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58" r:id="rId4"/>
    <p:sldId id="259" r:id="rId5"/>
    <p:sldId id="260" r:id="rId6"/>
    <p:sldId id="261" r:id="rId7"/>
    <p:sldId id="262" r:id="rId8"/>
    <p:sldId id="264" r:id="rId9"/>
    <p:sldId id="277" r:id="rId10"/>
    <p:sldId id="263" r:id="rId11"/>
    <p:sldId id="290" r:id="rId12"/>
    <p:sldId id="291" r:id="rId13"/>
    <p:sldId id="293" r:id="rId14"/>
    <p:sldId id="292" r:id="rId15"/>
    <p:sldId id="278" r:id="rId16"/>
    <p:sldId id="266" r:id="rId17"/>
    <p:sldId id="267" r:id="rId18"/>
    <p:sldId id="276" r:id="rId19"/>
    <p:sldId id="279" r:id="rId20"/>
    <p:sldId id="280" r:id="rId21"/>
    <p:sldId id="281" r:id="rId22"/>
    <p:sldId id="274" r:id="rId23"/>
    <p:sldId id="282" r:id="rId24"/>
    <p:sldId id="275" r:id="rId25"/>
    <p:sldId id="287" r:id="rId26"/>
    <p:sldId id="288" r:id="rId27"/>
    <p:sldId id="268" r:id="rId28"/>
    <p:sldId id="269" r:id="rId29"/>
    <p:sldId id="270" r:id="rId30"/>
    <p:sldId id="271" r:id="rId31"/>
    <p:sldId id="272" r:id="rId32"/>
    <p:sldId id="2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9" autoAdjust="0"/>
    <p:restoredTop sz="94660"/>
  </p:normalViewPr>
  <p:slideViewPr>
    <p:cSldViewPr>
      <p:cViewPr>
        <p:scale>
          <a:sx n="60" d="100"/>
          <a:sy n="60" d="100"/>
        </p:scale>
        <p:origin x="-1468"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E0D5ADDC-3117-406E-88F1-95C6061C6BFF}" type="slidenum">
              <a:rPr lang="en-GB" smtClean="0"/>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0D5ADDC-3117-406E-88F1-95C6061C6BF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0D5ADDC-3117-406E-88F1-95C6061C6BF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0D5ADDC-3117-406E-88F1-95C6061C6BF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0D5ADDC-3117-406E-88F1-95C6061C6BFF}" type="slidenum">
              <a:rPr lang="en-GB" smtClean="0"/>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0D5ADDC-3117-406E-88F1-95C6061C6BF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0D5ADDC-3117-406E-88F1-95C6061C6BF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0D5ADDC-3117-406E-88F1-95C6061C6BF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0D5ADDC-3117-406E-88F1-95C6061C6BFF}" type="slidenum">
              <a:rPr lang="en-GB" smtClean="0"/>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0D5ADDC-3117-406E-88F1-95C6061C6BF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7DAE07E-26D2-4013-87C5-4CD763ACC626}" type="datetimeFigureOut">
              <a:rPr lang="en-GB" smtClean="0"/>
              <a:t>12/03/2025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0D5ADDC-3117-406E-88F1-95C6061C6BFF}" type="slidenum">
              <a:rPr lang="en-GB" smtClean="0"/>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7DAE07E-26D2-4013-87C5-4CD763ACC626}" type="datetimeFigureOut">
              <a:rPr lang="en-GB" smtClean="0"/>
              <a:t>12/03/2025</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0D5ADDC-3117-406E-88F1-95C6061C6BFF}" type="slidenum">
              <a:rPr lang="en-GB" smtClean="0"/>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308744"/>
            <a:ext cx="7406640" cy="1472184"/>
          </a:xfrm>
        </p:spPr>
        <p:txBody>
          <a:bodyPr>
            <a:normAutofit/>
          </a:bodyPr>
          <a:lstStyle/>
          <a:p>
            <a:pPr algn="ctr"/>
            <a:r>
              <a:rPr lang="en-GB" sz="5400" b="1" dirty="0" smtClean="0"/>
              <a:t>BODY MECHANICS</a:t>
            </a:r>
            <a:endParaRPr lang="en-GB" sz="5400" b="1" dirty="0"/>
          </a:p>
        </p:txBody>
      </p:sp>
    </p:spTree>
    <p:extLst>
      <p:ext uri="{BB962C8B-B14F-4D97-AF65-F5344CB8AC3E}">
        <p14:creationId xmlns:p14="http://schemas.microsoft.com/office/powerpoint/2010/main" val="336540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Principles </a:t>
            </a:r>
            <a:r>
              <a:rPr lang="en-GB" dirty="0"/>
              <a:t>for good body mechanics.</a:t>
            </a:r>
            <a:r>
              <a:rPr lang="en-GB" b="1" i="1" dirty="0" smtClean="0"/>
              <a:t/>
            </a:r>
            <a:br>
              <a:rPr lang="en-GB" b="1" i="1" dirty="0" smtClean="0"/>
            </a:br>
            <a:endParaRPr lang="en-GB" dirty="0"/>
          </a:p>
        </p:txBody>
      </p:sp>
      <p:sp>
        <p:nvSpPr>
          <p:cNvPr id="3" name="Content Placeholder 2"/>
          <p:cNvSpPr>
            <a:spLocks noGrp="1"/>
          </p:cNvSpPr>
          <p:nvPr>
            <p:ph idx="1"/>
          </p:nvPr>
        </p:nvSpPr>
        <p:spPr>
          <a:xfrm>
            <a:off x="1475656" y="1512168"/>
            <a:ext cx="7458032" cy="5877272"/>
          </a:xfrm>
        </p:spPr>
        <p:txBody>
          <a:bodyPr>
            <a:normAutofit/>
          </a:bodyPr>
          <a:lstStyle/>
          <a:p>
            <a:pPr marL="82296" indent="0" algn="just">
              <a:buNone/>
            </a:pPr>
            <a:r>
              <a:rPr lang="en-GB" dirty="0" smtClean="0"/>
              <a:t>These </a:t>
            </a:r>
            <a:r>
              <a:rPr lang="en-GB" dirty="0"/>
              <a:t>principles provide a structured approach and guideline towards achieving safer and efficient handling - be it self-care or patient care.</a:t>
            </a:r>
          </a:p>
          <a:p>
            <a:pPr algn="just"/>
            <a:endParaRPr lang="en-GB" dirty="0"/>
          </a:p>
        </p:txBody>
      </p:sp>
    </p:spTree>
    <p:extLst>
      <p:ext uri="{BB962C8B-B14F-4D97-AF65-F5344CB8AC3E}">
        <p14:creationId xmlns:p14="http://schemas.microsoft.com/office/powerpoint/2010/main" val="215432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82296" lvl="0" indent="0" algn="just">
              <a:buNone/>
            </a:pPr>
            <a:r>
              <a:rPr lang="en-GB" b="1" dirty="0" smtClean="0"/>
              <a:t>Maintain </a:t>
            </a:r>
            <a:r>
              <a:rPr lang="en-GB" b="1" dirty="0"/>
              <a:t>alignment: </a:t>
            </a:r>
          </a:p>
          <a:p>
            <a:pPr algn="just"/>
            <a:r>
              <a:rPr lang="en-US" dirty="0"/>
              <a:t>Alignment refers to how the head, shoulders, spine, hips, knees and ankles relate and line up with each other. </a:t>
            </a:r>
          </a:p>
          <a:p>
            <a:pPr lvl="0" algn="just"/>
            <a:r>
              <a:rPr lang="en-GB" dirty="0"/>
              <a:t>Keeping your body parts aligned can help distribute the weight of your body or the object you're lifting evenly.</a:t>
            </a:r>
          </a:p>
          <a:p>
            <a:pPr algn="just"/>
            <a:r>
              <a:rPr lang="en-US" dirty="0" smtClean="0"/>
              <a:t>Proper </a:t>
            </a:r>
            <a:r>
              <a:rPr lang="en-US" dirty="0"/>
              <a:t>alignment of the body puts less stress on the spine and helps you have good posture.</a:t>
            </a:r>
            <a:endParaRPr lang="en-GB" dirty="0"/>
          </a:p>
        </p:txBody>
      </p:sp>
    </p:spTree>
    <p:extLst>
      <p:ext uri="{BB962C8B-B14F-4D97-AF65-F5344CB8AC3E}">
        <p14:creationId xmlns:p14="http://schemas.microsoft.com/office/powerpoint/2010/main" val="1535674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ortance Of Alig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6" y="116632"/>
            <a:ext cx="8732916" cy="655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3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lgn="just"/>
            <a:r>
              <a:rPr lang="en-GB" b="1" dirty="0"/>
              <a:t>Use the strongest muscles: </a:t>
            </a:r>
            <a:r>
              <a:rPr lang="en-GB" dirty="0"/>
              <a:t>Major muscles in your legs and arms are stronger and more durable than small muscles in your back. Therefore, using them can reduce the risk of injuries.</a:t>
            </a:r>
          </a:p>
          <a:p>
            <a:pPr lvl="0" algn="just"/>
            <a:r>
              <a:rPr lang="en-GB" b="1" dirty="0"/>
              <a:t>Don’t twist: </a:t>
            </a:r>
            <a:r>
              <a:rPr lang="en-GB" dirty="0"/>
              <a:t>If you need to turn, pivot on your foot instead of twisting your back. This reduces pressure on your spinal discs.</a:t>
            </a:r>
          </a:p>
          <a:p>
            <a:endParaRPr lang="en-GB" dirty="0"/>
          </a:p>
        </p:txBody>
      </p:sp>
    </p:spTree>
    <p:extLst>
      <p:ext uri="{BB962C8B-B14F-4D97-AF65-F5344CB8AC3E}">
        <p14:creationId xmlns:p14="http://schemas.microsoft.com/office/powerpoint/2010/main" val="301481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ERGENCY SIGNS SS19-prevent-back-inj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806489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521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Workplace safety: Body mechanics: Video, Causes, &amp; Meaning | Osmo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694544" cy="488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64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Comparing Good and Poor Body Mechanics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2337790"/>
              </p:ext>
            </p:extLst>
          </p:nvPr>
        </p:nvGraphicFramePr>
        <p:xfrm>
          <a:off x="1435100" y="1447800"/>
          <a:ext cx="7499350" cy="5092446"/>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nSpc>
                          <a:spcPct val="115000"/>
                        </a:lnSpc>
                        <a:spcAft>
                          <a:spcPts val="1125"/>
                        </a:spcAft>
                      </a:pPr>
                      <a:r>
                        <a:rPr lang="en-GB" sz="2800" b="1">
                          <a:solidFill>
                            <a:schemeClr val="tx1"/>
                          </a:solidFill>
                          <a:effectLst/>
                          <a:latin typeface="Calibri"/>
                          <a:ea typeface="Calibri"/>
                          <a:cs typeface="Times New Roman"/>
                        </a:rPr>
                        <a:t>Good Body Mechanics</a:t>
                      </a:r>
                      <a:endParaRPr lang="en-GB" sz="2800">
                        <a:solidFill>
                          <a:schemeClr val="tx1"/>
                        </a:solidFill>
                        <a:effectLst/>
                        <a:latin typeface="Calibri"/>
                        <a:ea typeface="Calibri"/>
                        <a:cs typeface="Times New Roman"/>
                      </a:endParaRPr>
                    </a:p>
                  </a:txBody>
                  <a:tcPr marL="208315" marR="208315" marT="114300" marB="114300" anchor="ctr"/>
                </a:tc>
                <a:tc>
                  <a:txBody>
                    <a:bodyPr/>
                    <a:lstStyle/>
                    <a:p>
                      <a:pPr>
                        <a:lnSpc>
                          <a:spcPct val="115000"/>
                        </a:lnSpc>
                        <a:spcAft>
                          <a:spcPts val="1125"/>
                        </a:spcAft>
                      </a:pPr>
                      <a:r>
                        <a:rPr lang="en-GB" sz="2800" b="1">
                          <a:solidFill>
                            <a:schemeClr val="tx1"/>
                          </a:solidFill>
                          <a:effectLst/>
                          <a:latin typeface="Calibri"/>
                          <a:ea typeface="Calibri"/>
                          <a:cs typeface="Times New Roman"/>
                        </a:rPr>
                        <a:t>Poor Body Mechanics</a:t>
                      </a:r>
                      <a:endParaRPr lang="en-GB" sz="2800">
                        <a:solidFill>
                          <a:schemeClr val="tx1"/>
                        </a:solidFill>
                        <a:effectLst/>
                        <a:latin typeface="Calibri"/>
                        <a:ea typeface="Calibri"/>
                        <a:cs typeface="Times New Roman"/>
                      </a:endParaRPr>
                    </a:p>
                  </a:txBody>
                  <a:tcPr marL="208315" marR="208315" marT="114300" marB="114300" anchor="ctr"/>
                </a:tc>
              </a:tr>
              <a:tr h="0">
                <a:tc>
                  <a:txBody>
                    <a:bodyPr/>
                    <a:lstStyle/>
                    <a:p>
                      <a:pPr>
                        <a:lnSpc>
                          <a:spcPct val="115000"/>
                        </a:lnSpc>
                        <a:spcAft>
                          <a:spcPts val="1125"/>
                        </a:spcAft>
                      </a:pPr>
                      <a:r>
                        <a:rPr lang="en-GB" sz="2800">
                          <a:solidFill>
                            <a:schemeClr val="tx1"/>
                          </a:solidFill>
                          <a:effectLst/>
                          <a:latin typeface="Calibri"/>
                          <a:ea typeface="Calibri"/>
                          <a:cs typeface="Times New Roman"/>
                        </a:rPr>
                        <a:t>Optimum use of body’s strength</a:t>
                      </a:r>
                    </a:p>
                  </a:txBody>
                  <a:tcPr marL="216995" marR="216995" marT="238125" marB="238125" anchor="ctr"/>
                </a:tc>
                <a:tc>
                  <a:txBody>
                    <a:bodyPr/>
                    <a:lstStyle/>
                    <a:p>
                      <a:pPr>
                        <a:lnSpc>
                          <a:spcPct val="115000"/>
                        </a:lnSpc>
                        <a:spcAft>
                          <a:spcPts val="1125"/>
                        </a:spcAft>
                      </a:pPr>
                      <a:r>
                        <a:rPr lang="en-GB" sz="2800">
                          <a:solidFill>
                            <a:schemeClr val="tx1"/>
                          </a:solidFill>
                          <a:effectLst/>
                          <a:latin typeface="Calibri"/>
                          <a:ea typeface="Calibri"/>
                          <a:cs typeface="Times New Roman"/>
                        </a:rPr>
                        <a:t>Unnecessary strain on muscles</a:t>
                      </a:r>
                    </a:p>
                  </a:txBody>
                  <a:tcPr marL="216995" marR="216995" marT="238125" marB="238125" anchor="ctr"/>
                </a:tc>
              </a:tr>
              <a:tr h="0">
                <a:tc>
                  <a:txBody>
                    <a:bodyPr/>
                    <a:lstStyle/>
                    <a:p>
                      <a:pPr>
                        <a:lnSpc>
                          <a:spcPct val="115000"/>
                        </a:lnSpc>
                        <a:spcAft>
                          <a:spcPts val="1125"/>
                        </a:spcAft>
                      </a:pPr>
                      <a:r>
                        <a:rPr lang="en-GB" sz="2800">
                          <a:solidFill>
                            <a:schemeClr val="tx1"/>
                          </a:solidFill>
                          <a:effectLst/>
                          <a:latin typeface="Calibri"/>
                          <a:ea typeface="Calibri"/>
                          <a:cs typeface="Times New Roman"/>
                        </a:rPr>
                        <a:t>Reduced risk of injury</a:t>
                      </a:r>
                    </a:p>
                  </a:txBody>
                  <a:tcPr marL="216995" marR="216995" marT="238125" marB="238125" anchor="ctr"/>
                </a:tc>
                <a:tc>
                  <a:txBody>
                    <a:bodyPr/>
                    <a:lstStyle/>
                    <a:p>
                      <a:pPr>
                        <a:lnSpc>
                          <a:spcPct val="115000"/>
                        </a:lnSpc>
                        <a:spcAft>
                          <a:spcPts val="1125"/>
                        </a:spcAft>
                      </a:pPr>
                      <a:r>
                        <a:rPr lang="en-GB" sz="2800">
                          <a:solidFill>
                            <a:schemeClr val="tx1"/>
                          </a:solidFill>
                          <a:effectLst/>
                          <a:latin typeface="Calibri"/>
                          <a:ea typeface="Calibri"/>
                          <a:cs typeface="Times New Roman"/>
                        </a:rPr>
                        <a:t>Increased risk of injury</a:t>
                      </a:r>
                    </a:p>
                  </a:txBody>
                  <a:tcPr marL="216995" marR="216995" marT="238125" marB="238125" anchor="ctr"/>
                </a:tc>
              </a:tr>
              <a:tr h="0">
                <a:tc>
                  <a:txBody>
                    <a:bodyPr/>
                    <a:lstStyle/>
                    <a:p>
                      <a:pPr>
                        <a:lnSpc>
                          <a:spcPct val="115000"/>
                        </a:lnSpc>
                        <a:spcAft>
                          <a:spcPts val="1125"/>
                        </a:spcAft>
                      </a:pPr>
                      <a:r>
                        <a:rPr lang="en-GB" sz="2800">
                          <a:solidFill>
                            <a:schemeClr val="tx1"/>
                          </a:solidFill>
                          <a:effectLst/>
                          <a:latin typeface="Calibri"/>
                          <a:ea typeface="Calibri"/>
                          <a:cs typeface="Times New Roman"/>
                        </a:rPr>
                        <a:t>Patient safety and comfort</a:t>
                      </a:r>
                    </a:p>
                  </a:txBody>
                  <a:tcPr marL="216995" marR="216995" marT="238125" marB="238125" anchor="ctr"/>
                </a:tc>
                <a:tc>
                  <a:txBody>
                    <a:bodyPr/>
                    <a:lstStyle/>
                    <a:p>
                      <a:pPr>
                        <a:lnSpc>
                          <a:spcPct val="115000"/>
                        </a:lnSpc>
                        <a:spcAft>
                          <a:spcPts val="1125"/>
                        </a:spcAft>
                      </a:pPr>
                      <a:r>
                        <a:rPr lang="en-GB" sz="2800" dirty="0">
                          <a:solidFill>
                            <a:schemeClr val="tx1"/>
                          </a:solidFill>
                          <a:effectLst/>
                          <a:latin typeface="Calibri"/>
                          <a:ea typeface="Calibri"/>
                          <a:cs typeface="Times New Roman"/>
                        </a:rPr>
                        <a:t>Increased risk of patient discomfort and harm</a:t>
                      </a:r>
                    </a:p>
                  </a:txBody>
                  <a:tcPr marL="216995" marR="216995" marT="238125" marB="238125" anchor="ctr"/>
                </a:tc>
              </a:tr>
            </a:tbl>
          </a:graphicData>
        </a:graphic>
      </p:graphicFrame>
    </p:spTree>
    <p:extLst>
      <p:ext uri="{BB962C8B-B14F-4D97-AF65-F5344CB8AC3E}">
        <p14:creationId xmlns:p14="http://schemas.microsoft.com/office/powerpoint/2010/main" val="1977372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Guidelines for Proper Body Mechanics</a:t>
            </a:r>
            <a:br>
              <a:rPr lang="en-GB" b="1" dirty="0"/>
            </a:br>
            <a:endParaRPr lang="en-GB" dirty="0"/>
          </a:p>
        </p:txBody>
      </p:sp>
      <p:sp>
        <p:nvSpPr>
          <p:cNvPr id="3" name="Content Placeholder 2"/>
          <p:cNvSpPr>
            <a:spLocks noGrp="1"/>
          </p:cNvSpPr>
          <p:nvPr>
            <p:ph idx="1"/>
          </p:nvPr>
        </p:nvSpPr>
        <p:spPr/>
        <p:txBody>
          <a:bodyPr>
            <a:noAutofit/>
          </a:bodyPr>
          <a:lstStyle/>
          <a:p>
            <a:pPr lvl="0" algn="just"/>
            <a:r>
              <a:rPr lang="en-GB" sz="2600" dirty="0" smtClean="0"/>
              <a:t>Figure </a:t>
            </a:r>
            <a:r>
              <a:rPr lang="en-GB" sz="2600" dirty="0"/>
              <a:t>out how much help a patient needs to move. Some patients can support some of their weight, while others cannot move at all. If a patient cannot move on their own, the </a:t>
            </a:r>
            <a:r>
              <a:rPr lang="en-GB" sz="2600" dirty="0" smtClean="0"/>
              <a:t>health care worker should </a:t>
            </a:r>
            <a:r>
              <a:rPr lang="en-GB" sz="2600" dirty="0"/>
              <a:t>ask </a:t>
            </a:r>
            <a:r>
              <a:rPr lang="en-GB" sz="2600" dirty="0" smtClean="0"/>
              <a:t>others </a:t>
            </a:r>
            <a:r>
              <a:rPr lang="en-GB" sz="2600" dirty="0"/>
              <a:t>for help or use special equipment to safely move the patient</a:t>
            </a:r>
            <a:r>
              <a:rPr lang="en-GB" sz="2600" dirty="0" smtClean="0"/>
              <a:t>.</a:t>
            </a:r>
          </a:p>
          <a:p>
            <a:pPr lvl="0" algn="just"/>
            <a:endParaRPr lang="en-GB" sz="2600" dirty="0"/>
          </a:p>
          <a:p>
            <a:pPr lvl="0" algn="just"/>
            <a:r>
              <a:rPr lang="en-GB" sz="2600" dirty="0"/>
              <a:t>Make sure the patient is at a comfortable height when helping them. For most patients, this means adjusting them to waist level. This helps avoid back pain from bending over while assisting a patient in bed.</a:t>
            </a:r>
          </a:p>
          <a:p>
            <a:pPr algn="just"/>
            <a:endParaRPr lang="en-GB" sz="2600" dirty="0"/>
          </a:p>
        </p:txBody>
      </p:sp>
    </p:spTree>
    <p:extLst>
      <p:ext uri="{BB962C8B-B14F-4D97-AF65-F5344CB8AC3E}">
        <p14:creationId xmlns:p14="http://schemas.microsoft.com/office/powerpoint/2010/main" val="3547296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5987752"/>
          </a:xfrm>
        </p:spPr>
        <p:txBody>
          <a:bodyPr>
            <a:normAutofit lnSpcReduction="10000"/>
          </a:bodyPr>
          <a:lstStyle/>
          <a:p>
            <a:pPr lvl="0" algn="just"/>
            <a:r>
              <a:rPr lang="en-GB" sz="2600" dirty="0"/>
              <a:t>Avoid leaning or stretching when helping patients. </a:t>
            </a:r>
            <a:r>
              <a:rPr lang="en-GB" sz="2600" dirty="0" smtClean="0"/>
              <a:t>Keep </a:t>
            </a:r>
            <a:r>
              <a:rPr lang="en-GB" sz="2600" dirty="0"/>
              <a:t>the patient close to </a:t>
            </a:r>
            <a:r>
              <a:rPr lang="en-GB" sz="2600" dirty="0" smtClean="0"/>
              <a:t>your </a:t>
            </a:r>
            <a:r>
              <a:rPr lang="en-GB" sz="2600" dirty="0" smtClean="0"/>
              <a:t>body </a:t>
            </a:r>
            <a:r>
              <a:rPr lang="en-GB" sz="2600" dirty="0"/>
              <a:t>when moving them, whether in bed, a chair, or to a new place</a:t>
            </a:r>
            <a:r>
              <a:rPr lang="en-GB" sz="2600" dirty="0" smtClean="0"/>
              <a:t>.</a:t>
            </a:r>
          </a:p>
          <a:p>
            <a:pPr lvl="0" algn="just"/>
            <a:endParaRPr lang="en-GB" sz="2600" dirty="0"/>
          </a:p>
          <a:p>
            <a:pPr lvl="0" algn="just"/>
            <a:r>
              <a:rPr lang="en-GB" sz="2600" dirty="0"/>
              <a:t>Stand with feet about shoulder-width apart, with one foot slightly in front of the other, before moving a patient. This provides better balance and helps distribute weight evenly. The patient's weight should also be balanced. Keep your lower back straight to avoid injury</a:t>
            </a:r>
            <a:r>
              <a:rPr lang="en-GB" sz="2600" dirty="0" smtClean="0"/>
              <a:t>.</a:t>
            </a:r>
          </a:p>
          <a:p>
            <a:pPr lvl="0" algn="just"/>
            <a:endParaRPr lang="en-GB" sz="2600" dirty="0"/>
          </a:p>
          <a:p>
            <a:pPr lvl="0" algn="just"/>
            <a:r>
              <a:rPr lang="en-GB" sz="2600" dirty="0"/>
              <a:t>Use leg muscles instead of back muscles when lifting patients. Bending the knees and following other steps helps use the strong leg muscles and avoid back pain.</a:t>
            </a:r>
          </a:p>
          <a:p>
            <a:endParaRPr lang="en-GB" sz="2600" dirty="0"/>
          </a:p>
        </p:txBody>
      </p:sp>
    </p:spTree>
    <p:extLst>
      <p:ext uri="{BB962C8B-B14F-4D97-AF65-F5344CB8AC3E}">
        <p14:creationId xmlns:p14="http://schemas.microsoft.com/office/powerpoint/2010/main" val="519192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7753672" cy="651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45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 </a:t>
            </a:r>
            <a:endParaRPr lang="en-GB" b="1" dirty="0"/>
          </a:p>
        </p:txBody>
      </p:sp>
      <p:sp>
        <p:nvSpPr>
          <p:cNvPr id="3" name="Content Placeholder 2"/>
          <p:cNvSpPr>
            <a:spLocks noGrp="1"/>
          </p:cNvSpPr>
          <p:nvPr>
            <p:ph idx="1"/>
          </p:nvPr>
        </p:nvSpPr>
        <p:spPr/>
        <p:txBody>
          <a:bodyPr/>
          <a:lstStyle/>
          <a:p>
            <a:pPr algn="just"/>
            <a:r>
              <a:rPr lang="en-GB" dirty="0"/>
              <a:t>Body Mechanics refers to the way we move during daily activities. </a:t>
            </a:r>
          </a:p>
          <a:p>
            <a:pPr algn="just"/>
            <a:r>
              <a:rPr lang="en-GB" dirty="0"/>
              <a:t>It involves the coordination and alignment of the body, especially while moving, lifting, sitting, standing, and sleeping or bending.</a:t>
            </a:r>
          </a:p>
          <a:p>
            <a:pPr algn="just"/>
            <a:r>
              <a:rPr lang="en-GB" dirty="0"/>
              <a:t>Understanding good body mechanics plays a pivotal role in avoiding injury and maintaining a healthy posture.</a:t>
            </a:r>
          </a:p>
          <a:p>
            <a:pPr algn="just"/>
            <a:endParaRPr lang="en-GB" dirty="0"/>
          </a:p>
          <a:p>
            <a:endParaRPr lang="en-GB" dirty="0"/>
          </a:p>
        </p:txBody>
      </p:sp>
    </p:spTree>
    <p:extLst>
      <p:ext uri="{BB962C8B-B14F-4D97-AF65-F5344CB8AC3E}">
        <p14:creationId xmlns:p14="http://schemas.microsoft.com/office/powerpoint/2010/main" val="1301497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ctr"/>
            <a:r>
              <a:rPr lang="en-GB" sz="4400" b="1" dirty="0" smtClean="0"/>
              <a:t>MOVING AND LIFTING</a:t>
            </a:r>
            <a:endParaRPr lang="en-GB" sz="4400" b="1" dirty="0"/>
          </a:p>
        </p:txBody>
      </p:sp>
    </p:spTree>
    <p:extLst>
      <p:ext uri="{BB962C8B-B14F-4D97-AF65-F5344CB8AC3E}">
        <p14:creationId xmlns:p14="http://schemas.microsoft.com/office/powerpoint/2010/main" val="3347349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just"/>
            <a:r>
              <a:rPr lang="en-GB" dirty="0" smtClean="0"/>
              <a:t>Moving and lifting of the patients means shift or transfer the patient from one place to another place with the use of different types of devices.</a:t>
            </a:r>
          </a:p>
          <a:p>
            <a:pPr algn="just"/>
            <a:r>
              <a:rPr lang="en-GB" dirty="0" smtClean="0"/>
              <a:t>For example wheel chair, stretcher, wheel bed </a:t>
            </a:r>
            <a:endParaRPr lang="en-GB" dirty="0"/>
          </a:p>
        </p:txBody>
      </p:sp>
    </p:spTree>
    <p:extLst>
      <p:ext uri="{BB962C8B-B14F-4D97-AF65-F5344CB8AC3E}">
        <p14:creationId xmlns:p14="http://schemas.microsoft.com/office/powerpoint/2010/main" val="3181126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sz="2800" dirty="0"/>
              <a:t>Moving and lifting patients is an essential part of caregiving, but it requires careful attention to ensure safety and comfort for both the patient and the caregiver. </a:t>
            </a:r>
            <a:endParaRPr lang="en-GB" sz="2800" dirty="0" smtClean="0"/>
          </a:p>
          <a:p>
            <a:pPr algn="just"/>
            <a:r>
              <a:rPr lang="en-GB" sz="2800" dirty="0" smtClean="0"/>
              <a:t>By </a:t>
            </a:r>
            <a:r>
              <a:rPr lang="en-GB" sz="2800" dirty="0" smtClean="0"/>
              <a:t>following </a:t>
            </a:r>
            <a:r>
              <a:rPr lang="en-GB" sz="2800" dirty="0"/>
              <a:t>general instructions and using proper techniques, you can minimize the risk of injury and provide the best possible care for your patients</a:t>
            </a:r>
            <a:r>
              <a:rPr lang="en-GB" sz="2800"/>
              <a:t>. </a:t>
            </a:r>
            <a:r>
              <a:rPr lang="en-GB" sz="2800" smtClean="0"/>
              <a:t>Always </a:t>
            </a:r>
            <a:r>
              <a:rPr lang="en-GB" sz="2800" dirty="0"/>
              <a:t>remember to prioritize safety, communication, and teamwork in all patient handling tasks.</a:t>
            </a:r>
          </a:p>
          <a:p>
            <a:pPr algn="just"/>
            <a:endParaRPr lang="en-GB" sz="2800"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3763827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Indications </a:t>
            </a:r>
            <a:endParaRPr lang="en-GB" dirty="0"/>
          </a:p>
        </p:txBody>
      </p:sp>
      <p:sp>
        <p:nvSpPr>
          <p:cNvPr id="3" name="Content Placeholder 2"/>
          <p:cNvSpPr>
            <a:spLocks noGrp="1"/>
          </p:cNvSpPr>
          <p:nvPr>
            <p:ph idx="1"/>
          </p:nvPr>
        </p:nvSpPr>
        <p:spPr/>
        <p:txBody>
          <a:bodyPr/>
          <a:lstStyle/>
          <a:p>
            <a:r>
              <a:rPr lang="en-GB" dirty="0" smtClean="0"/>
              <a:t>Pre-operative/ post operative </a:t>
            </a:r>
          </a:p>
          <a:p>
            <a:r>
              <a:rPr lang="en-GB" dirty="0" smtClean="0"/>
              <a:t>Anaemic</a:t>
            </a:r>
          </a:p>
          <a:p>
            <a:r>
              <a:rPr lang="en-GB" dirty="0" smtClean="0"/>
              <a:t>Old-age patients</a:t>
            </a:r>
          </a:p>
          <a:p>
            <a:r>
              <a:rPr lang="en-GB" dirty="0" smtClean="0"/>
              <a:t>Critically ill patients</a:t>
            </a:r>
          </a:p>
          <a:p>
            <a:r>
              <a:rPr lang="en-GB" dirty="0" smtClean="0"/>
              <a:t>Semi-conscious, conscious  and coma patients </a:t>
            </a:r>
          </a:p>
          <a:p>
            <a:endParaRPr lang="en-GB" dirty="0"/>
          </a:p>
        </p:txBody>
      </p:sp>
    </p:spTree>
    <p:extLst>
      <p:ext uri="{BB962C8B-B14F-4D97-AF65-F5344CB8AC3E}">
        <p14:creationId xmlns:p14="http://schemas.microsoft.com/office/powerpoint/2010/main" val="2072673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Rules for lifting</a:t>
            </a:r>
          </a:p>
        </p:txBody>
      </p:sp>
      <p:sp>
        <p:nvSpPr>
          <p:cNvPr id="3" name="Content Placeholder 2"/>
          <p:cNvSpPr>
            <a:spLocks noGrp="1"/>
          </p:cNvSpPr>
          <p:nvPr>
            <p:ph idx="1"/>
          </p:nvPr>
        </p:nvSpPr>
        <p:spPr/>
        <p:txBody>
          <a:bodyPr>
            <a:normAutofit lnSpcReduction="10000"/>
          </a:bodyPr>
          <a:lstStyle/>
          <a:p>
            <a:r>
              <a:rPr lang="en-GB" dirty="0" smtClean="0"/>
              <a:t>Position </a:t>
            </a:r>
            <a:r>
              <a:rPr lang="en-GB" dirty="0"/>
              <a:t>your feet properly</a:t>
            </a:r>
            <a:r>
              <a:rPr lang="en-GB" dirty="0" smtClean="0"/>
              <a:t>.</a:t>
            </a:r>
          </a:p>
          <a:p>
            <a:r>
              <a:rPr lang="en-GB" dirty="0" smtClean="0"/>
              <a:t>Use </a:t>
            </a:r>
            <a:r>
              <a:rPr lang="en-GB" dirty="0"/>
              <a:t>your legs. </a:t>
            </a:r>
            <a:endParaRPr lang="en-GB" dirty="0" smtClean="0"/>
          </a:p>
          <a:p>
            <a:r>
              <a:rPr lang="en-GB" dirty="0" smtClean="0"/>
              <a:t>Never </a:t>
            </a:r>
            <a:r>
              <a:rPr lang="en-GB" dirty="0"/>
              <a:t>turn or twist. </a:t>
            </a:r>
            <a:endParaRPr lang="en-GB" dirty="0" smtClean="0"/>
          </a:p>
          <a:p>
            <a:r>
              <a:rPr lang="en-GB" dirty="0" smtClean="0"/>
              <a:t>Do </a:t>
            </a:r>
            <a:r>
              <a:rPr lang="en-GB" dirty="0"/>
              <a:t>not compensate when lifting with one hand. </a:t>
            </a:r>
            <a:endParaRPr lang="en-GB" dirty="0" smtClean="0"/>
          </a:p>
          <a:p>
            <a:r>
              <a:rPr lang="en-GB" dirty="0" smtClean="0"/>
              <a:t>Keep </a:t>
            </a:r>
            <a:r>
              <a:rPr lang="en-GB" dirty="0"/>
              <a:t>weight as close as possible to your body. </a:t>
            </a:r>
            <a:endParaRPr lang="en-GB" dirty="0" smtClean="0"/>
          </a:p>
          <a:p>
            <a:r>
              <a:rPr lang="en-GB" dirty="0" smtClean="0"/>
              <a:t>Use </a:t>
            </a:r>
            <a:r>
              <a:rPr lang="en-GB" dirty="0"/>
              <a:t>a stair chair when carrying patient on stairs whenever possible.</a:t>
            </a:r>
          </a:p>
          <a:p>
            <a:endParaRPr lang="en-GB" dirty="0"/>
          </a:p>
        </p:txBody>
      </p:sp>
    </p:spTree>
    <p:extLst>
      <p:ext uri="{BB962C8B-B14F-4D97-AF65-F5344CB8AC3E}">
        <p14:creationId xmlns:p14="http://schemas.microsoft.com/office/powerpoint/2010/main" val="1007716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tair Climbing Wheelchai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661690"/>
            <a:ext cx="4567510" cy="456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Evac+Chair Evacuation Chair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359" y="908720"/>
            <a:ext cx="447592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21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dirty="0"/>
              <a:t>Once a patient is stable and able to move around, begin the steps for developing a moving plan. </a:t>
            </a:r>
            <a:endParaRPr lang="en-US" dirty="0" smtClean="0"/>
          </a:p>
          <a:p>
            <a:r>
              <a:rPr lang="en-US" dirty="0" smtClean="0"/>
              <a:t>The </a:t>
            </a:r>
            <a:r>
              <a:rPr lang="en-US" dirty="0"/>
              <a:t>goal is to let patient become as independent as possible. </a:t>
            </a:r>
            <a:endParaRPr lang="en-US" dirty="0" smtClean="0"/>
          </a:p>
          <a:p>
            <a:pPr marL="82296" indent="0">
              <a:buNone/>
            </a:pPr>
            <a:r>
              <a:rPr lang="en-US" b="1" dirty="0" smtClean="0"/>
              <a:t>Grips </a:t>
            </a:r>
            <a:r>
              <a:rPr lang="en-US" b="1" dirty="0"/>
              <a:t>and holds for lifting. </a:t>
            </a:r>
            <a:endParaRPr lang="en-US" b="1" dirty="0" smtClean="0"/>
          </a:p>
          <a:p>
            <a:r>
              <a:rPr lang="en-US" dirty="0" smtClean="0"/>
              <a:t>The </a:t>
            </a:r>
            <a:r>
              <a:rPr lang="en-US" dirty="0"/>
              <a:t>finger grip</a:t>
            </a:r>
            <a:r>
              <a:rPr lang="en-US" dirty="0" smtClean="0"/>
              <a:t>.</a:t>
            </a:r>
          </a:p>
          <a:p>
            <a:r>
              <a:rPr lang="en-US" dirty="0" smtClean="0"/>
              <a:t>The </a:t>
            </a:r>
            <a:r>
              <a:rPr lang="en-US" dirty="0"/>
              <a:t>double wrist grip. </a:t>
            </a:r>
            <a:endParaRPr lang="en-US" dirty="0" smtClean="0"/>
          </a:p>
          <a:p>
            <a:r>
              <a:rPr lang="en-US" dirty="0" smtClean="0"/>
              <a:t>The </a:t>
            </a:r>
            <a:r>
              <a:rPr lang="en-US" dirty="0"/>
              <a:t>double forearm hold. </a:t>
            </a:r>
            <a:endParaRPr lang="en-GB" dirty="0"/>
          </a:p>
        </p:txBody>
      </p:sp>
    </p:spTree>
    <p:extLst>
      <p:ext uri="{BB962C8B-B14F-4D97-AF65-F5344CB8AC3E}">
        <p14:creationId xmlns:p14="http://schemas.microsoft.com/office/powerpoint/2010/main" val="1336260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General Instructions for Moving and Lifting Patients</a:t>
            </a:r>
            <a:br>
              <a:rPr lang="en-GB" b="1" dirty="0"/>
            </a:br>
            <a:endParaRPr lang="en-GB" dirty="0"/>
          </a:p>
        </p:txBody>
      </p:sp>
      <p:sp>
        <p:nvSpPr>
          <p:cNvPr id="3" name="Content Placeholder 2"/>
          <p:cNvSpPr>
            <a:spLocks noGrp="1"/>
          </p:cNvSpPr>
          <p:nvPr>
            <p:ph idx="1"/>
          </p:nvPr>
        </p:nvSpPr>
        <p:spPr/>
        <p:txBody>
          <a:bodyPr>
            <a:normAutofit/>
          </a:bodyPr>
          <a:lstStyle/>
          <a:p>
            <a:pPr algn="just" fontAlgn="base"/>
            <a:r>
              <a:rPr lang="en-GB" dirty="0" smtClean="0"/>
              <a:t>Caring </a:t>
            </a:r>
            <a:r>
              <a:rPr lang="en-GB" dirty="0"/>
              <a:t>for patients often involves assisting them with movement and lifting, whether it’s helping them change positions in bed or transferring them between </a:t>
            </a:r>
            <a:r>
              <a:rPr lang="en-GB" dirty="0" smtClean="0"/>
              <a:t>surfaces.</a:t>
            </a:r>
          </a:p>
          <a:p>
            <a:pPr algn="just" fontAlgn="base"/>
            <a:r>
              <a:rPr lang="en-GB" dirty="0" smtClean="0"/>
              <a:t>Proper </a:t>
            </a:r>
            <a:r>
              <a:rPr lang="en-GB" dirty="0"/>
              <a:t>technique is essential to ensure both the safety of the patient and the caregiver</a:t>
            </a:r>
            <a:r>
              <a:rPr lang="en-GB" dirty="0" smtClean="0"/>
              <a:t>.</a:t>
            </a:r>
            <a:endParaRPr lang="en-GB" dirty="0"/>
          </a:p>
        </p:txBody>
      </p:sp>
    </p:spTree>
    <p:extLst>
      <p:ext uri="{BB962C8B-B14F-4D97-AF65-F5344CB8AC3E}">
        <p14:creationId xmlns:p14="http://schemas.microsoft.com/office/powerpoint/2010/main" val="164991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a:bodyPr>
          <a:lstStyle/>
          <a:p>
            <a:pPr marL="82296" indent="0" algn="just" fontAlgn="base">
              <a:buNone/>
            </a:pPr>
            <a:r>
              <a:rPr lang="en-GB" sz="2800" b="1" dirty="0"/>
              <a:t>Assess the Situation</a:t>
            </a:r>
          </a:p>
          <a:p>
            <a:pPr algn="just" fontAlgn="base"/>
            <a:r>
              <a:rPr lang="en-GB" sz="2800" dirty="0"/>
              <a:t>Before attempting to move or lift a patient, assess the situation carefully. Determine if you need assistance and what equipment might be necessary for the task. Always communicate with the patient to ensure they are comfortable and understand what is happening.</a:t>
            </a:r>
          </a:p>
          <a:p>
            <a:pPr marL="82296" indent="0" algn="just" fontAlgn="base">
              <a:buNone/>
            </a:pPr>
            <a:r>
              <a:rPr lang="en-GB" sz="2800" b="1" dirty="0" smtClean="0"/>
              <a:t>Communicate </a:t>
            </a:r>
            <a:r>
              <a:rPr lang="en-GB" sz="2800" b="1" dirty="0"/>
              <a:t>with the Patient</a:t>
            </a:r>
          </a:p>
          <a:p>
            <a:pPr algn="just" fontAlgn="base"/>
            <a:r>
              <a:rPr lang="en-GB" sz="2800" dirty="0"/>
              <a:t>Always inform the patient about what you are going to do before moving or lifting them. Explain the process, and ask for their cooperation. Make sure to listen to any concerns or feedback they may have.</a:t>
            </a:r>
          </a:p>
          <a:p>
            <a:pPr algn="just"/>
            <a:endParaRPr lang="en-GB" sz="2800" dirty="0"/>
          </a:p>
        </p:txBody>
      </p:sp>
    </p:spTree>
    <p:extLst>
      <p:ext uri="{BB962C8B-B14F-4D97-AF65-F5344CB8AC3E}">
        <p14:creationId xmlns:p14="http://schemas.microsoft.com/office/powerpoint/2010/main" val="2185037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pPr marL="82296" indent="0" algn="just" fontAlgn="base">
              <a:buNone/>
            </a:pPr>
            <a:r>
              <a:rPr lang="en-GB" b="1" dirty="0"/>
              <a:t>Use Proper Body Mechanics</a:t>
            </a:r>
          </a:p>
          <a:p>
            <a:pPr marL="82296" indent="0" algn="just" fontAlgn="base">
              <a:buNone/>
            </a:pPr>
            <a:r>
              <a:rPr lang="en-GB" dirty="0"/>
              <a:t>Using proper body mechanics is crucial to prevent injuries to yourself and the patient. Here are some tips:</a:t>
            </a:r>
          </a:p>
          <a:p>
            <a:pPr lvl="0" algn="just" fontAlgn="base"/>
            <a:r>
              <a:rPr lang="en-GB" dirty="0"/>
              <a:t>Bend at the knees, not the waist, when lifting.</a:t>
            </a:r>
          </a:p>
          <a:p>
            <a:pPr lvl="0" algn="just" fontAlgn="base"/>
            <a:r>
              <a:rPr lang="en-GB" dirty="0"/>
              <a:t>Keep your back straight and use your leg muscles to lift.</a:t>
            </a:r>
          </a:p>
          <a:p>
            <a:pPr lvl="0" algn="just" fontAlgn="base"/>
            <a:r>
              <a:rPr lang="en-GB" dirty="0"/>
              <a:t>Avoid twisting your body while lifting; instead, pivot your feet.</a:t>
            </a:r>
          </a:p>
          <a:p>
            <a:pPr lvl="0" algn="just" fontAlgn="base"/>
            <a:r>
              <a:rPr lang="en-GB" dirty="0"/>
              <a:t>Keep the patient close to your body to minimize strain.</a:t>
            </a:r>
          </a:p>
          <a:p>
            <a:pPr algn="just"/>
            <a:endParaRPr lang="en-GB" dirty="0"/>
          </a:p>
        </p:txBody>
      </p:sp>
    </p:spTree>
    <p:extLst>
      <p:ext uri="{BB962C8B-B14F-4D97-AF65-F5344CB8AC3E}">
        <p14:creationId xmlns:p14="http://schemas.microsoft.com/office/powerpoint/2010/main" val="3431375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Body Mechanics and its Relevance in Anatomy</a:t>
            </a:r>
            <a:r>
              <a:rPr lang="en-GB" b="1" dirty="0"/>
              <a:t/>
            </a:r>
            <a:br>
              <a:rPr lang="en-GB" b="1" dirty="0"/>
            </a:br>
            <a:endParaRPr lang="en-GB" dirty="0"/>
          </a:p>
        </p:txBody>
      </p:sp>
      <p:sp>
        <p:nvSpPr>
          <p:cNvPr id="3" name="Content Placeholder 2"/>
          <p:cNvSpPr>
            <a:spLocks noGrp="1"/>
          </p:cNvSpPr>
          <p:nvPr>
            <p:ph idx="1"/>
          </p:nvPr>
        </p:nvSpPr>
        <p:spPr/>
        <p:txBody>
          <a:bodyPr>
            <a:normAutofit/>
          </a:bodyPr>
          <a:lstStyle/>
          <a:p>
            <a:pPr algn="just"/>
            <a:r>
              <a:rPr lang="en-GB" sz="2800" dirty="0"/>
              <a:t>Your anatomy forms the foundation for your body mechanics. Each bone, joint, and muscle has a designated role to play in facilitating movement. </a:t>
            </a:r>
            <a:endParaRPr lang="en-GB" sz="2800" dirty="0" smtClean="0"/>
          </a:p>
          <a:p>
            <a:pPr algn="just"/>
            <a:endParaRPr lang="en-GB" sz="2800" dirty="0" smtClean="0"/>
          </a:p>
          <a:p>
            <a:pPr algn="just"/>
            <a:r>
              <a:rPr lang="en-GB" sz="2800" dirty="0" smtClean="0"/>
              <a:t>The </a:t>
            </a:r>
            <a:r>
              <a:rPr lang="en-GB" sz="2800" dirty="0"/>
              <a:t>science of body mechanics takes this intricate anatomy into account, and helps you understand how to align and move your body to maximise efficiency and prevent injuries.</a:t>
            </a:r>
          </a:p>
          <a:p>
            <a:pPr algn="just"/>
            <a:endParaRPr lang="en-GB" sz="2800" dirty="0"/>
          </a:p>
        </p:txBody>
      </p:sp>
    </p:spTree>
    <p:extLst>
      <p:ext uri="{BB962C8B-B14F-4D97-AF65-F5344CB8AC3E}">
        <p14:creationId xmlns:p14="http://schemas.microsoft.com/office/powerpoint/2010/main" val="154579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4664"/>
            <a:ext cx="7498080" cy="5843736"/>
          </a:xfrm>
        </p:spPr>
        <p:txBody>
          <a:bodyPr>
            <a:normAutofit fontScale="92500" lnSpcReduction="10000"/>
          </a:bodyPr>
          <a:lstStyle/>
          <a:p>
            <a:pPr marL="82296" indent="0" algn="just" fontAlgn="base">
              <a:buNone/>
            </a:pPr>
            <a:r>
              <a:rPr lang="en-GB" b="1" dirty="0"/>
              <a:t>Use Assistive Devices</a:t>
            </a:r>
          </a:p>
          <a:p>
            <a:pPr algn="just" fontAlgn="base"/>
            <a:r>
              <a:rPr lang="en-GB" dirty="0"/>
              <a:t>Whenever possible, use assistive devices such as transfer belts, slide sheets, or mechanical lifts to help move and lift patients safely. These tools can reduce the risk of injury and make the process more comfortable for the patient.</a:t>
            </a:r>
          </a:p>
          <a:p>
            <a:pPr marL="82296" indent="0" algn="just" fontAlgn="base">
              <a:buNone/>
            </a:pPr>
            <a:r>
              <a:rPr lang="en-GB" b="1" dirty="0"/>
              <a:t>Teamwork</a:t>
            </a:r>
          </a:p>
          <a:p>
            <a:pPr algn="just" fontAlgn="base"/>
            <a:r>
              <a:rPr lang="en-GB" dirty="0"/>
              <a:t>If the patient is heavy or requires complex movement, do not hesitate to ask for help. Working as a team can make lifting and moving patients easier and safer for everyone involved.</a:t>
            </a:r>
          </a:p>
          <a:p>
            <a:pPr algn="just"/>
            <a:endParaRPr lang="en-GB" dirty="0"/>
          </a:p>
        </p:txBody>
      </p:sp>
    </p:spTree>
    <p:extLst>
      <p:ext uri="{BB962C8B-B14F-4D97-AF65-F5344CB8AC3E}">
        <p14:creationId xmlns:p14="http://schemas.microsoft.com/office/powerpoint/2010/main" val="2941638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88640"/>
            <a:ext cx="7498080" cy="6059760"/>
          </a:xfrm>
        </p:spPr>
        <p:txBody>
          <a:bodyPr>
            <a:noAutofit/>
          </a:bodyPr>
          <a:lstStyle/>
          <a:p>
            <a:pPr marL="82296" indent="0" algn="just" fontAlgn="base">
              <a:buNone/>
            </a:pPr>
            <a:r>
              <a:rPr lang="en-GB" sz="2600" b="1" dirty="0"/>
              <a:t>Plan Ahead</a:t>
            </a:r>
          </a:p>
          <a:p>
            <a:pPr algn="just" fontAlgn="base"/>
            <a:r>
              <a:rPr lang="en-GB" sz="2600" dirty="0"/>
              <a:t>Before moving or lifting a patient, plan the process carefully. Make sure the path is clear of obstacles, and check that all equipment is in working order. Having a plan in place can help prevent accidents and ensure a smooth transfer.</a:t>
            </a:r>
          </a:p>
          <a:p>
            <a:pPr marL="82296" indent="0" algn="just" fontAlgn="base">
              <a:buNone/>
            </a:pPr>
            <a:r>
              <a:rPr lang="en-GB" sz="2600" b="1" dirty="0"/>
              <a:t>Monitor the Patient</a:t>
            </a:r>
          </a:p>
          <a:p>
            <a:pPr algn="just" fontAlgn="base"/>
            <a:r>
              <a:rPr lang="en-GB" sz="2600" dirty="0"/>
              <a:t>While moving or lifting a patient, pay attention to their comfort and well-being. If they experience any pain or discomfort, stop immediately and reassess the situation. Always check for any signs of skin breakdown or other injuries after moving the patient.</a:t>
            </a:r>
          </a:p>
          <a:p>
            <a:pPr algn="just"/>
            <a:endParaRPr lang="en-GB" sz="2600" dirty="0"/>
          </a:p>
        </p:txBody>
      </p:sp>
    </p:spTree>
    <p:extLst>
      <p:ext uri="{BB962C8B-B14F-4D97-AF65-F5344CB8AC3E}">
        <p14:creationId xmlns:p14="http://schemas.microsoft.com/office/powerpoint/2010/main" val="3829619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82296" indent="0" algn="just" fontAlgn="base">
              <a:buNone/>
            </a:pPr>
            <a:r>
              <a:rPr lang="en-GB" b="1" dirty="0"/>
              <a:t>Document the Process</a:t>
            </a:r>
          </a:p>
          <a:p>
            <a:pPr algn="just" fontAlgn="base"/>
            <a:r>
              <a:rPr lang="en-GB" dirty="0"/>
              <a:t>After moving or lifting a patient, document the process, including any equipment used, the patient’s condition before and after the transfer, and any observations or concerns. This information can be valuable for </a:t>
            </a:r>
            <a:r>
              <a:rPr lang="en-GB" dirty="0" smtClean="0"/>
              <a:t>on-going </a:t>
            </a:r>
            <a:r>
              <a:rPr lang="en-GB" dirty="0"/>
              <a:t>care and future reference.</a:t>
            </a:r>
          </a:p>
          <a:p>
            <a:endParaRPr lang="en-GB" dirty="0"/>
          </a:p>
        </p:txBody>
      </p:sp>
    </p:spTree>
    <p:extLst>
      <p:ext uri="{BB962C8B-B14F-4D97-AF65-F5344CB8AC3E}">
        <p14:creationId xmlns:p14="http://schemas.microsoft.com/office/powerpoint/2010/main" val="333066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13792"/>
            <a:ext cx="7498080" cy="1143000"/>
          </a:xfrm>
        </p:spPr>
        <p:txBody>
          <a:bodyPr>
            <a:noAutofit/>
          </a:bodyPr>
          <a:lstStyle/>
          <a:p>
            <a:r>
              <a:rPr lang="en-GB" sz="4000" dirty="0"/>
              <a:t>Body </a:t>
            </a:r>
            <a:r>
              <a:rPr lang="en-GB" sz="4000" dirty="0" smtClean="0"/>
              <a:t>mechanics </a:t>
            </a:r>
            <a:r>
              <a:rPr lang="en-GB" sz="4000" dirty="0"/>
              <a:t>in </a:t>
            </a:r>
            <a:r>
              <a:rPr lang="en-GB" sz="4000" dirty="0" smtClean="0"/>
              <a:t>medical field as </a:t>
            </a:r>
            <a:r>
              <a:rPr lang="en-GB" sz="4000" dirty="0"/>
              <a:t>a fundamental</a:t>
            </a:r>
            <a:br>
              <a:rPr lang="en-GB" sz="4000" dirty="0"/>
            </a:br>
            <a:endParaRPr lang="en-GB" sz="4000" dirty="0"/>
          </a:p>
        </p:txBody>
      </p:sp>
      <p:sp>
        <p:nvSpPr>
          <p:cNvPr id="3" name="Content Placeholder 2"/>
          <p:cNvSpPr>
            <a:spLocks noGrp="1"/>
          </p:cNvSpPr>
          <p:nvPr>
            <p:ph idx="1"/>
          </p:nvPr>
        </p:nvSpPr>
        <p:spPr>
          <a:xfrm>
            <a:off x="1435608" y="1652736"/>
            <a:ext cx="7498080" cy="4800600"/>
          </a:xfrm>
        </p:spPr>
        <p:txBody>
          <a:bodyPr>
            <a:normAutofit/>
          </a:bodyPr>
          <a:lstStyle/>
          <a:p>
            <a:pPr algn="just"/>
            <a:r>
              <a:rPr lang="en-GB" dirty="0" smtClean="0"/>
              <a:t>This field requires </a:t>
            </a:r>
            <a:r>
              <a:rPr lang="en-GB" dirty="0"/>
              <a:t>repositioning and lifting of patients. </a:t>
            </a:r>
            <a:endParaRPr lang="en-GB" dirty="0" smtClean="0"/>
          </a:p>
          <a:p>
            <a:pPr algn="just"/>
            <a:r>
              <a:rPr lang="en-GB" dirty="0" smtClean="0"/>
              <a:t>Good </a:t>
            </a:r>
            <a:r>
              <a:rPr lang="en-GB" dirty="0"/>
              <a:t>body mechanics are paramount to both their </a:t>
            </a:r>
            <a:r>
              <a:rPr lang="en-GB" dirty="0" smtClean="0"/>
              <a:t>safety and </a:t>
            </a:r>
            <a:r>
              <a:rPr lang="en-GB" dirty="0"/>
              <a:t>that of their patients. </a:t>
            </a:r>
            <a:endParaRPr lang="en-GB" dirty="0" smtClean="0"/>
          </a:p>
          <a:p>
            <a:pPr algn="just"/>
            <a:r>
              <a:rPr lang="en-GB" dirty="0" smtClean="0"/>
              <a:t>Negligence </a:t>
            </a:r>
            <a:r>
              <a:rPr lang="en-GB" dirty="0"/>
              <a:t>may lead to strain, sprains, and more severe injuries.</a:t>
            </a:r>
          </a:p>
        </p:txBody>
      </p:sp>
    </p:spTree>
    <p:extLst>
      <p:ext uri="{BB962C8B-B14F-4D97-AF65-F5344CB8AC3E}">
        <p14:creationId xmlns:p14="http://schemas.microsoft.com/office/powerpoint/2010/main" val="173982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Importance of Body Mechanics</a:t>
            </a:r>
            <a:endParaRPr lang="en-GB" dirty="0"/>
          </a:p>
        </p:txBody>
      </p:sp>
      <p:sp>
        <p:nvSpPr>
          <p:cNvPr id="3" name="Content Placeholder 2"/>
          <p:cNvSpPr>
            <a:spLocks noGrp="1"/>
          </p:cNvSpPr>
          <p:nvPr>
            <p:ph idx="1"/>
          </p:nvPr>
        </p:nvSpPr>
        <p:spPr/>
        <p:txBody>
          <a:bodyPr/>
          <a:lstStyle/>
          <a:p>
            <a:pPr algn="just"/>
            <a:r>
              <a:rPr lang="en-GB" dirty="0" smtClean="0"/>
              <a:t>Understanding </a:t>
            </a:r>
            <a:r>
              <a:rPr lang="en-GB" dirty="0"/>
              <a:t>and practising good body mechanics is not an option, but a necessity. </a:t>
            </a:r>
            <a:endParaRPr lang="en-GB" dirty="0" smtClean="0"/>
          </a:p>
          <a:p>
            <a:pPr algn="just"/>
            <a:r>
              <a:rPr lang="en-GB" dirty="0" smtClean="0"/>
              <a:t>A significant </a:t>
            </a:r>
            <a:r>
              <a:rPr lang="en-GB" dirty="0"/>
              <a:t>portion of </a:t>
            </a:r>
            <a:r>
              <a:rPr lang="en-GB" dirty="0" smtClean="0"/>
              <a:t>work </a:t>
            </a:r>
            <a:r>
              <a:rPr lang="en-GB" dirty="0"/>
              <a:t>involves physically taxing tasks, such as lifting, transferring, and repositioning patients. </a:t>
            </a:r>
            <a:endParaRPr lang="en-GB" dirty="0" smtClean="0"/>
          </a:p>
        </p:txBody>
      </p:sp>
    </p:spTree>
    <p:extLst>
      <p:ext uri="{BB962C8B-B14F-4D97-AF65-F5344CB8AC3E}">
        <p14:creationId xmlns:p14="http://schemas.microsoft.com/office/powerpoint/2010/main" val="32811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algn="just"/>
            <a:r>
              <a:rPr lang="en-GB" dirty="0"/>
              <a:t>Repositioning </a:t>
            </a:r>
            <a:r>
              <a:rPr lang="en-GB" dirty="0" smtClean="0"/>
              <a:t>involves </a:t>
            </a:r>
            <a:r>
              <a:rPr lang="en-GB" dirty="0"/>
              <a:t>the movement of a patient with the aim to rectify the alignment or positioning in order to improve comfort and prevent pressure injuries.</a:t>
            </a:r>
          </a:p>
          <a:p>
            <a:pPr algn="just"/>
            <a:r>
              <a:rPr lang="en-GB" dirty="0"/>
              <a:t>One cannot undermine the importance of proper body mechanics skills in preventing musculoskeletal injuries </a:t>
            </a:r>
            <a:r>
              <a:rPr lang="en-GB" dirty="0" smtClean="0"/>
              <a:t>and an </a:t>
            </a:r>
            <a:r>
              <a:rPr lang="en-GB" dirty="0"/>
              <a:t>occupational hazard for healthcare workers. </a:t>
            </a:r>
            <a:endParaRPr lang="en-GB" dirty="0" smtClean="0"/>
          </a:p>
          <a:p>
            <a:pPr algn="just"/>
            <a:endParaRPr lang="en-GB" dirty="0"/>
          </a:p>
        </p:txBody>
      </p:sp>
    </p:spTree>
    <p:extLst>
      <p:ext uri="{BB962C8B-B14F-4D97-AF65-F5344CB8AC3E}">
        <p14:creationId xmlns:p14="http://schemas.microsoft.com/office/powerpoint/2010/main" val="206639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25916810"/>
              </p:ext>
            </p:extLst>
          </p:nvPr>
        </p:nvGraphicFramePr>
        <p:xfrm>
          <a:off x="1331640" y="548680"/>
          <a:ext cx="7499350" cy="5092446"/>
        </p:xfrm>
        <a:graphic>
          <a:graphicData uri="http://schemas.openxmlformats.org/drawingml/2006/table">
            <a:tbl>
              <a:tblPr firstRow="1" bandRow="1">
                <a:tableStyleId>{5C22544A-7EE6-4342-B048-85BDC9FD1C3A}</a:tableStyleId>
              </a:tblPr>
              <a:tblGrid>
                <a:gridCol w="3749675"/>
                <a:gridCol w="3749675"/>
              </a:tblGrid>
              <a:tr h="370840">
                <a:tc>
                  <a:txBody>
                    <a:bodyPr/>
                    <a:lstStyle/>
                    <a:p>
                      <a:pPr>
                        <a:lnSpc>
                          <a:spcPct val="115000"/>
                        </a:lnSpc>
                        <a:spcAft>
                          <a:spcPts val="1125"/>
                        </a:spcAft>
                      </a:pPr>
                      <a:r>
                        <a:rPr lang="en-GB" sz="2800" b="1" dirty="0">
                          <a:solidFill>
                            <a:schemeClr val="tx1"/>
                          </a:solidFill>
                          <a:effectLst/>
                          <a:latin typeface="Calibri"/>
                          <a:ea typeface="Calibri"/>
                          <a:cs typeface="Times New Roman"/>
                        </a:rPr>
                        <a:t>Good Body Mechanics</a:t>
                      </a:r>
                      <a:endParaRPr lang="en-GB" sz="2800" dirty="0">
                        <a:solidFill>
                          <a:schemeClr val="tx1"/>
                        </a:solidFill>
                        <a:effectLst/>
                        <a:latin typeface="Calibri"/>
                        <a:ea typeface="Calibri"/>
                        <a:cs typeface="Times New Roman"/>
                      </a:endParaRPr>
                    </a:p>
                  </a:txBody>
                  <a:tcPr marL="208315" marR="208315" marT="114300" marB="114300" anchor="ctr"/>
                </a:tc>
                <a:tc>
                  <a:txBody>
                    <a:bodyPr/>
                    <a:lstStyle/>
                    <a:p>
                      <a:pPr>
                        <a:lnSpc>
                          <a:spcPct val="115000"/>
                        </a:lnSpc>
                        <a:spcAft>
                          <a:spcPts val="1125"/>
                        </a:spcAft>
                      </a:pPr>
                      <a:r>
                        <a:rPr lang="en-GB" sz="2800" b="1" dirty="0" smtClean="0">
                          <a:solidFill>
                            <a:schemeClr val="tx1"/>
                          </a:solidFill>
                          <a:effectLst/>
                          <a:latin typeface="Calibri"/>
                          <a:ea typeface="Calibri"/>
                          <a:cs typeface="Times New Roman"/>
                        </a:rPr>
                        <a:t>Benefits</a:t>
                      </a:r>
                      <a:endParaRPr lang="en-GB" sz="2800" dirty="0">
                        <a:solidFill>
                          <a:schemeClr val="tx1"/>
                        </a:solidFill>
                        <a:effectLst/>
                        <a:latin typeface="Calibri"/>
                        <a:ea typeface="Calibri"/>
                        <a:cs typeface="Times New Roman"/>
                      </a:endParaRPr>
                    </a:p>
                  </a:txBody>
                  <a:tcPr marL="208315" marR="208315" marT="114300" marB="114300" anchor="ctr"/>
                </a:tc>
              </a:tr>
              <a:tr h="0">
                <a:tc>
                  <a:txBody>
                    <a:bodyPr/>
                    <a:lstStyle/>
                    <a:p>
                      <a:pPr>
                        <a:lnSpc>
                          <a:spcPct val="115000"/>
                        </a:lnSpc>
                        <a:spcAft>
                          <a:spcPts val="1125"/>
                        </a:spcAft>
                      </a:pPr>
                      <a:r>
                        <a:rPr lang="en-GB" sz="2800" dirty="0">
                          <a:solidFill>
                            <a:schemeClr val="tx1"/>
                          </a:solidFill>
                          <a:effectLst/>
                          <a:latin typeface="Calibri"/>
                          <a:ea typeface="Calibri"/>
                          <a:cs typeface="Times New Roman"/>
                        </a:rPr>
                        <a:t>Proper alignment</a:t>
                      </a:r>
                    </a:p>
                  </a:txBody>
                  <a:tcPr marL="216995" marR="216995" marT="238125" marB="238125" anchor="ctr"/>
                </a:tc>
                <a:tc>
                  <a:txBody>
                    <a:bodyPr/>
                    <a:lstStyle/>
                    <a:p>
                      <a:pPr>
                        <a:lnSpc>
                          <a:spcPct val="115000"/>
                        </a:lnSpc>
                        <a:spcAft>
                          <a:spcPts val="1125"/>
                        </a:spcAft>
                      </a:pPr>
                      <a:r>
                        <a:rPr lang="en-GB" sz="2800">
                          <a:solidFill>
                            <a:schemeClr val="tx1"/>
                          </a:solidFill>
                          <a:effectLst/>
                          <a:latin typeface="Calibri"/>
                          <a:ea typeface="Calibri"/>
                          <a:cs typeface="Times New Roman"/>
                        </a:rPr>
                        <a:t>Reduces strain on joints and muscles</a:t>
                      </a:r>
                    </a:p>
                  </a:txBody>
                  <a:tcPr marL="216995" marR="216995" marT="238125" marB="238125" anchor="ctr"/>
                </a:tc>
              </a:tr>
              <a:tr h="0">
                <a:tc>
                  <a:txBody>
                    <a:bodyPr/>
                    <a:lstStyle/>
                    <a:p>
                      <a:pPr>
                        <a:lnSpc>
                          <a:spcPct val="115000"/>
                        </a:lnSpc>
                        <a:spcAft>
                          <a:spcPts val="1125"/>
                        </a:spcAft>
                      </a:pPr>
                      <a:r>
                        <a:rPr lang="en-GB" sz="2800">
                          <a:solidFill>
                            <a:schemeClr val="tx1"/>
                          </a:solidFill>
                          <a:effectLst/>
                          <a:latin typeface="Calibri"/>
                          <a:ea typeface="Calibri"/>
                          <a:cs typeface="Times New Roman"/>
                        </a:rPr>
                        <a:t>Correct lifting techniques</a:t>
                      </a:r>
                    </a:p>
                  </a:txBody>
                  <a:tcPr marL="216995" marR="216995" marT="238125" marB="238125" anchor="ctr"/>
                </a:tc>
                <a:tc>
                  <a:txBody>
                    <a:bodyPr/>
                    <a:lstStyle/>
                    <a:p>
                      <a:pPr>
                        <a:lnSpc>
                          <a:spcPct val="115000"/>
                        </a:lnSpc>
                        <a:spcAft>
                          <a:spcPts val="1125"/>
                        </a:spcAft>
                      </a:pPr>
                      <a:r>
                        <a:rPr lang="en-GB" sz="2800">
                          <a:solidFill>
                            <a:schemeClr val="tx1"/>
                          </a:solidFill>
                          <a:effectLst/>
                          <a:latin typeface="Calibri"/>
                          <a:ea typeface="Calibri"/>
                          <a:cs typeface="Times New Roman"/>
                        </a:rPr>
                        <a:t>Prevents back injuries</a:t>
                      </a:r>
                    </a:p>
                  </a:txBody>
                  <a:tcPr marL="216995" marR="216995" marT="238125" marB="238125" anchor="ctr"/>
                </a:tc>
              </a:tr>
              <a:tr h="0">
                <a:tc>
                  <a:txBody>
                    <a:bodyPr/>
                    <a:lstStyle/>
                    <a:p>
                      <a:pPr>
                        <a:lnSpc>
                          <a:spcPct val="115000"/>
                        </a:lnSpc>
                        <a:spcAft>
                          <a:spcPts val="1125"/>
                        </a:spcAft>
                      </a:pPr>
                      <a:r>
                        <a:rPr lang="en-GB" sz="2800">
                          <a:solidFill>
                            <a:schemeClr val="tx1"/>
                          </a:solidFill>
                          <a:effectLst/>
                          <a:latin typeface="Calibri"/>
                          <a:ea typeface="Calibri"/>
                          <a:cs typeface="Times New Roman"/>
                        </a:rPr>
                        <a:t>Effective transferral methods</a:t>
                      </a:r>
                    </a:p>
                  </a:txBody>
                  <a:tcPr marL="216995" marR="216995" marT="238125" marB="238125" anchor="ctr"/>
                </a:tc>
                <a:tc>
                  <a:txBody>
                    <a:bodyPr/>
                    <a:lstStyle/>
                    <a:p>
                      <a:pPr>
                        <a:lnSpc>
                          <a:spcPct val="115000"/>
                        </a:lnSpc>
                        <a:spcAft>
                          <a:spcPts val="1125"/>
                        </a:spcAft>
                      </a:pPr>
                      <a:r>
                        <a:rPr lang="en-GB" sz="2800" dirty="0">
                          <a:solidFill>
                            <a:schemeClr val="tx1"/>
                          </a:solidFill>
                          <a:effectLst/>
                          <a:latin typeface="Calibri"/>
                          <a:ea typeface="Calibri"/>
                          <a:cs typeface="Times New Roman"/>
                        </a:rPr>
                        <a:t>Improves </a:t>
                      </a:r>
                      <a:r>
                        <a:rPr lang="en-GB" sz="2800" b="0" u="none" spc="-20" dirty="0">
                          <a:solidFill>
                            <a:schemeClr val="tx1"/>
                          </a:solidFill>
                          <a:effectLst/>
                          <a:latin typeface="Calibri"/>
                          <a:ea typeface="Calibri"/>
                          <a:cs typeface="Times New Roman"/>
                        </a:rPr>
                        <a:t>patient </a:t>
                      </a:r>
                      <a:r>
                        <a:rPr lang="en-GB" sz="2800" b="0" u="none" spc="-20" dirty="0" smtClean="0">
                          <a:solidFill>
                            <a:schemeClr val="tx1"/>
                          </a:solidFill>
                          <a:effectLst/>
                          <a:latin typeface="Calibri"/>
                          <a:ea typeface="Calibri"/>
                          <a:cs typeface="Times New Roman"/>
                        </a:rPr>
                        <a:t>safety</a:t>
                      </a:r>
                      <a:endParaRPr lang="en-GB" sz="2800" b="0" u="none" dirty="0">
                        <a:solidFill>
                          <a:schemeClr val="tx1"/>
                        </a:solidFill>
                        <a:effectLst/>
                        <a:latin typeface="Calibri"/>
                        <a:ea typeface="Calibri"/>
                        <a:cs typeface="Times New Roman"/>
                      </a:endParaRPr>
                    </a:p>
                  </a:txBody>
                  <a:tcPr marL="216995" marR="216995" marT="238125" marB="238125" anchor="ctr"/>
                </a:tc>
              </a:tr>
            </a:tbl>
          </a:graphicData>
        </a:graphic>
      </p:graphicFrame>
    </p:spTree>
    <p:extLst>
      <p:ext uri="{BB962C8B-B14F-4D97-AF65-F5344CB8AC3E}">
        <p14:creationId xmlns:p14="http://schemas.microsoft.com/office/powerpoint/2010/main" val="46967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69776"/>
            <a:ext cx="7498080" cy="1143000"/>
          </a:xfrm>
        </p:spPr>
        <p:txBody>
          <a:bodyPr>
            <a:normAutofit fontScale="90000"/>
          </a:bodyPr>
          <a:lstStyle/>
          <a:p>
            <a:pPr algn="ctr"/>
            <a:r>
              <a:rPr lang="en-GB" dirty="0" smtClean="0"/>
              <a:t>Essential prerequisites for Good Body Mechanics</a:t>
            </a:r>
            <a:r>
              <a:rPr lang="en-GB" b="1" dirty="0" smtClean="0"/>
              <a:t/>
            </a:r>
            <a:br>
              <a:rPr lang="en-GB" b="1" dirty="0" smtClean="0"/>
            </a:br>
            <a:endParaRPr lang="en-GB" dirty="0"/>
          </a:p>
        </p:txBody>
      </p:sp>
      <p:sp>
        <p:nvSpPr>
          <p:cNvPr id="3" name="Content Placeholder 2"/>
          <p:cNvSpPr>
            <a:spLocks noGrp="1"/>
          </p:cNvSpPr>
          <p:nvPr>
            <p:ph idx="1"/>
          </p:nvPr>
        </p:nvSpPr>
        <p:spPr>
          <a:xfrm>
            <a:off x="1435608" y="980728"/>
            <a:ext cx="7498080" cy="4800600"/>
          </a:xfrm>
        </p:spPr>
        <p:txBody>
          <a:bodyPr>
            <a:noAutofit/>
          </a:bodyPr>
          <a:lstStyle/>
          <a:p>
            <a:pPr marL="82296" indent="0" algn="just">
              <a:buNone/>
            </a:pPr>
            <a:r>
              <a:rPr lang="en-GB" sz="2400" dirty="0" smtClean="0"/>
              <a:t>Body </a:t>
            </a:r>
            <a:r>
              <a:rPr lang="en-GB" sz="2400" dirty="0"/>
              <a:t>mechanics requires both knowledge and skill. Being aware of the principles isn't enough; it's equally crucial to have the ability to apply this knowledge effectively in real situations. </a:t>
            </a:r>
            <a:endParaRPr lang="en-GB" sz="2400" dirty="0" smtClean="0"/>
          </a:p>
          <a:p>
            <a:pPr lvl="0" algn="just"/>
            <a:r>
              <a:rPr lang="en-GB" sz="2400" b="1" dirty="0" smtClean="0"/>
              <a:t>Understanding </a:t>
            </a:r>
            <a:r>
              <a:rPr lang="en-GB" sz="2400" b="1" dirty="0"/>
              <a:t>of body anatomy and physiology: </a:t>
            </a:r>
            <a:r>
              <a:rPr lang="en-GB" sz="2400" dirty="0"/>
              <a:t>Knowing how different parts of your body work together can help you make more informed decisions about movements and postures.</a:t>
            </a:r>
          </a:p>
          <a:p>
            <a:pPr lvl="0" algn="just"/>
            <a:r>
              <a:rPr lang="en-GB" sz="2400" b="1" dirty="0"/>
              <a:t>Awareness of the </a:t>
            </a:r>
            <a:r>
              <a:rPr lang="en-GB" sz="2400" b="1" dirty="0" err="1"/>
              <a:t>center</a:t>
            </a:r>
            <a:r>
              <a:rPr lang="en-GB" sz="2400" b="1" dirty="0"/>
              <a:t> of gravity: </a:t>
            </a:r>
            <a:r>
              <a:rPr lang="en-GB" sz="2400" dirty="0"/>
              <a:t>Your </a:t>
            </a:r>
            <a:r>
              <a:rPr lang="en-GB" sz="2400" dirty="0" err="1"/>
              <a:t>center</a:t>
            </a:r>
            <a:r>
              <a:rPr lang="en-GB" sz="2400" dirty="0"/>
              <a:t> of gravity affects your balance. Maintaining it over your base of support can greatly aid in preventing falls and enhancing stability.</a:t>
            </a:r>
          </a:p>
          <a:p>
            <a:pPr lvl="0" algn="just"/>
            <a:r>
              <a:rPr lang="en-GB" sz="2400" b="1" dirty="0"/>
              <a:t>Regular practice and training: </a:t>
            </a:r>
            <a:r>
              <a:rPr lang="en-GB" sz="2400" dirty="0"/>
              <a:t>Like any other skill, achieving good body mechanics requires regular practice and training.</a:t>
            </a:r>
          </a:p>
          <a:p>
            <a:pPr algn="just"/>
            <a:endParaRPr lang="en-GB" sz="2400" dirty="0"/>
          </a:p>
        </p:txBody>
      </p:sp>
    </p:spTree>
    <p:extLst>
      <p:ext uri="{BB962C8B-B14F-4D97-AF65-F5344CB8AC3E}">
        <p14:creationId xmlns:p14="http://schemas.microsoft.com/office/powerpoint/2010/main" val="398409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3.2 Body Mechanics – Clinica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1" y="836712"/>
            <a:ext cx="8984695" cy="450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774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3241</TotalTime>
  <Words>1377</Words>
  <Application>Microsoft Office PowerPoint</Application>
  <PresentationFormat>On-screen Show (4:3)</PresentationFormat>
  <Paragraphs>104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Solstice</vt:lpstr>
      <vt:lpstr>BODY MECHANICS</vt:lpstr>
      <vt:lpstr>Introduction </vt:lpstr>
      <vt:lpstr>What is Body Mechanics and its Relevance in Anatomy </vt:lpstr>
      <vt:lpstr>Body mechanics in medical field as a fundamental </vt:lpstr>
      <vt:lpstr>Importance of Body Mechanics</vt:lpstr>
      <vt:lpstr>PowerPoint Presentation</vt:lpstr>
      <vt:lpstr>PowerPoint Presentation</vt:lpstr>
      <vt:lpstr>Essential prerequisites for Good Body Mechanics </vt:lpstr>
      <vt:lpstr>PowerPoint Presentation</vt:lpstr>
      <vt:lpstr>Principles for good body mechanics. </vt:lpstr>
      <vt:lpstr>PowerPoint Presentation</vt:lpstr>
      <vt:lpstr>PowerPoint Presentation</vt:lpstr>
      <vt:lpstr>PowerPoint Presentation</vt:lpstr>
      <vt:lpstr>PowerPoint Presentation</vt:lpstr>
      <vt:lpstr>PowerPoint Presentation</vt:lpstr>
      <vt:lpstr>Comparing Good and Poor Body Mechanics</vt:lpstr>
      <vt:lpstr>Guidelines for Proper Body Mechanics </vt:lpstr>
      <vt:lpstr>PowerPoint Presentation</vt:lpstr>
      <vt:lpstr>PowerPoint Presentation</vt:lpstr>
      <vt:lpstr>MOVING AND LIFTING</vt:lpstr>
      <vt:lpstr>PowerPoint Presentation</vt:lpstr>
      <vt:lpstr>PowerPoint Presentation</vt:lpstr>
      <vt:lpstr>Indications </vt:lpstr>
      <vt:lpstr>Rules for lifting</vt:lpstr>
      <vt:lpstr>PowerPoint Presentation</vt:lpstr>
      <vt:lpstr>PowerPoint Presentation</vt:lpstr>
      <vt:lpstr>General Instructions for Moving and Lifting Patients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Mechanics</dc:title>
  <dc:creator>user</dc:creator>
  <cp:lastModifiedBy>user</cp:lastModifiedBy>
  <cp:revision>16</cp:revision>
  <dcterms:created xsi:type="dcterms:W3CDTF">2025-02-20T05:46:09Z</dcterms:created>
  <dcterms:modified xsi:type="dcterms:W3CDTF">2025-03-12T12:45:46Z</dcterms:modified>
</cp:coreProperties>
</file>