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337" r:id="rId3"/>
    <p:sldId id="257" r:id="rId4"/>
    <p:sldId id="258" r:id="rId5"/>
    <p:sldId id="259" r:id="rId6"/>
    <p:sldId id="260" r:id="rId7"/>
    <p:sldId id="261" r:id="rId8"/>
    <p:sldId id="262" r:id="rId9"/>
    <p:sldId id="331" r:id="rId10"/>
    <p:sldId id="332" r:id="rId11"/>
    <p:sldId id="333" r:id="rId12"/>
    <p:sldId id="334" r:id="rId13"/>
    <p:sldId id="335" r:id="rId14"/>
    <p:sldId id="263" r:id="rId15"/>
    <p:sldId id="303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9" r:id="rId26"/>
    <p:sldId id="304" r:id="rId27"/>
    <p:sldId id="280" r:id="rId28"/>
    <p:sldId id="318" r:id="rId29"/>
    <p:sldId id="282" r:id="rId30"/>
    <p:sldId id="287" r:id="rId31"/>
    <p:sldId id="288" r:id="rId32"/>
    <p:sldId id="327" r:id="rId33"/>
    <p:sldId id="290" r:id="rId34"/>
    <p:sldId id="291" r:id="rId35"/>
    <p:sldId id="292" r:id="rId36"/>
    <p:sldId id="293" r:id="rId37"/>
    <p:sldId id="299" r:id="rId38"/>
    <p:sldId id="330" r:id="rId39"/>
    <p:sldId id="370" r:id="rId40"/>
  </p:sldIdLst>
  <p:sldSz cx="12192000" cy="6858000"/>
  <p:notesSz cx="6858000" cy="9144000"/>
  <p:defaultTextStyle>
    <a:defPPr>
      <a:defRPr lang="en-K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6" autoAdjust="0"/>
    <p:restoredTop sz="94660"/>
  </p:normalViewPr>
  <p:slideViewPr>
    <p:cSldViewPr snapToGrid="0">
      <p:cViewPr varScale="1">
        <p:scale>
          <a:sx n="29" d="100"/>
          <a:sy n="29" d="100"/>
        </p:scale>
        <p:origin x="44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CEC32-815A-46F5-A102-559E4B864F6F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K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5511-069A-455C-99AE-92CB49BF1C25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760688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AE70596C-2DEC-462A-A9E6-75530AE5FA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E055A6F0-2E93-4DD4-8412-D19E77BA3F21}" type="slidenum">
              <a:rPr lang="en-US" altLang="en-US" sz="1200"/>
              <a:pPr algn="r"/>
              <a:t>15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8CE450C8-A55D-4053-B7B9-DB075D0628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8F8BAC92-9CFE-4853-80B2-92665F506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4F9AA8D7-0BAD-4006-9F0F-4BCC7D7596B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49A8C28E-A1A8-4204-8D40-4C97BE535F46}" type="slidenum">
              <a:rPr lang="en-US" altLang="en-US" sz="1200"/>
              <a:pPr algn="r"/>
              <a:t>26</a:t>
            </a:fld>
            <a:endParaRPr lang="en-US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4E710816-8556-4835-9DC5-8DEA3F5931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779FB05C-3E67-4B18-BEF3-863DCD03F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B6B96-42BD-4D3F-A270-C39F481A5B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AEB631-CC4D-42CA-8808-9AB25DDD05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06DC2-2C9D-4F19-B1AE-FBC74A21F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29B3A-A30C-4889-B270-1713A21B3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9710E-E94C-4B4D-9CEE-D86764BA3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60751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A8CB1-0727-4217-92DF-327BA3B29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EBAD7F-3697-489C-82E2-B04DC8D5C4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78EE7-F91E-457F-96A7-8DA4F555E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22141-7224-4A9C-ABE9-A167451E0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65FB9-98F4-4CC7-8DE6-00AB61D89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477462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C88017-AD4D-4499-A18F-46965EAA89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41C030-8832-4416-AFA3-0D7B0C06C7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DBFF7-0FC8-4926-8B8F-29B164D6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D5123-C489-445E-B9E0-DC3BA7D02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D89D8-7B3D-47F7-98F7-9A4DCA440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99141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60408-9B9E-441D-9F58-4365087E9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7A161-D28A-4998-82CC-30A5759DC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DA9F9-80AD-498D-BD49-74132C9AA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2B6ED-1E61-4163-818E-04B41A2AC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302E0-FBF2-4B3F-B0C6-FDB04ED40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94508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EBC09-4C33-49AA-B32A-D1B1604B1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257F3-F75A-4271-8401-32691D9F0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5F238-4B23-452F-A2CA-842F1AA7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E6803-76A1-4078-B673-AB386D5A1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A0973-98A8-4F93-A1E6-7825AB305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9810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7B005-D417-48C9-B471-920F1BCEC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74F6F-67F9-4AC4-B5AE-19296583A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D01B17-2332-439B-83D9-1829CB961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C329F-49E9-4F17-B13A-66BEFD14C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D77DA3-BDC9-4EE5-86C5-682414F2A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3EE55-1E44-4F34-948E-CFF120409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15509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DA552-6725-4FFB-A28E-51A1D9CDC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23430-9470-4842-A8EA-24CD3E8841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53AAC-E0CE-4AB6-9B71-D0E6965EF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B766F9-9220-45C6-BB5E-479756EAB3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18CE07-4FCD-47A0-999B-6725BDE541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2BE0BC-A92E-41D7-BCEC-119011EA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FCFAC5-B40C-4D2C-8371-1C489B6E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00913-7936-4D80-907B-D81E6CAAE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0634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BE493-D512-4680-BACC-91976DA6E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05F287-4C20-4C28-B85A-8BAC55A27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CFE45-B801-4D6C-A982-845A86EF8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512197-08A1-4450-9D79-2A52BDAAC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67537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DA3E6F-B8F5-47EC-8C1F-579EB379B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450989-2D97-4DD1-A005-F00F5744D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B162A4-BED1-4107-B001-F7FFF2C05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36167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38472-1B65-44AA-AF69-AAFCE904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C6AD2-6705-4FE3-A128-3E3E0A86F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166D64-28F4-4A23-B127-14DC3A515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B39F7-5CA7-4BE4-A50A-F2406DBB7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F1BF2-4A49-4264-ACE4-967663560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2E51D0-00EB-44A0-8BC5-3C3AC9811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39449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33A73-29BA-435D-954F-8E8B6B9A7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973E80-6205-4F08-B230-8E1625B51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394AC-2F6F-475C-B5A3-A2FD22FFA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DAA84-EBAE-4908-AB0E-937AB3C9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4EDC2C-84C0-47F0-A62F-FF33A4AA2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94705-1245-43A7-99FF-5BF966882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58985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5A28F9-5B3A-44FE-B6DF-37D5CE061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AA2CB-2BB9-475F-9C94-CF9233C55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15344-3DF2-4BA0-9EF6-C22E98DBC6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F0F97-00F9-4A93-AD8C-43368EB4F202}" type="datetimeFigureOut">
              <a:rPr lang="en-KE" smtClean="0"/>
              <a:t>11/02/2025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D4A08-D9A9-434C-829B-2E36576D63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16A27-D14C-4058-AD34-D6F296CB93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BB879-2CAD-469B-9C5F-9AF49A080E30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57558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K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1EC79-1F58-4E7A-A84A-C219129A26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25516-86EB-44EB-9AD4-A7E7BBFE33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736798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1028">
            <a:extLst>
              <a:ext uri="{FF2B5EF4-FFF2-40B4-BE49-F238E27FC236}">
                <a16:creationId xmlns:a16="http://schemas.microsoft.com/office/drawing/2014/main" id="{CCED745A-1E80-483B-8A24-513268D4FD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Learning Outcomes</a:t>
            </a:r>
          </a:p>
        </p:txBody>
      </p:sp>
      <p:sp>
        <p:nvSpPr>
          <p:cNvPr id="7171" name="Rectangle 1029">
            <a:extLst>
              <a:ext uri="{FF2B5EF4-FFF2-40B4-BE49-F238E27FC236}">
                <a16:creationId xmlns:a16="http://schemas.microsoft.com/office/drawing/2014/main" id="{12B1AA4B-E398-44CD-857B-851DB5B61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Arial" panose="020B0604020202020204" pitchFamily="34" charset="0"/>
              <a:buAutoNum type="arabicPeriod"/>
            </a:pPr>
            <a:r>
              <a:rPr lang="en-US" altLang="en-US" dirty="0"/>
              <a:t>Identify influences on clients’ definitions of health, wellness, and well-being.</a:t>
            </a:r>
          </a:p>
          <a:p>
            <a:pPr marL="609600" indent="-609600">
              <a:buFont typeface="Arial" panose="020B0604020202020204" pitchFamily="34" charset="0"/>
              <a:buAutoNum type="arabicPeriod"/>
            </a:pPr>
            <a:r>
              <a:rPr lang="en-US" altLang="en-US" dirty="0"/>
              <a:t>Describe five components of wellness.</a:t>
            </a:r>
          </a:p>
          <a:p>
            <a:pPr marL="609600" indent="-609600">
              <a:buFont typeface="Arial" panose="020B0604020202020204" pitchFamily="34" charset="0"/>
              <a:buAutoNum type="arabicPeriod"/>
            </a:pPr>
            <a:r>
              <a:rPr lang="en-US" altLang="en-US" dirty="0"/>
              <a:t>Compare the various models of health.</a:t>
            </a:r>
          </a:p>
          <a:p>
            <a:pPr marL="609600" indent="-609600">
              <a:buFont typeface="Arial" panose="020B0604020202020204" pitchFamily="34" charset="0"/>
              <a:buAutoNum type="arabicPeriod"/>
            </a:pPr>
            <a:r>
              <a:rPr lang="en-US" altLang="en-US" dirty="0"/>
              <a:t>Identify variables affecting health status, beliefs, and practices.</a:t>
            </a:r>
          </a:p>
          <a:p>
            <a:pPr marL="609600" indent="-609600">
              <a:buFont typeface="Arial" panose="020B0604020202020204" pitchFamily="34" charset="0"/>
              <a:buAutoNum type="arabicPeriod"/>
            </a:pPr>
            <a:r>
              <a:rPr lang="en-US" altLang="en-US" dirty="0"/>
              <a:t>Describe factors affecting health care adherence.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1028">
            <a:extLst>
              <a:ext uri="{FF2B5EF4-FFF2-40B4-BE49-F238E27FC236}">
                <a16:creationId xmlns:a16="http://schemas.microsoft.com/office/drawing/2014/main" id="{1EE1CC30-001D-4398-89D1-33BF358446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Learning Outcomes (cont'd)</a:t>
            </a:r>
          </a:p>
        </p:txBody>
      </p:sp>
      <p:sp>
        <p:nvSpPr>
          <p:cNvPr id="8195" name="Rectangle 1029">
            <a:extLst>
              <a:ext uri="{FF2B5EF4-FFF2-40B4-BE49-F238E27FC236}">
                <a16:creationId xmlns:a16="http://schemas.microsoft.com/office/drawing/2014/main" id="{CFF1513D-7645-426E-B086-C35C60D5CF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Arial" panose="020B0604020202020204" pitchFamily="34" charset="0"/>
              <a:buAutoNum type="arabicPeriod" startAt="6"/>
            </a:pPr>
            <a:r>
              <a:rPr lang="en-US" altLang="en-US" dirty="0"/>
              <a:t>Differentiate illness from disease and acute illness from chronic illness.</a:t>
            </a:r>
          </a:p>
          <a:p>
            <a:pPr marL="609600" indent="-609600">
              <a:buFont typeface="Arial" panose="020B0604020202020204" pitchFamily="34" charset="0"/>
              <a:buAutoNum type="arabicPeriod" startAt="6"/>
            </a:pPr>
            <a:r>
              <a:rPr lang="en-US" altLang="en-US" dirty="0"/>
              <a:t>Describe the effects of illness on individuals’ and family members’ roles and functions.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>
            <a:extLst>
              <a:ext uri="{FF2B5EF4-FFF2-40B4-BE49-F238E27FC236}">
                <a16:creationId xmlns:a16="http://schemas.microsoft.com/office/drawing/2014/main" id="{1D7B85B2-819C-40A8-B579-490866CCD8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Health, Wellness, Well-being</a:t>
            </a:r>
          </a:p>
        </p:txBody>
      </p:sp>
      <p:sp>
        <p:nvSpPr>
          <p:cNvPr id="9219" name="Rectangle 5">
            <a:extLst>
              <a:ext uri="{FF2B5EF4-FFF2-40B4-BE49-F238E27FC236}">
                <a16:creationId xmlns:a16="http://schemas.microsoft.com/office/drawing/2014/main" id="{0A044F95-2C1C-4641-BEC8-BCD5E8FBE3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Many definitions and interpretations</a:t>
            </a:r>
          </a:p>
          <a:p>
            <a:r>
              <a:rPr lang="en-US" altLang="en-US"/>
              <a:t>Be familiar with common aspects of concepts</a:t>
            </a:r>
          </a:p>
          <a:p>
            <a:r>
              <a:rPr lang="en-US" altLang="en-US"/>
              <a:t>Consider how to individualize with specific clients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>
            <a:extLst>
              <a:ext uri="{FF2B5EF4-FFF2-40B4-BE49-F238E27FC236}">
                <a16:creationId xmlns:a16="http://schemas.microsoft.com/office/drawing/2014/main" id="{2EBD126D-0FB8-4382-A7C8-18DC1F9C8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Health</a:t>
            </a:r>
          </a:p>
        </p:txBody>
      </p:sp>
      <p:sp>
        <p:nvSpPr>
          <p:cNvPr id="10243" name="Rectangle 5">
            <a:extLst>
              <a:ext uri="{FF2B5EF4-FFF2-40B4-BE49-F238E27FC236}">
                <a16:creationId xmlns:a16="http://schemas.microsoft.com/office/drawing/2014/main" id="{E265C5A4-CA64-490F-9F9B-566DAA63C6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Presence or absence of disease</a:t>
            </a:r>
          </a:p>
          <a:p>
            <a:r>
              <a:rPr lang="en-US" altLang="en-US"/>
              <a:t>Complete physical, mental, social well-being</a:t>
            </a:r>
          </a:p>
          <a:p>
            <a:r>
              <a:rPr lang="en-US" altLang="en-US"/>
              <a:t>Ability to maintain normal roles</a:t>
            </a:r>
          </a:p>
          <a:p>
            <a:r>
              <a:rPr lang="en-US" altLang="en-US"/>
              <a:t>Developmental and behavioral potential is realized to fullest extent possible</a:t>
            </a:r>
          </a:p>
          <a:p>
            <a:r>
              <a:rPr lang="en-US" altLang="en-US"/>
              <a:t>Striving toward optimal functioning</a:t>
            </a:r>
          </a:p>
          <a:p>
            <a:r>
              <a:rPr lang="en-US" altLang="en-US"/>
              <a:t>Individual perception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>
            <a:extLst>
              <a:ext uri="{FF2B5EF4-FFF2-40B4-BE49-F238E27FC236}">
                <a16:creationId xmlns:a16="http://schemas.microsoft.com/office/drawing/2014/main" id="{D6BE43E6-5B93-46CA-A4B9-5BC9B28D13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Wellness</a:t>
            </a:r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240F1FAE-9F4F-4E90-AC7E-212D327778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Wellness - state of well-being</a:t>
            </a:r>
          </a:p>
          <a:p>
            <a:r>
              <a:rPr lang="en-US" altLang="en-US"/>
              <a:t>5 basic components: </a:t>
            </a:r>
          </a:p>
          <a:p>
            <a:pPr lvl="1"/>
            <a:r>
              <a:rPr lang="en-US" altLang="en-US"/>
              <a:t>Self-responsibility </a:t>
            </a:r>
          </a:p>
          <a:p>
            <a:pPr lvl="1"/>
            <a:r>
              <a:rPr lang="en-US" altLang="en-US"/>
              <a:t>An ultimate goal</a:t>
            </a:r>
          </a:p>
          <a:p>
            <a:pPr lvl="1"/>
            <a:r>
              <a:rPr lang="en-US" altLang="en-US"/>
              <a:t>A dynamic, growing process</a:t>
            </a:r>
          </a:p>
          <a:p>
            <a:pPr lvl="1"/>
            <a:r>
              <a:rPr lang="en-US" altLang="en-US"/>
              <a:t>Daily decision-making (nutrition, stress management, physical fitness, preventive health care, and emotional health)</a:t>
            </a:r>
          </a:p>
          <a:p>
            <a:pPr lvl="1"/>
            <a:r>
              <a:rPr lang="en-US" altLang="en-US"/>
              <a:t>Whole being of the individual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0BC073DE-A956-4258-94C0-BB181FD1A8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381000"/>
            <a:ext cx="8229600" cy="609600"/>
          </a:xfrm>
          <a:solidFill>
            <a:srgbClr val="FFFFFF"/>
          </a:solidFill>
          <a:ln>
            <a:solidFill>
              <a:srgbClr val="FFFFFF"/>
            </a:solidFill>
          </a:ln>
        </p:spPr>
        <p:txBody>
          <a:bodyPr/>
          <a:lstStyle/>
          <a:p>
            <a:pPr algn="l"/>
            <a:r>
              <a:rPr lang="en-US" altLang="en-US" sz="1200" b="1">
                <a:solidFill>
                  <a:srgbClr val="000000"/>
                </a:solidFill>
                <a:latin typeface="Arial" panose="020B0604020202020204" pitchFamily="34" charset="0"/>
              </a:rPr>
              <a:t>Figure 17-2</a:t>
            </a:r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t>   The seven components of wellness.</a:t>
            </a:r>
            <a:r>
              <a:rPr lang="en-US" altLang="en-US" sz="1200" i="1">
                <a:solidFill>
                  <a:srgbClr val="000000"/>
                </a:solidFill>
                <a:latin typeface="Arial" panose="020B0604020202020204" pitchFamily="34" charset="0"/>
              </a:rPr>
              <a:t>From Wellness: Concepts and Applications, 7th ed. (p. 4), by D. J. Anspaugh, M. H. Hamrick, and F. D. Rosato, 2009, New York, NY: McGraw-Hill. Reprinted with permission.</a:t>
            </a:r>
          </a:p>
        </p:txBody>
      </p:sp>
      <p:pic>
        <p:nvPicPr>
          <p:cNvPr id="12291" name="AAJNZHO0.jpg" descr="AAJNZHO0">
            <a:extLst>
              <a:ext uri="{FF2B5EF4-FFF2-40B4-BE49-F238E27FC236}">
                <a16:creationId xmlns:a16="http://schemas.microsoft.com/office/drawing/2014/main" id="{8E88B8B4-6987-45C6-854C-263E4013E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864" y="868681"/>
            <a:ext cx="9720072" cy="5495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>
            <a:extLst>
              <a:ext uri="{FF2B5EF4-FFF2-40B4-BE49-F238E27FC236}">
                <a16:creationId xmlns:a16="http://schemas.microsoft.com/office/drawing/2014/main" id="{3E32EFD3-1F05-47AC-9C13-36D80052F1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Physical Components of Wellness</a:t>
            </a:r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FD1F1BB8-FC98-4D9F-B2C4-15C827E754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Carry out daily tasks</a:t>
            </a:r>
          </a:p>
          <a:p>
            <a:r>
              <a:rPr lang="en-US" altLang="en-US" dirty="0"/>
              <a:t>Achieve fitness</a:t>
            </a:r>
          </a:p>
          <a:p>
            <a:r>
              <a:rPr lang="en-US" altLang="en-US" dirty="0"/>
              <a:t>Maintain nutrition</a:t>
            </a:r>
          </a:p>
          <a:p>
            <a:r>
              <a:rPr lang="en-US" altLang="en-US" dirty="0"/>
              <a:t>Avoid abusing substances</a:t>
            </a:r>
          </a:p>
          <a:p>
            <a:r>
              <a:rPr lang="en-US" altLang="en-US" dirty="0"/>
              <a:t>Practice positive lifestyle habits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>
            <a:extLst>
              <a:ext uri="{FF2B5EF4-FFF2-40B4-BE49-F238E27FC236}">
                <a16:creationId xmlns:a16="http://schemas.microsoft.com/office/drawing/2014/main" id="{7AB4E10F-D9A8-47BC-8FB3-938EE772BB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Social Components of Wellness</a:t>
            </a:r>
          </a:p>
        </p:txBody>
      </p:sp>
      <p:sp>
        <p:nvSpPr>
          <p:cNvPr id="15363" name="Rectangle 5">
            <a:extLst>
              <a:ext uri="{FF2B5EF4-FFF2-40B4-BE49-F238E27FC236}">
                <a16:creationId xmlns:a16="http://schemas.microsoft.com/office/drawing/2014/main" id="{D91490D1-D357-44E7-843E-412C796A8C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Interact successfully</a:t>
            </a:r>
          </a:p>
          <a:p>
            <a:r>
              <a:rPr lang="en-US" altLang="en-US" dirty="0"/>
              <a:t>Develop and maintain intimacy</a:t>
            </a:r>
          </a:p>
          <a:p>
            <a:r>
              <a:rPr lang="en-US" altLang="en-US" dirty="0"/>
              <a:t>Develop respect and tolerance for others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>
            <a:extLst>
              <a:ext uri="{FF2B5EF4-FFF2-40B4-BE49-F238E27FC236}">
                <a16:creationId xmlns:a16="http://schemas.microsoft.com/office/drawing/2014/main" id="{47BEA31C-E6A5-4F6E-80E3-37F20ADCA5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Emotional Components of Wellness</a:t>
            </a:r>
          </a:p>
        </p:txBody>
      </p:sp>
      <p:sp>
        <p:nvSpPr>
          <p:cNvPr id="16387" name="Rectangle 5">
            <a:extLst>
              <a:ext uri="{FF2B5EF4-FFF2-40B4-BE49-F238E27FC236}">
                <a16:creationId xmlns:a16="http://schemas.microsoft.com/office/drawing/2014/main" id="{AC1BC405-4435-4245-B7A9-301992BD53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Ability to manage stress</a:t>
            </a:r>
          </a:p>
          <a:p>
            <a:r>
              <a:rPr lang="en-US" altLang="en-US"/>
              <a:t>Ability to express emotion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>
            <a:extLst>
              <a:ext uri="{FF2B5EF4-FFF2-40B4-BE49-F238E27FC236}">
                <a16:creationId xmlns:a16="http://schemas.microsoft.com/office/drawing/2014/main" id="{430C4A45-699A-4F07-8D0A-61B4CD6CAE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Intellectual Components of Wellness</a:t>
            </a:r>
          </a:p>
        </p:txBody>
      </p:sp>
      <p:sp>
        <p:nvSpPr>
          <p:cNvPr id="17411" name="Rectangle 5">
            <a:extLst>
              <a:ext uri="{FF2B5EF4-FFF2-40B4-BE49-F238E27FC236}">
                <a16:creationId xmlns:a16="http://schemas.microsoft.com/office/drawing/2014/main" id="{8675235B-432B-4387-A86C-2933BEAD21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Ability to learn</a:t>
            </a:r>
          </a:p>
          <a:p>
            <a:r>
              <a:rPr lang="en-US" altLang="en-US"/>
              <a:t>Ability to use information effectively</a:t>
            </a:r>
          </a:p>
          <a:p>
            <a:r>
              <a:rPr lang="en-US" altLang="en-US"/>
              <a:t>Striving for continued growth</a:t>
            </a:r>
          </a:p>
          <a:p>
            <a:r>
              <a:rPr lang="en-US" altLang="en-US"/>
              <a:t>Learning to deal with new challenges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3C23E-1502-4D8C-9A83-F36C90BB7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9869" y="585626"/>
            <a:ext cx="11352943" cy="1818527"/>
          </a:xfrm>
        </p:spPr>
        <p:txBody>
          <a:bodyPr>
            <a:normAutofit/>
          </a:bodyPr>
          <a:lstStyle/>
          <a:p>
            <a:r>
              <a:rPr lang="en-US" sz="4000" b="1" dirty="0" err="1">
                <a:latin typeface="Arial Rounded MT Bold" panose="020F0704030504030204" pitchFamily="34" charset="0"/>
              </a:rPr>
              <a:t>NSC</a:t>
            </a:r>
            <a:r>
              <a:rPr lang="en-US" sz="4000" b="1" dirty="0">
                <a:latin typeface="Arial Rounded MT Bold" panose="020F0704030504030204" pitchFamily="34" charset="0"/>
              </a:rPr>
              <a:t> 100/111:	BASIC NURSING SKILLS</a:t>
            </a:r>
            <a:endParaRPr lang="en-KE" sz="40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0A3744-4608-42D0-8F09-3BA37DF24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4728"/>
            <a:ext cx="9144000" cy="2537716"/>
          </a:xfrm>
        </p:spPr>
        <p:txBody>
          <a:bodyPr>
            <a:normAutofit/>
          </a:bodyPr>
          <a:lstStyle/>
          <a:p>
            <a:r>
              <a:rPr lang="en-US" altLang="en-US" sz="6000" b="1" dirty="0">
                <a:solidFill>
                  <a:srgbClr val="3E487D"/>
                </a:solidFill>
              </a:rPr>
              <a:t>OVERVIEW 1.</a:t>
            </a:r>
          </a:p>
          <a:p>
            <a:r>
              <a:rPr lang="en-US" sz="6600" b="1" dirty="0"/>
              <a:t>CLIENT INTERACTIONS</a:t>
            </a:r>
            <a:endParaRPr lang="en-KE" sz="66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C3B4E4-A3E4-47EA-9A8D-78AD3742D5C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1189" y="91182"/>
            <a:ext cx="1510301" cy="1460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027569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>
            <a:extLst>
              <a:ext uri="{FF2B5EF4-FFF2-40B4-BE49-F238E27FC236}">
                <a16:creationId xmlns:a16="http://schemas.microsoft.com/office/drawing/2014/main" id="{71AB9170-621A-446B-8836-50D4567C5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Spiritual Components of Wellness</a:t>
            </a: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DFF8E7B4-49D0-4F69-A954-17AA293959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Belief in some force that gives life meaning and purpose</a:t>
            </a:r>
          </a:p>
          <a:p>
            <a:r>
              <a:rPr lang="en-US" altLang="en-US"/>
              <a:t>Person’s own morals, values, and ethics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>
            <a:extLst>
              <a:ext uri="{FF2B5EF4-FFF2-40B4-BE49-F238E27FC236}">
                <a16:creationId xmlns:a16="http://schemas.microsoft.com/office/drawing/2014/main" id="{D5F90D0E-B4FB-42D7-9660-4E829886E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Occupational Component of Wellness</a:t>
            </a:r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8CC1C71A-909D-4638-B8AD-0C62A65AAE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Ability to achieve balance between work and leisure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>
            <a:extLst>
              <a:ext uri="{FF2B5EF4-FFF2-40B4-BE49-F238E27FC236}">
                <a16:creationId xmlns:a16="http://schemas.microsoft.com/office/drawing/2014/main" id="{6D91681E-ADCD-484F-B1D7-4063D18E41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Environmental Components of Wellness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3D5367B1-7192-4793-81D4-F4A617A13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Ability to promote health measure that improves</a:t>
            </a:r>
          </a:p>
          <a:p>
            <a:pPr lvl="1"/>
            <a:r>
              <a:rPr lang="en-US" altLang="en-US"/>
              <a:t>Standard of living</a:t>
            </a:r>
          </a:p>
          <a:p>
            <a:pPr lvl="1"/>
            <a:r>
              <a:rPr lang="en-US" altLang="en-US"/>
              <a:t>Quality of life</a:t>
            </a:r>
          </a:p>
          <a:p>
            <a:r>
              <a:rPr lang="en-US" altLang="en-US"/>
              <a:t>Influences such as food, water, and air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>
            <a:extLst>
              <a:ext uri="{FF2B5EF4-FFF2-40B4-BE49-F238E27FC236}">
                <a16:creationId xmlns:a16="http://schemas.microsoft.com/office/drawing/2014/main" id="{F0587285-B728-423D-9899-C2FC883804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Well-being </a:t>
            </a:r>
          </a:p>
        </p:txBody>
      </p:sp>
      <p:sp>
        <p:nvSpPr>
          <p:cNvPr id="21507" name="Rectangle 5">
            <a:extLst>
              <a:ext uri="{FF2B5EF4-FFF2-40B4-BE49-F238E27FC236}">
                <a16:creationId xmlns:a16="http://schemas.microsoft.com/office/drawing/2014/main" id="{495DC2E0-D162-4CB4-8B2E-039118E237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Subjective perception of vitality and feeling well</a:t>
            </a:r>
          </a:p>
          <a:p>
            <a:r>
              <a:rPr lang="en-US" altLang="en-US"/>
              <a:t>Can be described objectively, experienced, measured</a:t>
            </a:r>
          </a:p>
          <a:p>
            <a:r>
              <a:rPr lang="en-US" altLang="en-US"/>
              <a:t>Can be plotted on a continuum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>
            <a:extLst>
              <a:ext uri="{FF2B5EF4-FFF2-40B4-BE49-F238E27FC236}">
                <a16:creationId xmlns:a16="http://schemas.microsoft.com/office/drawing/2014/main" id="{6B6F2062-1622-43B8-B71D-49AEDD85A9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b="1" dirty="0"/>
              <a:t>Assignment 1.</a:t>
            </a:r>
            <a:br>
              <a:rPr lang="en-US" dirty="0"/>
            </a:br>
            <a:r>
              <a:rPr lang="en-US" dirty="0"/>
              <a:t>Models of Health</a:t>
            </a:r>
          </a:p>
        </p:txBody>
      </p:sp>
      <p:sp>
        <p:nvSpPr>
          <p:cNvPr id="22531" name="Rectangle 5">
            <a:extLst>
              <a:ext uri="{FF2B5EF4-FFF2-40B4-BE49-F238E27FC236}">
                <a16:creationId xmlns:a16="http://schemas.microsoft.com/office/drawing/2014/main" id="{47C2BC04-4867-4C94-9A82-A0BD8FAE22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Clinical model</a:t>
            </a:r>
          </a:p>
          <a:p>
            <a:r>
              <a:rPr lang="en-US" altLang="en-US"/>
              <a:t>Role performance model</a:t>
            </a:r>
          </a:p>
          <a:p>
            <a:r>
              <a:rPr lang="en-US" altLang="en-US"/>
              <a:t>Adaptive model</a:t>
            </a:r>
          </a:p>
          <a:p>
            <a:r>
              <a:rPr lang="en-US" altLang="en-US"/>
              <a:t>Eudemonistic model</a:t>
            </a:r>
          </a:p>
          <a:p>
            <a:r>
              <a:rPr lang="en-US" altLang="en-US"/>
              <a:t>Agent-host-environment model</a:t>
            </a:r>
          </a:p>
          <a:p>
            <a:r>
              <a:rPr lang="en-US" altLang="en-US"/>
              <a:t>Health-illness continuum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>
            <a:extLst>
              <a:ext uri="{FF2B5EF4-FFF2-40B4-BE49-F238E27FC236}">
                <a16:creationId xmlns:a16="http://schemas.microsoft.com/office/drawing/2014/main" id="{4E94DB34-D316-42DA-A43C-E841393D61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Agent-Host-Environment Model</a:t>
            </a:r>
          </a:p>
        </p:txBody>
      </p:sp>
      <p:sp>
        <p:nvSpPr>
          <p:cNvPr id="28675" name="Rectangle 5">
            <a:extLst>
              <a:ext uri="{FF2B5EF4-FFF2-40B4-BE49-F238E27FC236}">
                <a16:creationId xmlns:a16="http://schemas.microsoft.com/office/drawing/2014/main" id="{86152640-2348-4AF9-963A-A52258442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Each factor constantly interacts with the others</a:t>
            </a:r>
          </a:p>
          <a:p>
            <a:r>
              <a:rPr lang="en-US" altLang="en-US"/>
              <a:t>When in balance, health is maintained</a:t>
            </a:r>
          </a:p>
          <a:p>
            <a:r>
              <a:rPr lang="en-US" altLang="en-US"/>
              <a:t>When not in balance, disease occurs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>
            <a:extLst>
              <a:ext uri="{FF2B5EF4-FFF2-40B4-BE49-F238E27FC236}">
                <a16:creationId xmlns:a16="http://schemas.microsoft.com/office/drawing/2014/main" id="{807418CB-AE97-4DF8-8E45-B4BFCC93BA5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381000"/>
            <a:ext cx="8229600" cy="533400"/>
          </a:xfrm>
          <a:solidFill>
            <a:srgbClr val="FFFFFF"/>
          </a:solidFill>
          <a:ln>
            <a:solidFill>
              <a:srgbClr val="FFFFFF"/>
            </a:solidFill>
          </a:ln>
        </p:spPr>
        <p:txBody>
          <a:bodyPr/>
          <a:lstStyle/>
          <a:p>
            <a:pPr algn="l" eaLnBrk="1" hangingPunct="1"/>
            <a:r>
              <a:rPr lang="en-US" altLang="en-US" sz="1200" b="1">
                <a:solidFill>
                  <a:srgbClr val="000000"/>
                </a:solidFill>
                <a:latin typeface="Arial" panose="020B0604020202020204" pitchFamily="34" charset="0"/>
              </a:rPr>
              <a:t>Figure 17-3</a:t>
            </a:r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t>   The agent–host–environment triangle.</a:t>
            </a:r>
          </a:p>
        </p:txBody>
      </p:sp>
      <p:pic>
        <p:nvPicPr>
          <p:cNvPr id="29699" name="AAFWCLI0.jpg" descr="AAFWCLI0">
            <a:extLst>
              <a:ext uri="{FF2B5EF4-FFF2-40B4-BE49-F238E27FC236}">
                <a16:creationId xmlns:a16="http://schemas.microsoft.com/office/drawing/2014/main" id="{B8667EEA-6888-4621-993D-B779BF489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1" y="1066801"/>
            <a:ext cx="5489575" cy="502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>
            <a:extLst>
              <a:ext uri="{FF2B5EF4-FFF2-40B4-BE49-F238E27FC236}">
                <a16:creationId xmlns:a16="http://schemas.microsoft.com/office/drawing/2014/main" id="{D785BA5F-C653-4FBA-8824-94F097C596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Health-Illness Continuum</a:t>
            </a:r>
          </a:p>
        </p:txBody>
      </p:sp>
      <p:sp>
        <p:nvSpPr>
          <p:cNvPr id="31747" name="Rectangle 5">
            <a:extLst>
              <a:ext uri="{FF2B5EF4-FFF2-40B4-BE49-F238E27FC236}">
                <a16:creationId xmlns:a16="http://schemas.microsoft.com/office/drawing/2014/main" id="{FE61F61E-6ED4-4FF5-874B-1D94119C67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" y="1849348"/>
            <a:ext cx="12192000" cy="412441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Measures person’s perceived level of wellness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Health and illness/disease opposite ends of a health continuum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Move back and forth within this continuum day by day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How people perceive themselves and how others see them affects placement on the continuum</a:t>
            </a:r>
          </a:p>
        </p:txBody>
      </p:sp>
      <p:sp>
        <p:nvSpPr>
          <p:cNvPr id="31748" name="Text Box 5">
            <a:extLst>
              <a:ext uri="{FF2B5EF4-FFF2-40B4-BE49-F238E27FC236}">
                <a16:creationId xmlns:a16="http://schemas.microsoft.com/office/drawing/2014/main" id="{09AD6A41-CEF8-4A35-8D33-D17916796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6096000"/>
            <a:ext cx="76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6">
            <a:extLst>
              <a:ext uri="{FF2B5EF4-FFF2-40B4-BE49-F238E27FC236}">
                <a16:creationId xmlns:a16="http://schemas.microsoft.com/office/drawing/2014/main" id="{54051C95-EF19-4CC1-B7B4-E2AA7D0874AB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456" y="1396665"/>
            <a:ext cx="11585448" cy="4699335"/>
          </a:xfrm>
          <a:noFill/>
        </p:spPr>
      </p:pic>
      <p:sp>
        <p:nvSpPr>
          <p:cNvPr id="32771" name="Rectangle 5">
            <a:extLst>
              <a:ext uri="{FF2B5EF4-FFF2-40B4-BE49-F238E27FC236}">
                <a16:creationId xmlns:a16="http://schemas.microsoft.com/office/drawing/2014/main" id="{B07674C3-72EC-4794-8CAE-8261EF03B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396665"/>
            <a:ext cx="7924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 b="1" dirty="0"/>
              <a:t>Figure 17-5</a:t>
            </a:r>
            <a:r>
              <a:rPr lang="en-US" altLang="en-US" sz="1200" dirty="0"/>
              <a:t> </a:t>
            </a:r>
            <a:r>
              <a:rPr lang="en-US" altLang="en-US" sz="1200" b="1" dirty="0"/>
              <a:t>A</a:t>
            </a:r>
            <a:r>
              <a:rPr lang="en-US" altLang="en-US" sz="1200" dirty="0"/>
              <a:t>,  Illness-Wellness Continuum. </a:t>
            </a:r>
            <a:r>
              <a:rPr lang="en-US" altLang="en-US" sz="1200" i="1" dirty="0"/>
              <a:t>From Wellness Workbook: How to Achieve Enduring Health and Vitality, 3rd ed., by J. W. Travis and R. S. Ryan, 2004, Berkeley, CA: Celestial Arts. Retrieved from http://www.thewellspring.com/wellspring/introduction-to-wellness/357/key-concept-1-the-illnesswellness-continuum.cfm</a:t>
            </a:r>
            <a:br>
              <a:rPr lang="en-US" altLang="en-US" sz="1200" i="1" dirty="0"/>
            </a:br>
            <a:endParaRPr lang="en-US" altLang="en-US" sz="1200" i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>
            <a:extLst>
              <a:ext uri="{FF2B5EF4-FFF2-40B4-BE49-F238E27FC236}">
                <a16:creationId xmlns:a16="http://schemas.microsoft.com/office/drawing/2014/main" id="{3411D6C3-B155-4981-8E46-743045951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66915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/>
              <a:t>ASSIGNMENT 2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Variables Influencing Health Status, Beliefs, and Practices</a:t>
            </a:r>
          </a:p>
        </p:txBody>
      </p:sp>
      <p:sp>
        <p:nvSpPr>
          <p:cNvPr id="33795" name="Rectangle 5">
            <a:extLst>
              <a:ext uri="{FF2B5EF4-FFF2-40B4-BE49-F238E27FC236}">
                <a16:creationId xmlns:a16="http://schemas.microsoft.com/office/drawing/2014/main" id="{9846A15E-27CE-48A3-BAF8-32C7F2F28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60315"/>
            <a:ext cx="10515600" cy="3916648"/>
          </a:xfrm>
        </p:spPr>
        <p:txBody>
          <a:bodyPr/>
          <a:lstStyle/>
          <a:p>
            <a:r>
              <a:rPr lang="en-US" altLang="en-US" dirty="0"/>
              <a:t>Internal variables</a:t>
            </a:r>
          </a:p>
          <a:p>
            <a:r>
              <a:rPr lang="en-US" altLang="en-US" dirty="0"/>
              <a:t>External variables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B07F1EC-ADE6-4340-B5D1-69177AFB2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93" y="1114769"/>
            <a:ext cx="5198723" cy="502541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2F978D3-E2C5-4714-8AAE-3747EC8A1B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31" y="779489"/>
            <a:ext cx="5732980" cy="512815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8C0EDD7-CB76-46C5-A1D9-BE568FA139E6}"/>
              </a:ext>
            </a:extLst>
          </p:cNvPr>
          <p:cNvSpPr/>
          <p:nvPr/>
        </p:nvSpPr>
        <p:spPr>
          <a:xfrm>
            <a:off x="861317" y="5743231"/>
            <a:ext cx="6719299" cy="8994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CLIENT INTERACTIONS</a:t>
            </a:r>
            <a:endParaRPr lang="en-KE" sz="4400" b="1" dirty="0">
              <a:solidFill>
                <a:srgbClr val="FF0000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7BFA437-9A9A-46F0-B9B9-040CC172EF79}"/>
              </a:ext>
            </a:extLst>
          </p:cNvPr>
          <p:cNvSpPr/>
          <p:nvPr/>
        </p:nvSpPr>
        <p:spPr>
          <a:xfrm>
            <a:off x="357883" y="-1"/>
            <a:ext cx="11087528" cy="11147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 Rounded MT Bold" panose="020F0704030504030204" pitchFamily="34" charset="0"/>
              </a:rPr>
              <a:t>NSC</a:t>
            </a:r>
            <a:r>
              <a:rPr lang="en-US" sz="3600" b="1" dirty="0">
                <a:latin typeface="Arial Rounded MT Bold" panose="020F0704030504030204" pitchFamily="34" charset="0"/>
              </a:rPr>
              <a:t> 100/111: </a:t>
            </a:r>
            <a:r>
              <a:rPr lang="en-US" sz="3600" i="1" dirty="0"/>
              <a:t>Basics of Nursing skills</a:t>
            </a:r>
            <a:endParaRPr lang="en-KE" sz="3600" i="1" dirty="0"/>
          </a:p>
        </p:txBody>
      </p:sp>
    </p:spTree>
    <p:extLst>
      <p:ext uri="{BB962C8B-B14F-4D97-AF65-F5344CB8AC3E}">
        <p14:creationId xmlns:p14="http://schemas.microsoft.com/office/powerpoint/2010/main" val="11439180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>
            <a:extLst>
              <a:ext uri="{FF2B5EF4-FFF2-40B4-BE49-F238E27FC236}">
                <a16:creationId xmlns:a16="http://schemas.microsoft.com/office/drawing/2014/main" id="{B65723EB-4136-4EB5-B861-8269919BC3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Health Care Adherence</a:t>
            </a:r>
          </a:p>
        </p:txBody>
      </p:sp>
      <p:sp>
        <p:nvSpPr>
          <p:cNvPr id="39939" name="Rectangle 5">
            <a:extLst>
              <a:ext uri="{FF2B5EF4-FFF2-40B4-BE49-F238E27FC236}">
                <a16:creationId xmlns:a16="http://schemas.microsoft.com/office/drawing/2014/main" id="{BF3AFAD7-DF9A-44EC-87E5-BDD17B6562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Client motivation</a:t>
            </a:r>
          </a:p>
          <a:p>
            <a:r>
              <a:rPr lang="en-US" altLang="en-US"/>
              <a:t>Degree of lifestyle change</a:t>
            </a:r>
          </a:p>
          <a:p>
            <a:r>
              <a:rPr lang="en-US" altLang="en-US"/>
              <a:t>Perceived severity of health care problem</a:t>
            </a:r>
          </a:p>
          <a:p>
            <a:r>
              <a:rPr lang="en-US" altLang="en-US"/>
              <a:t>Value placed on reducing threat of illness</a:t>
            </a:r>
          </a:p>
          <a:p>
            <a:r>
              <a:rPr lang="en-US" altLang="en-US"/>
              <a:t>Ability to understand and perform specific behaviors</a:t>
            </a:r>
          </a:p>
          <a:p>
            <a:r>
              <a:rPr lang="en-US" altLang="en-US"/>
              <a:t>Degree of inconvenience of illness itself or of health regimens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>
            <a:extLst>
              <a:ext uri="{FF2B5EF4-FFF2-40B4-BE49-F238E27FC236}">
                <a16:creationId xmlns:a16="http://schemas.microsoft.com/office/drawing/2014/main" id="{EF703555-5F32-4949-9853-706598EEFC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Health Care Adherence (cont'd)</a:t>
            </a:r>
          </a:p>
        </p:txBody>
      </p:sp>
      <p:sp>
        <p:nvSpPr>
          <p:cNvPr id="40963" name="Rectangle 5">
            <a:extLst>
              <a:ext uri="{FF2B5EF4-FFF2-40B4-BE49-F238E27FC236}">
                <a16:creationId xmlns:a16="http://schemas.microsoft.com/office/drawing/2014/main" id="{AC0E27DC-0582-4D94-990D-430B31106B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Beliefs that prescribed therapy or regimen will or will not help</a:t>
            </a:r>
          </a:p>
          <a:p>
            <a:r>
              <a:rPr lang="en-US" altLang="en-US"/>
              <a:t>Complexity, side effects, and duration of proposed therapy</a:t>
            </a:r>
          </a:p>
          <a:p>
            <a:r>
              <a:rPr lang="en-US" altLang="en-US"/>
              <a:t>Cultural heritage, beliefs, or practices that support or conflict with regimen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75D99-3766-471F-A6D4-7EC19F40F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Health Care Adherence (cont'd)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5FACC0D5-7ED8-40BB-B8CA-454F4D675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Degree of satisfaction and quality and type of relationship with health care providers</a:t>
            </a:r>
          </a:p>
          <a:p>
            <a:r>
              <a:rPr lang="en-US" altLang="en-US" dirty="0"/>
              <a:t>Overall cost of therapy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>
            <a:extLst>
              <a:ext uri="{FF2B5EF4-FFF2-40B4-BE49-F238E27FC236}">
                <a16:creationId xmlns:a16="http://schemas.microsoft.com/office/drawing/2014/main" id="{79CEB21C-FEA6-4936-94EB-8DCB9D727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Illness </a:t>
            </a:r>
          </a:p>
        </p:txBody>
      </p:sp>
      <p:sp>
        <p:nvSpPr>
          <p:cNvPr id="43011" name="Rectangle 5">
            <a:extLst>
              <a:ext uri="{FF2B5EF4-FFF2-40B4-BE49-F238E27FC236}">
                <a16:creationId xmlns:a16="http://schemas.microsoft.com/office/drawing/2014/main" id="{6D735416-B554-4B22-BE82-8ED9506549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highly personal state</a:t>
            </a:r>
          </a:p>
          <a:p>
            <a:r>
              <a:rPr lang="en-US" altLang="en-US"/>
              <a:t>Person’s physical, emotional, intellectual, social, developmental, or spiritual functioning is diminished</a:t>
            </a:r>
          </a:p>
          <a:p>
            <a:r>
              <a:rPr lang="en-US" altLang="en-US"/>
              <a:t>Not synonymous with disease</a:t>
            </a:r>
          </a:p>
          <a:p>
            <a:r>
              <a:rPr lang="en-US" altLang="en-US"/>
              <a:t>May or may not be related to disease</a:t>
            </a:r>
          </a:p>
          <a:p>
            <a:r>
              <a:rPr lang="en-US" altLang="en-US"/>
              <a:t>Only person can say he or she is ill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>
            <a:extLst>
              <a:ext uri="{FF2B5EF4-FFF2-40B4-BE49-F238E27FC236}">
                <a16:creationId xmlns:a16="http://schemas.microsoft.com/office/drawing/2014/main" id="{6F82F36B-E691-4E7F-AD46-05BD6D0DB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Disease</a:t>
            </a:r>
          </a:p>
        </p:txBody>
      </p:sp>
      <p:sp>
        <p:nvSpPr>
          <p:cNvPr id="44035" name="Rectangle 5">
            <a:extLst>
              <a:ext uri="{FF2B5EF4-FFF2-40B4-BE49-F238E27FC236}">
                <a16:creationId xmlns:a16="http://schemas.microsoft.com/office/drawing/2014/main" id="{750C4E61-3986-4A60-A367-9562E37F24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Alteration in body function </a:t>
            </a:r>
          </a:p>
          <a:p>
            <a:r>
              <a:rPr lang="en-US" altLang="en-US"/>
              <a:t>Reduction of capacities or shortening of normal life span</a:t>
            </a:r>
          </a:p>
          <a:p>
            <a:r>
              <a:rPr lang="en-US" altLang="en-US"/>
              <a:t>Causation of disease is called </a:t>
            </a:r>
            <a:r>
              <a:rPr lang="en-US" altLang="en-US" i="1"/>
              <a:t>etiology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>
            <a:extLst>
              <a:ext uri="{FF2B5EF4-FFF2-40B4-BE49-F238E27FC236}">
                <a16:creationId xmlns:a16="http://schemas.microsoft.com/office/drawing/2014/main" id="{6B7057F6-F8FA-427C-BF9E-C960F00C69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Acute Illness</a:t>
            </a:r>
          </a:p>
        </p:txBody>
      </p:sp>
      <p:sp>
        <p:nvSpPr>
          <p:cNvPr id="45059" name="Rectangle 5">
            <a:extLst>
              <a:ext uri="{FF2B5EF4-FFF2-40B4-BE49-F238E27FC236}">
                <a16:creationId xmlns:a16="http://schemas.microsoft.com/office/drawing/2014/main" id="{4FBDD0C9-CE07-4C86-AC56-C80D0731F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Characterized by symptoms of relatively short duration</a:t>
            </a:r>
          </a:p>
          <a:p>
            <a:r>
              <a:rPr lang="en-US" altLang="en-US"/>
              <a:t>Symptoms appear abruptly, subside quickly </a:t>
            </a:r>
          </a:p>
          <a:p>
            <a:r>
              <a:rPr lang="en-US" altLang="en-US"/>
              <a:t>May or may not require intervention by health care professionals</a:t>
            </a:r>
          </a:p>
          <a:p>
            <a:r>
              <a:rPr lang="en-US" altLang="en-US"/>
              <a:t>Most people return to normal level of wellness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>
            <a:extLst>
              <a:ext uri="{FF2B5EF4-FFF2-40B4-BE49-F238E27FC236}">
                <a16:creationId xmlns:a16="http://schemas.microsoft.com/office/drawing/2014/main" id="{CAB631CB-9A6E-4656-A77F-9468CE297B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Chronic Illness</a:t>
            </a:r>
          </a:p>
        </p:txBody>
      </p:sp>
      <p:sp>
        <p:nvSpPr>
          <p:cNvPr id="46083" name="Rectangle 5">
            <a:extLst>
              <a:ext uri="{FF2B5EF4-FFF2-40B4-BE49-F238E27FC236}">
                <a16:creationId xmlns:a16="http://schemas.microsoft.com/office/drawing/2014/main" id="{8FA6E9A4-2181-49B4-90C1-CEAFB52599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Usually slow onset  and lasts for 6 months or longer</a:t>
            </a:r>
          </a:p>
          <a:p>
            <a:pPr>
              <a:lnSpc>
                <a:spcPct val="90000"/>
              </a:lnSpc>
            </a:pPr>
            <a:r>
              <a:rPr lang="en-US" altLang="en-US"/>
              <a:t>Often has periods of </a:t>
            </a:r>
            <a:r>
              <a:rPr lang="en-US" altLang="en-US" i="1"/>
              <a:t>remission</a:t>
            </a:r>
            <a:r>
              <a:rPr lang="en-US" altLang="en-US"/>
              <a:t> (symptoms disappear) and </a:t>
            </a:r>
            <a:r>
              <a:rPr lang="en-US" altLang="en-US" i="1"/>
              <a:t>exacerbation</a:t>
            </a:r>
            <a:r>
              <a:rPr lang="en-US" altLang="en-US"/>
              <a:t> (symptoms reappear)</a:t>
            </a:r>
          </a:p>
          <a:p>
            <a:pPr>
              <a:lnSpc>
                <a:spcPct val="90000"/>
              </a:lnSpc>
            </a:pPr>
            <a:r>
              <a:rPr lang="en-US" altLang="en-US"/>
              <a:t>Care includes promoting independence, sense of control, and wellness</a:t>
            </a:r>
          </a:p>
          <a:p>
            <a:pPr>
              <a:lnSpc>
                <a:spcPct val="90000"/>
              </a:lnSpc>
            </a:pPr>
            <a:r>
              <a:rPr lang="en-US" altLang="en-US"/>
              <a:t>Client must learn how to live with physical limitations and discomfort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>
            <a:extLst>
              <a:ext uri="{FF2B5EF4-FFF2-40B4-BE49-F238E27FC236}">
                <a16:creationId xmlns:a16="http://schemas.microsoft.com/office/drawing/2014/main" id="{7DE33D9C-C4D0-49F9-83E1-731BA65E74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Effects of Illness</a:t>
            </a:r>
          </a:p>
        </p:txBody>
      </p:sp>
      <p:sp>
        <p:nvSpPr>
          <p:cNvPr id="50179" name="Rectangle 5">
            <a:extLst>
              <a:ext uri="{FF2B5EF4-FFF2-40B4-BE49-F238E27FC236}">
                <a16:creationId xmlns:a16="http://schemas.microsoft.com/office/drawing/2014/main" id="{D977F287-10F0-414A-AD93-2209A10FD3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Impact on the client</a:t>
            </a:r>
          </a:p>
          <a:p>
            <a:pPr lvl="1"/>
            <a:r>
              <a:rPr lang="en-US" altLang="en-US"/>
              <a:t>Behavioral and emotional changes</a:t>
            </a:r>
          </a:p>
          <a:p>
            <a:pPr lvl="1"/>
            <a:r>
              <a:rPr lang="en-US" altLang="en-US"/>
              <a:t>Self-concept and body image changes</a:t>
            </a:r>
          </a:p>
          <a:p>
            <a:pPr lvl="1"/>
            <a:r>
              <a:rPr lang="en-US" altLang="en-US"/>
              <a:t>Lifestyle changes</a:t>
            </a:r>
          </a:p>
          <a:p>
            <a:r>
              <a:rPr lang="en-US" altLang="en-US"/>
              <a:t>Impact on family depends on:</a:t>
            </a:r>
          </a:p>
          <a:p>
            <a:pPr lvl="1"/>
            <a:r>
              <a:rPr lang="en-US" altLang="en-US"/>
              <a:t>Which family member is ill</a:t>
            </a:r>
          </a:p>
          <a:p>
            <a:pPr lvl="1"/>
            <a:r>
              <a:rPr lang="en-US" altLang="en-US"/>
              <a:t>Seriousness and length of illness</a:t>
            </a:r>
          </a:p>
          <a:p>
            <a:pPr lvl="1"/>
            <a:r>
              <a:rPr lang="en-US" altLang="en-US"/>
              <a:t>Cultural and social customs of family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57305-A70C-40CF-9BE5-92404F097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327335AC-B7BB-475B-B403-83A3CB6EF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1"/>
            <a:ext cx="10972800" cy="376427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GB" altLang="en-KE" dirty="0"/>
          </a:p>
          <a:p>
            <a:pPr marL="0" indent="0" algn="ctr">
              <a:buNone/>
            </a:pPr>
            <a:endParaRPr lang="en-GB" altLang="en-KE" dirty="0"/>
          </a:p>
          <a:p>
            <a:pPr marL="0" indent="0" algn="ctr">
              <a:buNone/>
            </a:pPr>
            <a:r>
              <a:rPr lang="en-GB" altLang="en-KE" sz="5400" dirty="0"/>
              <a:t>Question</a:t>
            </a:r>
            <a:r>
              <a:rPr lang="en-GB" altLang="en-KE" dirty="0"/>
              <a:t> </a:t>
            </a:r>
          </a:p>
          <a:p>
            <a:pPr marL="0" indent="0" algn="ctr">
              <a:buNone/>
            </a:pPr>
            <a:r>
              <a:rPr lang="en-GB" altLang="en-KE" dirty="0"/>
              <a:t>Discuss the cultural beliefs that support health behaviour. </a:t>
            </a:r>
          </a:p>
          <a:p>
            <a:pPr marL="0" indent="0" algn="ctr">
              <a:buNone/>
            </a:pPr>
            <a:r>
              <a:rPr lang="en-GB" altLang="en-KE" dirty="0"/>
              <a:t>Cover page</a:t>
            </a:r>
          </a:p>
          <a:p>
            <a:pPr marL="0" indent="0" algn="ctr">
              <a:buNone/>
            </a:pPr>
            <a:r>
              <a:rPr lang="en-GB" altLang="en-KE" dirty="0"/>
              <a:t>centre</a:t>
            </a:r>
          </a:p>
          <a:p>
            <a:pPr marL="0" indent="0" algn="ctr">
              <a:buNone/>
            </a:pPr>
            <a:endParaRPr lang="en-GB" altLang="en-KE" dirty="0"/>
          </a:p>
          <a:p>
            <a:pPr marL="0" indent="0" algn="ctr">
              <a:buNone/>
            </a:pPr>
            <a:r>
              <a:rPr lang="en-GB" altLang="en-KE" dirty="0"/>
              <a:t>Assignments are due 29</a:t>
            </a:r>
            <a:r>
              <a:rPr lang="en-GB" altLang="en-KE" baseline="30000" dirty="0"/>
              <a:t>th</a:t>
            </a:r>
            <a:r>
              <a:rPr lang="en-GB" altLang="en-KE" dirty="0"/>
              <a:t> April 2025</a:t>
            </a:r>
          </a:p>
          <a:p>
            <a:pPr marL="0" indent="0" algn="ctr">
              <a:buNone/>
            </a:pPr>
            <a:endParaRPr lang="en-GB" altLang="en-KE" dirty="0"/>
          </a:p>
          <a:p>
            <a:pPr marL="0" indent="0" algn="ctr">
              <a:buNone/>
            </a:pPr>
            <a:r>
              <a:rPr lang="en-GB" altLang="en-KE" b="1" dirty="0"/>
              <a:t>NB: All assignments should be HAND-WRITTEN!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FB158-07A0-42E7-82BD-B5A9F5C5DB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609473"/>
            <a:ext cx="10363200" cy="2181727"/>
          </a:xfrm>
        </p:spPr>
        <p:txBody>
          <a:bodyPr>
            <a:normAutofit/>
          </a:bodyPr>
          <a:lstStyle/>
          <a:p>
            <a:r>
              <a:rPr lang="en-US" sz="6000" dirty="0"/>
              <a:t>OVERVIEW 3.</a:t>
            </a:r>
            <a:br>
              <a:rPr lang="en-US" sz="6000" dirty="0"/>
            </a:br>
            <a:r>
              <a:rPr lang="en-US" sz="6000" dirty="0"/>
              <a:t>Death and Dying</a:t>
            </a:r>
            <a:endParaRPr lang="en-KE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0AB13F-DF42-47F4-A581-B727E711A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9473"/>
            <a:ext cx="9144000" cy="2181727"/>
          </a:xfrm>
        </p:spPr>
        <p:txBody>
          <a:bodyPr/>
          <a:lstStyle/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832000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63FB4-139E-45AC-B0AB-06731DEB2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CLIENT INTERACTIONS</a:t>
            </a:r>
            <a:endParaRPr lang="en-KE" b="1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E047D-087E-4535-9040-282810A6E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008682"/>
            <a:ext cx="12192000" cy="4167266"/>
          </a:xfrm>
        </p:spPr>
        <p:txBody>
          <a:bodyPr>
            <a:normAutofit fontScale="77500" lnSpcReduction="20000"/>
          </a:bodyPr>
          <a:lstStyle/>
          <a:p>
            <a:r>
              <a:rPr lang="en-US" sz="4200" b="1" dirty="0" err="1"/>
              <a:t>Defn</a:t>
            </a:r>
            <a:r>
              <a:rPr lang="en-US" sz="4200" b="1" dirty="0"/>
              <a:t> </a:t>
            </a:r>
            <a:r>
              <a:rPr lang="en-US" sz="4200" dirty="0"/>
              <a:t>-Client interaction, also known as customer interaction;</a:t>
            </a:r>
          </a:p>
          <a:p>
            <a:pPr lvl="1"/>
            <a:r>
              <a:rPr lang="en-US" sz="4200" dirty="0"/>
              <a:t>The way a business interacts with its customers.</a:t>
            </a:r>
          </a:p>
          <a:p>
            <a:pPr lvl="1"/>
            <a:r>
              <a:rPr lang="en-US" sz="4200" dirty="0"/>
              <a:t>Responding to customer inquiries, resolving issues, and providing personalized service </a:t>
            </a:r>
            <a:r>
              <a:rPr lang="en" sz="4200" dirty="0"/>
              <a:t>communications and engagements that occur between a c</a:t>
            </a:r>
            <a:r>
              <a:rPr lang="en-US" sz="4200" dirty="0" err="1"/>
              <a:t>aregiver</a:t>
            </a:r>
            <a:r>
              <a:rPr lang="en" sz="4200" dirty="0"/>
              <a:t> and a </a:t>
            </a:r>
            <a:r>
              <a:rPr lang="en-US" sz="4200" dirty="0"/>
              <a:t>client/</a:t>
            </a:r>
            <a:r>
              <a:rPr lang="en" sz="4200" dirty="0"/>
              <a:t>customer.</a:t>
            </a:r>
          </a:p>
          <a:p>
            <a:pPr lvl="1"/>
            <a:r>
              <a:rPr lang="en" sz="4200" dirty="0"/>
              <a:t>Typically many instances of this throughout the customer journey.</a:t>
            </a:r>
          </a:p>
          <a:p>
            <a:pPr lvl="1"/>
            <a:r>
              <a:rPr lang="en" sz="4200" dirty="0"/>
              <a:t>May involve public relation representatives in corporation</a:t>
            </a:r>
            <a:r>
              <a:rPr lang="en-US" sz="4200" dirty="0"/>
              <a:t>s (front office)</a:t>
            </a:r>
            <a:endParaRPr lang="en" sz="4200" dirty="0"/>
          </a:p>
          <a:p>
            <a:pPr lvl="1"/>
            <a:endParaRPr lang="en" dirty="0"/>
          </a:p>
          <a:p>
            <a:pPr lvl="1"/>
            <a:endParaRPr lang="en" dirty="0"/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18626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8B4A2-402B-41B0-A074-BDD073EEC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</a:t>
            </a:r>
            <a:endParaRPr lang="en-KE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9E96162-F003-4869-8E34-DD5AF9D9BC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0" y="1967380"/>
            <a:ext cx="121920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KE" altLang="en-KE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Personalize interactions</a:t>
            </a:r>
            <a:r>
              <a:rPr kumimoji="0" lang="en-KE" altLang="en-K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Make customers feel important by offering personalized experiences.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KE" altLang="en-KE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 responsive</a:t>
            </a:r>
            <a:r>
              <a:rPr kumimoji="0" lang="en-KE" altLang="en-K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Respond quickly and effectively to customer issues.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KE" altLang="en-KE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Show empathy</a:t>
            </a:r>
            <a:r>
              <a:rPr kumimoji="0" lang="en-KE" altLang="en-K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Connect with customers and demonstrate understanding.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KE" altLang="en-KE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Collect feedback</a:t>
            </a:r>
            <a:r>
              <a:rPr kumimoji="0" lang="en-KE" altLang="en-K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Gather customer feedback at every touchpoint to identify pain points and improve customer satisfaction.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KE" altLang="en-KE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Segment customers</a:t>
            </a:r>
            <a:r>
              <a:rPr kumimoji="0" lang="en-KE" altLang="en-K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KE" altLang="en-KE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Analyze</a:t>
            </a:r>
            <a:r>
              <a:rPr kumimoji="0" lang="en-KE" altLang="en-K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customer data to create targeted communication that addresses specific needs and preferences.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KE" altLang="en-KE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Train staff</a:t>
            </a:r>
            <a:r>
              <a:rPr kumimoji="0" lang="en-KE" altLang="en-K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Use call recordings and chat transcripts to train customer service representatives on best practices </a:t>
            </a:r>
          </a:p>
        </p:txBody>
      </p:sp>
    </p:spTree>
    <p:extLst>
      <p:ext uri="{BB962C8B-B14F-4D97-AF65-F5344CB8AC3E}">
        <p14:creationId xmlns:p14="http://schemas.microsoft.com/office/powerpoint/2010/main" val="192303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5AAD6-39CB-485D-AA0C-9E2318235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00" y="720436"/>
            <a:ext cx="6705600" cy="803564"/>
          </a:xfrm>
        </p:spPr>
        <p:txBody>
          <a:bodyPr>
            <a:normAutofit/>
          </a:bodyPr>
          <a:lstStyle/>
          <a:p>
            <a:r>
              <a:rPr lang="en-US" sz="3600" dirty="0"/>
              <a:t>Skills for client interaction</a:t>
            </a:r>
            <a:endParaRPr lang="en-KE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2C92EB7-5F82-4AEC-B5F9-CDF7E64C27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-1" y="2296667"/>
            <a:ext cx="11582401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KE" altLang="en-KE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Active listening</a:t>
            </a:r>
            <a:r>
              <a:rPr kumimoji="0" lang="en-KE" altLang="en-K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Understand the customer's needs and</a:t>
            </a:r>
            <a:r>
              <a:rPr kumimoji="0" lang="en-US" altLang="en-K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KE" altLang="en-K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concerns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KE" altLang="en-KE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Effective communication</a:t>
            </a:r>
            <a:r>
              <a:rPr kumimoji="0" lang="en-KE" altLang="en-K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Be clear and concise when conveying information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KE" altLang="en-KE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Problem-solving</a:t>
            </a:r>
            <a:r>
              <a:rPr kumimoji="0" lang="en-KE" altLang="en-K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Address issues and find appropriate solutions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KE" altLang="en-KE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Patience</a:t>
            </a:r>
            <a:r>
              <a:rPr kumimoji="0" lang="en-KE" altLang="en-K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Maintain a positive and respectful attitude </a:t>
            </a:r>
          </a:p>
        </p:txBody>
      </p:sp>
    </p:spTree>
    <p:extLst>
      <p:ext uri="{BB962C8B-B14F-4D97-AF65-F5344CB8AC3E}">
        <p14:creationId xmlns:p14="http://schemas.microsoft.com/office/powerpoint/2010/main" val="1824499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CB9AF-CDAB-4624-B7FD-1BF2E79A6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084" y="381000"/>
            <a:ext cx="6978315" cy="1143000"/>
          </a:xfrm>
        </p:spPr>
        <p:txBody>
          <a:bodyPr>
            <a:normAutofit/>
          </a:bodyPr>
          <a:lstStyle/>
          <a:p>
            <a:r>
              <a:rPr lang="en-US" sz="3600" dirty="0"/>
              <a:t>Key professional attributes</a:t>
            </a:r>
            <a:endParaRPr lang="en-KE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5F776-278B-4BA2-AE81-87EC203F6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Courtesy</a:t>
            </a:r>
            <a:r>
              <a:rPr lang="en-US" dirty="0"/>
              <a:t> - showing of politeness in one's attitude and behaviour towards others</a:t>
            </a:r>
          </a:p>
          <a:p>
            <a:r>
              <a:rPr lang="en-US" b="1" dirty="0"/>
              <a:t>Privacy </a:t>
            </a:r>
            <a:r>
              <a:rPr lang="en-US" dirty="0"/>
              <a:t>- the right to be free from intrusion and to control who has access to information about you.</a:t>
            </a:r>
          </a:p>
          <a:p>
            <a:r>
              <a:rPr lang="en-US" b="1" dirty="0"/>
              <a:t>Respect </a:t>
            </a:r>
            <a:r>
              <a:rPr lang="en-US" dirty="0"/>
              <a:t>- feeling of deep admiration for someone or something elicited by their abilities, qualities, or achievements (Being)</a:t>
            </a:r>
          </a:p>
          <a:p>
            <a:r>
              <a:rPr lang="en-US" b="1" dirty="0"/>
              <a:t>Confidentiality </a:t>
            </a:r>
            <a:r>
              <a:rPr lang="en-US" dirty="0"/>
              <a:t>- the state of keeping or being kept secret or private.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761190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73390-770F-49C0-89E7-58FC7CA05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78ADC-5685-4B4E-A85C-E64A46EF8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17110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3C23E-1502-4D8C-9A83-F36C90BB7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9869" y="585626"/>
            <a:ext cx="11352943" cy="1818527"/>
          </a:xfrm>
        </p:spPr>
        <p:txBody>
          <a:bodyPr>
            <a:normAutofit/>
          </a:bodyPr>
          <a:lstStyle/>
          <a:p>
            <a:r>
              <a:rPr lang="en-US" sz="4000" b="1" dirty="0" err="1">
                <a:latin typeface="Arial Rounded MT Bold" panose="020F0704030504030204" pitchFamily="34" charset="0"/>
              </a:rPr>
              <a:t>NSC</a:t>
            </a:r>
            <a:r>
              <a:rPr lang="en-US" sz="4000" b="1" dirty="0">
                <a:latin typeface="Arial Rounded MT Bold" panose="020F0704030504030204" pitchFamily="34" charset="0"/>
              </a:rPr>
              <a:t> 100/111:	BASIC NURSING SKILLS</a:t>
            </a:r>
            <a:endParaRPr lang="en-KE" sz="40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0A3744-4608-42D0-8F09-3BA37DF24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4728"/>
            <a:ext cx="9144000" cy="2537716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6000" b="1" dirty="0">
                <a:solidFill>
                  <a:srgbClr val="3E487D"/>
                </a:solidFill>
              </a:rPr>
              <a:t>OVERVIEW 2.</a:t>
            </a:r>
          </a:p>
          <a:p>
            <a:r>
              <a:rPr lang="en-US" altLang="en-US" sz="6000" b="1" dirty="0">
                <a:solidFill>
                  <a:srgbClr val="3E487D"/>
                </a:solidFill>
              </a:rPr>
              <a:t>Health, Wellness,</a:t>
            </a:r>
          </a:p>
          <a:p>
            <a:r>
              <a:rPr lang="en-US" altLang="en-US" sz="6000" b="1" dirty="0">
                <a:solidFill>
                  <a:srgbClr val="3E487D"/>
                </a:solidFill>
              </a:rPr>
              <a:t>and Illness</a:t>
            </a:r>
            <a:endParaRPr lang="en-US" altLang="en-US" sz="6000" b="1" dirty="0">
              <a:solidFill>
                <a:srgbClr val="3E487D"/>
              </a:solidFill>
              <a:cs typeface="Times" panose="02020603050405020304" pitchFamily="18" charset="0"/>
            </a:endParaRPr>
          </a:p>
          <a:p>
            <a:endParaRPr lang="en-K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C3B4E4-A3E4-47EA-9A8D-78AD3742D5C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095" y="34673"/>
            <a:ext cx="1510301" cy="1460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0239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1194</Words>
  <Application>Microsoft Office PowerPoint</Application>
  <PresentationFormat>Widescreen</PresentationFormat>
  <Paragraphs>171</Paragraphs>
  <Slides>39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ＭＳ Ｐゴシック</vt:lpstr>
      <vt:lpstr>Arial</vt:lpstr>
      <vt:lpstr>Arial Rounded MT Bold</vt:lpstr>
      <vt:lpstr>Calibri</vt:lpstr>
      <vt:lpstr>Calibri Light</vt:lpstr>
      <vt:lpstr>Times</vt:lpstr>
      <vt:lpstr>Office Theme</vt:lpstr>
      <vt:lpstr>PowerPoint Presentation</vt:lpstr>
      <vt:lpstr>NSC 100/111: BASIC NURSING SKILLS</vt:lpstr>
      <vt:lpstr>PowerPoint Presentation</vt:lpstr>
      <vt:lpstr>CLIENT INTERACTIONS</vt:lpstr>
      <vt:lpstr>Best practices</vt:lpstr>
      <vt:lpstr>Skills for client interaction</vt:lpstr>
      <vt:lpstr>Key professional attributes</vt:lpstr>
      <vt:lpstr>PowerPoint Presentation</vt:lpstr>
      <vt:lpstr>NSC 100/111: BASIC NURSING SKILLS</vt:lpstr>
      <vt:lpstr>Learning Outcomes</vt:lpstr>
      <vt:lpstr>Learning Outcomes (cont'd)</vt:lpstr>
      <vt:lpstr>Health, Wellness, Well-being</vt:lpstr>
      <vt:lpstr>Health</vt:lpstr>
      <vt:lpstr>Wellness</vt:lpstr>
      <vt:lpstr>Figure 17-2   The seven components of wellness.From Wellness: Concepts and Applications, 7th ed. (p. 4), by D. J. Anspaugh, M. H. Hamrick, and F. D. Rosato, 2009, New York, NY: McGraw-Hill. Reprinted with permission.</vt:lpstr>
      <vt:lpstr>Physical Components of Wellness</vt:lpstr>
      <vt:lpstr>Social Components of Wellness</vt:lpstr>
      <vt:lpstr>Emotional Components of Wellness</vt:lpstr>
      <vt:lpstr>Intellectual Components of Wellness</vt:lpstr>
      <vt:lpstr>Spiritual Components of Wellness</vt:lpstr>
      <vt:lpstr>Occupational Component of Wellness</vt:lpstr>
      <vt:lpstr>Environmental Components of Wellness</vt:lpstr>
      <vt:lpstr>Well-being </vt:lpstr>
      <vt:lpstr>Assignment 1. Models of Health</vt:lpstr>
      <vt:lpstr>Agent-Host-Environment Model</vt:lpstr>
      <vt:lpstr>Figure 17-3   The agent–host–environment triangle.</vt:lpstr>
      <vt:lpstr>Health-Illness Continuum</vt:lpstr>
      <vt:lpstr>PowerPoint Presentation</vt:lpstr>
      <vt:lpstr>ASSIGNMENT 2. Variables Influencing Health Status, Beliefs, and Practices</vt:lpstr>
      <vt:lpstr>Health Care Adherence</vt:lpstr>
      <vt:lpstr>Health Care Adherence (cont'd)</vt:lpstr>
      <vt:lpstr>Health Care Adherence (cont'd)</vt:lpstr>
      <vt:lpstr>Illness </vt:lpstr>
      <vt:lpstr>Disease</vt:lpstr>
      <vt:lpstr>Acute Illness</vt:lpstr>
      <vt:lpstr>Chronic Illness</vt:lpstr>
      <vt:lpstr>Effects of Illness</vt:lpstr>
      <vt:lpstr>PowerPoint Presentation</vt:lpstr>
      <vt:lpstr>OVERVIEW 3. Death and Dying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Rotich</dc:creator>
  <cp:lastModifiedBy>Rotich</cp:lastModifiedBy>
  <cp:revision>1</cp:revision>
  <dcterms:created xsi:type="dcterms:W3CDTF">2025-02-11T16:27:37Z</dcterms:created>
  <dcterms:modified xsi:type="dcterms:W3CDTF">2025-02-11T16:29:18Z</dcterms:modified>
</cp:coreProperties>
</file>