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370" r:id="rId2"/>
    <p:sldId id="371" r:id="rId3"/>
    <p:sldId id="372" r:id="rId4"/>
    <p:sldId id="338" r:id="rId5"/>
    <p:sldId id="339" r:id="rId6"/>
    <p:sldId id="340"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53" r:id="rId20"/>
    <p:sldId id="354" r:id="rId21"/>
    <p:sldId id="355" r:id="rId22"/>
    <p:sldId id="356" r:id="rId23"/>
    <p:sldId id="357" r:id="rId24"/>
    <p:sldId id="358" r:id="rId25"/>
    <p:sldId id="359" r:id="rId26"/>
    <p:sldId id="360" r:id="rId27"/>
    <p:sldId id="361" r:id="rId28"/>
    <p:sldId id="362" r:id="rId29"/>
    <p:sldId id="363" r:id="rId30"/>
    <p:sldId id="364" r:id="rId31"/>
    <p:sldId id="365" r:id="rId32"/>
    <p:sldId id="366" r:id="rId33"/>
    <p:sldId id="367" r:id="rId34"/>
    <p:sldId id="368" r:id="rId35"/>
    <p:sldId id="369" r:id="rId3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p:cViewPr varScale="1">
        <p:scale>
          <a:sx n="40" d="100"/>
          <a:sy n="40" d="100"/>
        </p:scale>
        <p:origin x="7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D5C1BC-F050-4749-BA05-16C7B33114DE}" type="datetimeFigureOut">
              <a:rPr lang="en-KE" smtClean="0"/>
              <a:t>22/02/2025</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3150E2-2DFB-4203-B1A2-E1CB9EB7F84F}" type="slidenum">
              <a:rPr lang="en-KE" smtClean="0"/>
              <a:t>‹#›</a:t>
            </a:fld>
            <a:endParaRPr lang="en-KE"/>
          </a:p>
        </p:txBody>
      </p:sp>
    </p:spTree>
    <p:extLst>
      <p:ext uri="{BB962C8B-B14F-4D97-AF65-F5344CB8AC3E}">
        <p14:creationId xmlns:p14="http://schemas.microsoft.com/office/powerpoint/2010/main" val="2838737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3E1C8-05F0-4257-9F52-9283EC2661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9810F651-D62B-40D6-A0D0-B375211C22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0EA989DE-98EB-4B69-9070-D8FD8B0B79DD}"/>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6EEA8F19-551F-4B9F-B599-16EEE26FBF18}"/>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2EE12D01-A0FF-4F7C-B11F-E4784971D807}"/>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91321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2AAC5-DDCF-4B82-B4C1-5B08D139161E}"/>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760FE8C3-F0ED-4C7C-B8EC-705CBFEBDBA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309EF066-3BEA-4987-9907-305809B6B124}"/>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88F85FA0-2746-48CD-8414-5CB29E30FB5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C72970D1-CFBF-4E77-ABBF-ABE37BBB3F22}"/>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573407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455988-0DC6-4329-9153-AED44EEB843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F3ED1B04-9605-44AB-B4BE-5E7F19D3CD3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CEFCD7CD-3CBC-4BDE-AA32-DE97229AF54D}"/>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EE10120E-4177-48AE-8C9F-B3280219C36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2F57CDBD-B6A0-4D2F-B31C-AE25B30305D5}"/>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304600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6D7E8-E5BE-4352-B1B8-E98A9EA901B0}"/>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C9591A39-E5CF-402D-B5A7-817198743B2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D5AA87AD-23A0-42BF-B6B8-5A8780896932}"/>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C35218ED-22D4-454B-94CF-D180BECA3B1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4BA9DA79-933D-43A0-B861-D32D67AF75A8}"/>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380732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9C0E4-2A14-4EA9-9F1D-E4F7731451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8B3E8481-1158-4E1F-BBD2-5BA35F8109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E3DCFF7-2BF8-40EB-8EEB-89A55F1141D2}"/>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881D8DD8-C376-4B49-8A20-2E3EDDC5367B}"/>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CD5ED142-797A-4B23-9896-BF7BEF7DBE62}"/>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2943319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1A899-A742-4402-953C-E35127CBFF6B}"/>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3F3A4DD7-8214-4B7A-9890-EB6B4DC88C8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E2048F99-2A57-4865-A4D7-734CADC488D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C27B1971-EE06-4BEC-A064-2A24F516D39B}"/>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6" name="Footer Placeholder 5">
            <a:extLst>
              <a:ext uri="{FF2B5EF4-FFF2-40B4-BE49-F238E27FC236}">
                <a16:creationId xmlns:a16="http://schemas.microsoft.com/office/drawing/2014/main" id="{2F67A72F-DB01-42D3-9F5A-F113A1BF4921}"/>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4F626E51-2791-41D6-A872-AB9495B5AB52}"/>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4276933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F0257-8DCF-4CA9-918A-2E13F96B4915}"/>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EB94CE22-0D56-4B17-A8A7-8BA106F56E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027F743-0B5C-4350-AF2B-18D169FA04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0B0C4B11-4D61-459A-99EB-829B203CAC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65BBD39-8778-42E4-9D74-84917BC5D6C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3CFAD86D-F4D5-4971-B1E3-F0A7CC872447}"/>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8" name="Footer Placeholder 7">
            <a:extLst>
              <a:ext uri="{FF2B5EF4-FFF2-40B4-BE49-F238E27FC236}">
                <a16:creationId xmlns:a16="http://schemas.microsoft.com/office/drawing/2014/main" id="{BC388B6F-A1F8-4F56-9853-F384882CE9FB}"/>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E062A779-57E1-40EA-8D22-905678B8C8BF}"/>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2842443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53A6F-DA16-4ED7-BAFD-B8A489781B10}"/>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287856EC-DA55-43E6-B2F6-08B83BFB34DD}"/>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4" name="Footer Placeholder 3">
            <a:extLst>
              <a:ext uri="{FF2B5EF4-FFF2-40B4-BE49-F238E27FC236}">
                <a16:creationId xmlns:a16="http://schemas.microsoft.com/office/drawing/2014/main" id="{1441FF38-1D53-40C4-99B9-6C4326502609}"/>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175757DB-75E7-4349-A22E-9A2E1C9D533E}"/>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4010913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4DCE54-86FA-4324-8ADB-B079CB7EB87F}"/>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3" name="Footer Placeholder 2">
            <a:extLst>
              <a:ext uri="{FF2B5EF4-FFF2-40B4-BE49-F238E27FC236}">
                <a16:creationId xmlns:a16="http://schemas.microsoft.com/office/drawing/2014/main" id="{C53E4191-43ED-4F21-BFAF-238C4B674E96}"/>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F5009EEB-A752-47C3-854F-83C616F96F26}"/>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2905721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0AE29-4A28-4E41-99A3-07A39C2837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249E706D-A498-4E61-9A9F-33DFC0BDDF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DB343A33-5097-428B-8948-7669717243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68CA463-5A72-4C6D-8C4E-C4C93A554C55}"/>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6" name="Footer Placeholder 5">
            <a:extLst>
              <a:ext uri="{FF2B5EF4-FFF2-40B4-BE49-F238E27FC236}">
                <a16:creationId xmlns:a16="http://schemas.microsoft.com/office/drawing/2014/main" id="{761FE28A-8925-4754-9C8B-400C92D5C783}"/>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87A752BF-A291-4EA8-9087-3B7A48D5BE28}"/>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1393450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C63B5-0EBD-4BF4-89ED-62F53510C8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B7A1AA58-EFCC-4726-8702-CFB3CC1EB4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CA410E6E-9FCF-496C-931C-97E1E7378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AA73EB-5746-4235-9712-F6D2323D48D7}"/>
              </a:ext>
            </a:extLst>
          </p:cNvPr>
          <p:cNvSpPr>
            <a:spLocks noGrp="1"/>
          </p:cNvSpPr>
          <p:nvPr>
            <p:ph type="dt" sz="half" idx="10"/>
          </p:nvPr>
        </p:nvSpPr>
        <p:spPr/>
        <p:txBody>
          <a:bodyPr/>
          <a:lstStyle/>
          <a:p>
            <a:fld id="{08DC36E5-3F6C-4AF3-86EB-4101CF1245C4}" type="datetimeFigureOut">
              <a:rPr lang="en-KE" smtClean="0"/>
              <a:t>22/02/2025</a:t>
            </a:fld>
            <a:endParaRPr lang="en-KE"/>
          </a:p>
        </p:txBody>
      </p:sp>
      <p:sp>
        <p:nvSpPr>
          <p:cNvPr id="6" name="Footer Placeholder 5">
            <a:extLst>
              <a:ext uri="{FF2B5EF4-FFF2-40B4-BE49-F238E27FC236}">
                <a16:creationId xmlns:a16="http://schemas.microsoft.com/office/drawing/2014/main" id="{2EC9E927-14B5-41A9-937B-D1C8E89E0011}"/>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C8350959-68C4-49F0-99C1-A85C007A64C4}"/>
              </a:ext>
            </a:extLst>
          </p:cNvPr>
          <p:cNvSpPr>
            <a:spLocks noGrp="1"/>
          </p:cNvSpPr>
          <p:nvPr>
            <p:ph type="sldNum" sz="quarter" idx="12"/>
          </p:nvPr>
        </p:nvSpPr>
        <p:spPr/>
        <p:txBody>
          <a:bodyPr/>
          <a:lstStyle/>
          <a:p>
            <a:fld id="{72335B8A-626B-4E81-827A-6820F2A8BCD4}" type="slidenum">
              <a:rPr lang="en-KE" smtClean="0"/>
              <a:t>‹#›</a:t>
            </a:fld>
            <a:endParaRPr lang="en-KE"/>
          </a:p>
        </p:txBody>
      </p:sp>
    </p:spTree>
    <p:extLst>
      <p:ext uri="{BB962C8B-B14F-4D97-AF65-F5344CB8AC3E}">
        <p14:creationId xmlns:p14="http://schemas.microsoft.com/office/powerpoint/2010/main" val="2895112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C6E533-523D-4CE5-941A-51E9775F82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7F1F77C2-F1E8-4CDE-9CDF-8894CCBD90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FAA00469-0581-4ED6-AAAB-64E88B1DFA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C36E5-3F6C-4AF3-86EB-4101CF1245C4}" type="datetimeFigureOut">
              <a:rPr lang="en-KE" smtClean="0"/>
              <a:t>22/02/2025</a:t>
            </a:fld>
            <a:endParaRPr lang="en-KE"/>
          </a:p>
        </p:txBody>
      </p:sp>
      <p:sp>
        <p:nvSpPr>
          <p:cNvPr id="5" name="Footer Placeholder 4">
            <a:extLst>
              <a:ext uri="{FF2B5EF4-FFF2-40B4-BE49-F238E27FC236}">
                <a16:creationId xmlns:a16="http://schemas.microsoft.com/office/drawing/2014/main" id="{C60F0982-A904-4F21-A2DD-E2AEDD06F1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09180214-E380-46E0-B1BA-AB53AFB796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35B8A-626B-4E81-827A-6820F2A8BCD4}" type="slidenum">
              <a:rPr lang="en-KE" smtClean="0"/>
              <a:t>‹#›</a:t>
            </a:fld>
            <a:endParaRPr lang="en-KE"/>
          </a:p>
        </p:txBody>
      </p:sp>
    </p:spTree>
    <p:extLst>
      <p:ext uri="{BB962C8B-B14F-4D97-AF65-F5344CB8AC3E}">
        <p14:creationId xmlns:p14="http://schemas.microsoft.com/office/powerpoint/2010/main" val="2958169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FB158-07A0-42E7-82BD-B5A9F5C5DB24}"/>
              </a:ext>
            </a:extLst>
          </p:cNvPr>
          <p:cNvSpPr>
            <a:spLocks noGrp="1"/>
          </p:cNvSpPr>
          <p:nvPr>
            <p:ph type="ctrTitle"/>
          </p:nvPr>
        </p:nvSpPr>
        <p:spPr>
          <a:xfrm>
            <a:off x="914400" y="3609473"/>
            <a:ext cx="10363200" cy="2181727"/>
          </a:xfrm>
        </p:spPr>
        <p:txBody>
          <a:bodyPr>
            <a:normAutofit/>
          </a:bodyPr>
          <a:lstStyle/>
          <a:p>
            <a:r>
              <a:rPr lang="en-US" sz="6000" dirty="0"/>
              <a:t>OVERVIEW 3.</a:t>
            </a:r>
            <a:br>
              <a:rPr lang="en-US" sz="6000" dirty="0"/>
            </a:br>
            <a:r>
              <a:rPr lang="en-US" sz="6000" dirty="0"/>
              <a:t>Death and Dying</a:t>
            </a:r>
            <a:endParaRPr lang="en-KE" sz="6000" dirty="0"/>
          </a:p>
        </p:txBody>
      </p:sp>
      <p:sp>
        <p:nvSpPr>
          <p:cNvPr id="3" name="Subtitle 2">
            <a:extLst>
              <a:ext uri="{FF2B5EF4-FFF2-40B4-BE49-F238E27FC236}">
                <a16:creationId xmlns:a16="http://schemas.microsoft.com/office/drawing/2014/main" id="{390AB13F-DF42-47F4-A581-B727E711A2A2}"/>
              </a:ext>
            </a:extLst>
          </p:cNvPr>
          <p:cNvSpPr>
            <a:spLocks noGrp="1"/>
          </p:cNvSpPr>
          <p:nvPr>
            <p:ph type="subTitle" idx="1"/>
          </p:nvPr>
        </p:nvSpPr>
        <p:spPr>
          <a:xfrm>
            <a:off x="1780674" y="1291974"/>
            <a:ext cx="9144000" cy="1655762"/>
          </a:xfrm>
        </p:spPr>
        <p:txBody>
          <a:bodyPr/>
          <a:lstStyle/>
          <a:p>
            <a:r>
              <a:rPr lang="en-US" dirty="0" err="1"/>
              <a:t>NSC</a:t>
            </a:r>
            <a:r>
              <a:rPr lang="en-US" dirty="0"/>
              <a:t> 100/111</a:t>
            </a:r>
          </a:p>
          <a:p>
            <a:r>
              <a:rPr lang="en-US" dirty="0"/>
              <a:t>BASICS </a:t>
            </a:r>
            <a:r>
              <a:rPr lang="en-US"/>
              <a:t>OF NURSING SKILLS</a:t>
            </a:r>
            <a:endParaRPr lang="en-KE"/>
          </a:p>
        </p:txBody>
      </p:sp>
    </p:spTree>
    <p:extLst>
      <p:ext uri="{BB962C8B-B14F-4D97-AF65-F5344CB8AC3E}">
        <p14:creationId xmlns:p14="http://schemas.microsoft.com/office/powerpoint/2010/main" val="3832000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DF573-B79A-49E0-83C6-A95CF28C7BC5}"/>
              </a:ext>
            </a:extLst>
          </p:cNvPr>
          <p:cNvSpPr>
            <a:spLocks noGrp="1"/>
          </p:cNvSpPr>
          <p:nvPr>
            <p:ph type="title"/>
          </p:nvPr>
        </p:nvSpPr>
        <p:spPr/>
        <p:txBody>
          <a:bodyPr/>
          <a:lstStyle/>
          <a:p>
            <a:r>
              <a:rPr lang="en-US" dirty="0"/>
              <a:t>Stage 1: 		Denial  </a:t>
            </a:r>
            <a:endParaRPr lang="en-KE" dirty="0"/>
          </a:p>
        </p:txBody>
      </p:sp>
      <p:sp>
        <p:nvSpPr>
          <p:cNvPr id="3" name="Content Placeholder 2">
            <a:extLst>
              <a:ext uri="{FF2B5EF4-FFF2-40B4-BE49-F238E27FC236}">
                <a16:creationId xmlns:a16="http://schemas.microsoft.com/office/drawing/2014/main" id="{B4F88453-13DA-47A1-82C1-964EF3F27344}"/>
              </a:ext>
            </a:extLst>
          </p:cNvPr>
          <p:cNvSpPr>
            <a:spLocks noGrp="1"/>
          </p:cNvSpPr>
          <p:nvPr>
            <p:ph idx="1"/>
          </p:nvPr>
        </p:nvSpPr>
        <p:spPr>
          <a:xfrm>
            <a:off x="609600" y="2021305"/>
            <a:ext cx="10972800" cy="4409659"/>
          </a:xfrm>
        </p:spPr>
        <p:txBody>
          <a:bodyPr>
            <a:normAutofit lnSpcReduction="10000"/>
          </a:bodyPr>
          <a:lstStyle/>
          <a:p>
            <a:r>
              <a:rPr lang="en-US" dirty="0"/>
              <a:t>Refusing to believe a probable death will occur. </a:t>
            </a:r>
            <a:r>
              <a:rPr lang="en-US" b="1" dirty="0"/>
              <a:t>“NOT ME”!!</a:t>
            </a:r>
          </a:p>
          <a:p>
            <a:r>
              <a:rPr lang="en-US" dirty="0"/>
              <a:t>There is initial reaction of shock “No I </a:t>
            </a:r>
            <a:r>
              <a:rPr lang="en-US" dirty="0" err="1"/>
              <a:t>donot</a:t>
            </a:r>
            <a:r>
              <a:rPr lang="en-US" dirty="0"/>
              <a:t> </a:t>
            </a:r>
            <a:r>
              <a:rPr lang="en-US" dirty="0" err="1"/>
              <a:t>belive</a:t>
            </a:r>
            <a:r>
              <a:rPr lang="en-US" dirty="0"/>
              <a:t> it” “An error has been made on the tests” </a:t>
            </a:r>
          </a:p>
          <a:p>
            <a:r>
              <a:rPr lang="en-US" dirty="0"/>
              <a:t>You can help others face it by being available for them to talk instead of forcing them to talk about it.</a:t>
            </a:r>
          </a:p>
          <a:p>
            <a:r>
              <a:rPr lang="en-US" dirty="0"/>
              <a:t>Patient isolates self from source of accurate information, not to seek treatment or assistance.</a:t>
            </a:r>
          </a:p>
          <a:p>
            <a:r>
              <a:rPr lang="en-US" dirty="0"/>
              <a:t>He never talks about dying and death. He refuses hospital admission and treatment.</a:t>
            </a:r>
          </a:p>
          <a:p>
            <a:r>
              <a:rPr lang="en-US" dirty="0"/>
              <a:t>Patient appears to be superficially happy to deny the truth of diagnosis</a:t>
            </a:r>
            <a:endParaRPr lang="en-KE" dirty="0"/>
          </a:p>
        </p:txBody>
      </p:sp>
    </p:spTree>
    <p:extLst>
      <p:ext uri="{BB962C8B-B14F-4D97-AF65-F5344CB8AC3E}">
        <p14:creationId xmlns:p14="http://schemas.microsoft.com/office/powerpoint/2010/main" val="274897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0F530-0F1B-4CFD-BC92-6184726A8817}"/>
              </a:ext>
            </a:extLst>
          </p:cNvPr>
          <p:cNvSpPr>
            <a:spLocks noGrp="1"/>
          </p:cNvSpPr>
          <p:nvPr>
            <p:ph type="title"/>
          </p:nvPr>
        </p:nvSpPr>
        <p:spPr/>
        <p:txBody>
          <a:bodyPr/>
          <a:lstStyle/>
          <a:p>
            <a:r>
              <a:rPr lang="en-US" dirty="0"/>
              <a:t>Stage 2: 		Anger </a:t>
            </a:r>
            <a:endParaRPr lang="en-KE" dirty="0"/>
          </a:p>
        </p:txBody>
      </p:sp>
      <p:sp>
        <p:nvSpPr>
          <p:cNvPr id="3" name="Content Placeholder 2">
            <a:extLst>
              <a:ext uri="{FF2B5EF4-FFF2-40B4-BE49-F238E27FC236}">
                <a16:creationId xmlns:a16="http://schemas.microsoft.com/office/drawing/2014/main" id="{510CE8A9-72A4-4642-94A7-7447FEDB7B59}"/>
              </a:ext>
            </a:extLst>
          </p:cNvPr>
          <p:cNvSpPr>
            <a:spLocks noGrp="1"/>
          </p:cNvSpPr>
          <p:nvPr>
            <p:ph idx="1"/>
          </p:nvPr>
        </p:nvSpPr>
        <p:spPr/>
        <p:txBody>
          <a:bodyPr/>
          <a:lstStyle/>
          <a:p>
            <a:r>
              <a:rPr lang="en-US" dirty="0"/>
              <a:t>- Recognition of loss or death - May become angry, frustrated and </a:t>
            </a:r>
            <a:r>
              <a:rPr lang="en-US" dirty="0" err="1"/>
              <a:t>irritatble</a:t>
            </a:r>
            <a:r>
              <a:rPr lang="en-US" dirty="0"/>
              <a:t> that they are sick </a:t>
            </a:r>
            <a:r>
              <a:rPr lang="en-US" b="1" dirty="0"/>
              <a:t>- “Why me” ??</a:t>
            </a:r>
            <a:r>
              <a:rPr lang="en-US" dirty="0"/>
              <a:t>- Anger at God for not allowing them to see their kids grow up - Anger at the doctors, family, self, fate, - Blame everybody for his misfortunes – </a:t>
            </a:r>
          </a:p>
          <a:p>
            <a:pPr marL="0" indent="0">
              <a:buNone/>
            </a:pPr>
            <a:r>
              <a:rPr lang="en-US" dirty="0"/>
              <a:t>	</a:t>
            </a:r>
            <a:r>
              <a:rPr lang="en-US" i="1" dirty="0"/>
              <a:t>Try not to take it personally. They have a right to be 	angry so allow them to express themselves so they 	can move on in the grieving process.</a:t>
            </a:r>
            <a:endParaRPr lang="en-KE" i="1" dirty="0"/>
          </a:p>
        </p:txBody>
      </p:sp>
    </p:spTree>
    <p:extLst>
      <p:ext uri="{BB962C8B-B14F-4D97-AF65-F5344CB8AC3E}">
        <p14:creationId xmlns:p14="http://schemas.microsoft.com/office/powerpoint/2010/main" val="957569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2E2C-F3B8-42E3-B33A-960833B0FA42}"/>
              </a:ext>
            </a:extLst>
          </p:cNvPr>
          <p:cNvSpPr>
            <a:spLocks noGrp="1"/>
          </p:cNvSpPr>
          <p:nvPr>
            <p:ph type="title"/>
          </p:nvPr>
        </p:nvSpPr>
        <p:spPr/>
        <p:txBody>
          <a:bodyPr>
            <a:normAutofit/>
          </a:bodyPr>
          <a:lstStyle/>
          <a:p>
            <a:r>
              <a:rPr lang="en-US" dirty="0"/>
              <a:t>Stage 3: 	Bargaining </a:t>
            </a:r>
            <a:endParaRPr lang="en-KE" dirty="0"/>
          </a:p>
        </p:txBody>
      </p:sp>
      <p:sp>
        <p:nvSpPr>
          <p:cNvPr id="3" name="Content Placeholder 2">
            <a:extLst>
              <a:ext uri="{FF2B5EF4-FFF2-40B4-BE49-F238E27FC236}">
                <a16:creationId xmlns:a16="http://schemas.microsoft.com/office/drawing/2014/main" id="{FC9EB48F-14E9-4AAC-B5F7-11F449EC9A93}"/>
              </a:ext>
            </a:extLst>
          </p:cNvPr>
          <p:cNvSpPr>
            <a:spLocks noGrp="1"/>
          </p:cNvSpPr>
          <p:nvPr>
            <p:ph idx="1"/>
          </p:nvPr>
        </p:nvSpPr>
        <p:spPr/>
        <p:txBody>
          <a:bodyPr/>
          <a:lstStyle/>
          <a:p>
            <a:r>
              <a:rPr lang="en-US" dirty="0"/>
              <a:t>The patient attempts to make deal with someone or something to prevent loss </a:t>
            </a:r>
          </a:p>
          <a:p>
            <a:r>
              <a:rPr lang="en-US" dirty="0"/>
              <a:t>They may start to negotiate with God i.e. “I’ll live a healthier life,” “I’ll be a nicer person,” </a:t>
            </a:r>
          </a:p>
          <a:p>
            <a:r>
              <a:rPr lang="en-US" dirty="0"/>
              <a:t>They may negotiate with the doctor by saying, </a:t>
            </a:r>
            <a:r>
              <a:rPr lang="en-US" i="1" dirty="0"/>
              <a:t>“How can I get more time so I can live in my dream home, and so on.</a:t>
            </a:r>
            <a:endParaRPr lang="en-KE" i="1" dirty="0"/>
          </a:p>
        </p:txBody>
      </p:sp>
    </p:spTree>
    <p:extLst>
      <p:ext uri="{BB962C8B-B14F-4D97-AF65-F5344CB8AC3E}">
        <p14:creationId xmlns:p14="http://schemas.microsoft.com/office/powerpoint/2010/main" val="265035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A97F3-3EB1-452E-8742-D97EBA440169}"/>
              </a:ext>
            </a:extLst>
          </p:cNvPr>
          <p:cNvSpPr>
            <a:spLocks noGrp="1"/>
          </p:cNvSpPr>
          <p:nvPr>
            <p:ph type="title"/>
          </p:nvPr>
        </p:nvSpPr>
        <p:spPr/>
        <p:txBody>
          <a:bodyPr/>
          <a:lstStyle/>
          <a:p>
            <a:r>
              <a:rPr lang="en-US" dirty="0" err="1"/>
              <a:t>Contd</a:t>
            </a:r>
            <a:r>
              <a:rPr lang="en-US" dirty="0"/>
              <a:t>…</a:t>
            </a:r>
            <a:endParaRPr lang="en-KE" dirty="0"/>
          </a:p>
        </p:txBody>
      </p:sp>
      <p:sp>
        <p:nvSpPr>
          <p:cNvPr id="3" name="Content Placeholder 2">
            <a:extLst>
              <a:ext uri="{FF2B5EF4-FFF2-40B4-BE49-F238E27FC236}">
                <a16:creationId xmlns:a16="http://schemas.microsoft.com/office/drawing/2014/main" id="{9D6830E5-809E-41EC-8DBC-F4164271A064}"/>
              </a:ext>
            </a:extLst>
          </p:cNvPr>
          <p:cNvSpPr>
            <a:spLocks noGrp="1"/>
          </p:cNvSpPr>
          <p:nvPr>
            <p:ph idx="1"/>
          </p:nvPr>
        </p:nvSpPr>
        <p:spPr/>
        <p:txBody>
          <a:bodyPr/>
          <a:lstStyle/>
          <a:p>
            <a:r>
              <a:rPr lang="en-US" dirty="0"/>
              <a:t>There is a deep sense of yearning at this stage to be well again.</a:t>
            </a:r>
          </a:p>
          <a:p>
            <a:r>
              <a:rPr lang="en-US" dirty="0"/>
              <a:t>This is the time when the wishes are so strong that it seems actually to prolong his her life until his/her wish is fulfilled.</a:t>
            </a:r>
          </a:p>
          <a:p>
            <a:r>
              <a:rPr lang="en-US" i="1" dirty="0"/>
              <a:t> “I know I am going to die, and I am ready to die </a:t>
            </a:r>
            <a:r>
              <a:rPr lang="en-US" i="1" dirty="0" err="1"/>
              <a:t>bu</a:t>
            </a:r>
            <a:r>
              <a:rPr lang="en-US" i="1" dirty="0"/>
              <a:t> not just yet” </a:t>
            </a:r>
          </a:p>
          <a:p>
            <a:r>
              <a:rPr lang="en-US" i="1" dirty="0"/>
              <a:t>“If I can live longer to attend my son’s wedding”</a:t>
            </a:r>
            <a:endParaRPr lang="en-KE" i="1" dirty="0"/>
          </a:p>
        </p:txBody>
      </p:sp>
    </p:spTree>
    <p:extLst>
      <p:ext uri="{BB962C8B-B14F-4D97-AF65-F5344CB8AC3E}">
        <p14:creationId xmlns:p14="http://schemas.microsoft.com/office/powerpoint/2010/main" val="71340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B893E-6AE4-473F-9D24-179A13D5C177}"/>
              </a:ext>
            </a:extLst>
          </p:cNvPr>
          <p:cNvSpPr>
            <a:spLocks noGrp="1"/>
          </p:cNvSpPr>
          <p:nvPr>
            <p:ph type="title"/>
          </p:nvPr>
        </p:nvSpPr>
        <p:spPr/>
        <p:txBody>
          <a:bodyPr>
            <a:normAutofit/>
          </a:bodyPr>
          <a:lstStyle/>
          <a:p>
            <a:r>
              <a:rPr lang="en-US" dirty="0"/>
              <a:t>Stage 4: Depression </a:t>
            </a:r>
            <a:endParaRPr lang="en-KE" dirty="0"/>
          </a:p>
        </p:txBody>
      </p:sp>
      <p:sp>
        <p:nvSpPr>
          <p:cNvPr id="3" name="Content Placeholder 2">
            <a:extLst>
              <a:ext uri="{FF2B5EF4-FFF2-40B4-BE49-F238E27FC236}">
                <a16:creationId xmlns:a16="http://schemas.microsoft.com/office/drawing/2014/main" id="{0F15BEC2-B2D6-4681-A5E8-2ECBB60C891D}"/>
              </a:ext>
            </a:extLst>
          </p:cNvPr>
          <p:cNvSpPr>
            <a:spLocks noGrp="1"/>
          </p:cNvSpPr>
          <p:nvPr>
            <p:ph idx="1"/>
          </p:nvPr>
        </p:nvSpPr>
        <p:spPr/>
        <p:txBody>
          <a:bodyPr/>
          <a:lstStyle/>
          <a:p>
            <a:r>
              <a:rPr lang="en-US" dirty="0"/>
              <a:t>When reality sets in about their near death, bargaining turns into depression.</a:t>
            </a:r>
          </a:p>
          <a:p>
            <a:r>
              <a:rPr lang="en-US" dirty="0" err="1"/>
              <a:t>Realises</a:t>
            </a:r>
            <a:r>
              <a:rPr lang="en-US" dirty="0"/>
              <a:t> the death.</a:t>
            </a:r>
          </a:p>
          <a:p>
            <a:r>
              <a:rPr lang="en-US" dirty="0"/>
              <a:t>Looks sad by thought, withdraws from important relationship.</a:t>
            </a:r>
          </a:p>
          <a:p>
            <a:r>
              <a:rPr lang="en-US" dirty="0"/>
              <a:t>Normal part of the process of preparing to die</a:t>
            </a:r>
            <a:endParaRPr lang="en-KE" dirty="0"/>
          </a:p>
        </p:txBody>
      </p:sp>
    </p:spTree>
    <p:extLst>
      <p:ext uri="{BB962C8B-B14F-4D97-AF65-F5344CB8AC3E}">
        <p14:creationId xmlns:p14="http://schemas.microsoft.com/office/powerpoint/2010/main" val="2882817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E9946-D6A8-4617-B361-FCA35AAD3995}"/>
              </a:ext>
            </a:extLst>
          </p:cNvPr>
          <p:cNvSpPr>
            <a:spLocks noGrp="1"/>
          </p:cNvSpPr>
          <p:nvPr>
            <p:ph type="title"/>
          </p:nvPr>
        </p:nvSpPr>
        <p:spPr/>
        <p:txBody>
          <a:bodyPr/>
          <a:lstStyle/>
          <a:p>
            <a:r>
              <a:rPr lang="en-US" dirty="0" err="1"/>
              <a:t>Contd</a:t>
            </a:r>
            <a:r>
              <a:rPr lang="en-US" dirty="0"/>
              <a:t>…</a:t>
            </a:r>
            <a:endParaRPr lang="en-KE" dirty="0"/>
          </a:p>
        </p:txBody>
      </p:sp>
      <p:sp>
        <p:nvSpPr>
          <p:cNvPr id="3" name="Content Placeholder 2">
            <a:extLst>
              <a:ext uri="{FF2B5EF4-FFF2-40B4-BE49-F238E27FC236}">
                <a16:creationId xmlns:a16="http://schemas.microsoft.com/office/drawing/2014/main" id="{3B8005F3-04D8-4495-8B83-E7A3FF960B7C}"/>
              </a:ext>
            </a:extLst>
          </p:cNvPr>
          <p:cNvSpPr>
            <a:spLocks noGrp="1"/>
          </p:cNvSpPr>
          <p:nvPr>
            <p:ph idx="1"/>
          </p:nvPr>
        </p:nvSpPr>
        <p:spPr/>
        <p:txBody>
          <a:bodyPr/>
          <a:lstStyle/>
          <a:p>
            <a:r>
              <a:rPr lang="en-US" dirty="0"/>
              <a:t>Guilt for demanding so much attention and depleting the family income occurs.</a:t>
            </a:r>
          </a:p>
          <a:p>
            <a:r>
              <a:rPr lang="en-US" dirty="0"/>
              <a:t>Patient shows clinical signs of </a:t>
            </a:r>
            <a:r>
              <a:rPr lang="en-US" dirty="0" err="1"/>
              <a:t>depressionwithdrawal</a:t>
            </a:r>
            <a:r>
              <a:rPr lang="en-US" dirty="0"/>
              <a:t>, psychomotor retardation, sleep disturbances, hopelessness and possibly suicidal ideation.</a:t>
            </a:r>
          </a:p>
          <a:p>
            <a:r>
              <a:rPr lang="en-US" dirty="0"/>
              <a:t>Be available to listen instead of cheering them up.</a:t>
            </a:r>
          </a:p>
          <a:p>
            <a:r>
              <a:rPr lang="en-US" dirty="0"/>
              <a:t>Distraction is good but don’t ignore the situation.</a:t>
            </a:r>
            <a:endParaRPr lang="en-KE" dirty="0"/>
          </a:p>
        </p:txBody>
      </p:sp>
    </p:spTree>
    <p:extLst>
      <p:ext uri="{BB962C8B-B14F-4D97-AF65-F5344CB8AC3E}">
        <p14:creationId xmlns:p14="http://schemas.microsoft.com/office/powerpoint/2010/main" val="3457193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97EC5-5F91-4046-8845-8FA8AB541F54}"/>
              </a:ext>
            </a:extLst>
          </p:cNvPr>
          <p:cNvSpPr>
            <a:spLocks noGrp="1"/>
          </p:cNvSpPr>
          <p:nvPr>
            <p:ph type="title"/>
          </p:nvPr>
        </p:nvSpPr>
        <p:spPr>
          <a:xfrm>
            <a:off x="4700337" y="381000"/>
            <a:ext cx="7491663" cy="1143000"/>
          </a:xfrm>
        </p:spPr>
        <p:txBody>
          <a:bodyPr>
            <a:normAutofit/>
          </a:bodyPr>
          <a:lstStyle/>
          <a:p>
            <a:r>
              <a:rPr lang="en-US" dirty="0"/>
              <a:t>Stage 5:    Acceptance </a:t>
            </a:r>
            <a:endParaRPr lang="en-KE" dirty="0"/>
          </a:p>
        </p:txBody>
      </p:sp>
      <p:sp>
        <p:nvSpPr>
          <p:cNvPr id="3" name="Content Placeholder 2">
            <a:extLst>
              <a:ext uri="{FF2B5EF4-FFF2-40B4-BE49-F238E27FC236}">
                <a16:creationId xmlns:a16="http://schemas.microsoft.com/office/drawing/2014/main" id="{5E09A165-3F91-4CB2-847F-2919AD806CDD}"/>
              </a:ext>
            </a:extLst>
          </p:cNvPr>
          <p:cNvSpPr>
            <a:spLocks noGrp="1"/>
          </p:cNvSpPr>
          <p:nvPr>
            <p:ph idx="1"/>
          </p:nvPr>
        </p:nvSpPr>
        <p:spPr/>
        <p:txBody>
          <a:bodyPr/>
          <a:lstStyle/>
          <a:p>
            <a:r>
              <a:rPr lang="en-US" dirty="0"/>
              <a:t>When the dying have enough time and support, they can often move into acceptance.</a:t>
            </a:r>
          </a:p>
          <a:p>
            <a:r>
              <a:rPr lang="en-US" dirty="0" err="1"/>
              <a:t>Realises</a:t>
            </a:r>
            <a:r>
              <a:rPr lang="en-US" dirty="0"/>
              <a:t> the death is inevitable and accepts universality of experience.</a:t>
            </a:r>
          </a:p>
          <a:p>
            <a:r>
              <a:rPr lang="en-US" dirty="0"/>
              <a:t>Patient begins to make a plan </a:t>
            </a:r>
            <a:r>
              <a:rPr lang="en-US" dirty="0" err="1"/>
              <a:t>fo</a:t>
            </a:r>
            <a:r>
              <a:rPr lang="en-US" dirty="0"/>
              <a:t> his death. </a:t>
            </a:r>
            <a:r>
              <a:rPr lang="en-US" dirty="0" err="1"/>
              <a:t>Eg.</a:t>
            </a:r>
            <a:r>
              <a:rPr lang="en-US" dirty="0"/>
              <a:t> Write a will, completes financial arrangements for family, giving up personal possessions etc.</a:t>
            </a:r>
            <a:endParaRPr lang="en-KE" dirty="0"/>
          </a:p>
        </p:txBody>
      </p:sp>
    </p:spTree>
    <p:extLst>
      <p:ext uri="{BB962C8B-B14F-4D97-AF65-F5344CB8AC3E}">
        <p14:creationId xmlns:p14="http://schemas.microsoft.com/office/powerpoint/2010/main" val="2351261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BF562-5B65-4E08-B42D-D6BFE7CE0451}"/>
              </a:ext>
            </a:extLst>
          </p:cNvPr>
          <p:cNvSpPr>
            <a:spLocks noGrp="1"/>
          </p:cNvSpPr>
          <p:nvPr>
            <p:ph type="title"/>
          </p:nvPr>
        </p:nvSpPr>
        <p:spPr/>
        <p:txBody>
          <a:bodyPr/>
          <a:lstStyle/>
          <a:p>
            <a:r>
              <a:rPr lang="en-US" dirty="0" err="1"/>
              <a:t>Contd</a:t>
            </a:r>
            <a:r>
              <a:rPr lang="en-US" dirty="0"/>
              <a:t>…</a:t>
            </a:r>
            <a:endParaRPr lang="en-KE" dirty="0"/>
          </a:p>
        </p:txBody>
      </p:sp>
      <p:sp>
        <p:nvSpPr>
          <p:cNvPr id="3" name="Content Placeholder 2">
            <a:extLst>
              <a:ext uri="{FF2B5EF4-FFF2-40B4-BE49-F238E27FC236}">
                <a16:creationId xmlns:a16="http://schemas.microsoft.com/office/drawing/2014/main" id="{A480E2A0-09F2-46DE-B0E0-6D891E5C6EC0}"/>
              </a:ext>
            </a:extLst>
          </p:cNvPr>
          <p:cNvSpPr>
            <a:spLocks noGrp="1"/>
          </p:cNvSpPr>
          <p:nvPr>
            <p:ph idx="1"/>
          </p:nvPr>
        </p:nvSpPr>
        <p:spPr/>
        <p:txBody>
          <a:bodyPr/>
          <a:lstStyle/>
          <a:p>
            <a:r>
              <a:rPr lang="en-US" dirty="0"/>
              <a:t>The dying person will want someone caring, and accepting by their side.</a:t>
            </a:r>
          </a:p>
          <a:p>
            <a:r>
              <a:rPr lang="en-US" dirty="0"/>
              <a:t>People with strong religious beliefs and those who are convinced of life after death can find comfort in these belief</a:t>
            </a:r>
            <a:endParaRPr lang="en-KE" dirty="0"/>
          </a:p>
        </p:txBody>
      </p:sp>
    </p:spTree>
    <p:extLst>
      <p:ext uri="{BB962C8B-B14F-4D97-AF65-F5344CB8AC3E}">
        <p14:creationId xmlns:p14="http://schemas.microsoft.com/office/powerpoint/2010/main" val="126999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D778E-BBA5-44D6-A6BC-72E33FE55FED}"/>
              </a:ext>
            </a:extLst>
          </p:cNvPr>
          <p:cNvSpPr>
            <a:spLocks noGrp="1"/>
          </p:cNvSpPr>
          <p:nvPr>
            <p:ph type="title"/>
          </p:nvPr>
        </p:nvSpPr>
        <p:spPr/>
        <p:txBody>
          <a:bodyPr/>
          <a:lstStyle/>
          <a:p>
            <a:r>
              <a:rPr lang="en-US" dirty="0"/>
              <a:t>Care of Dying </a:t>
            </a:r>
            <a:endParaRPr lang="en-KE" dirty="0"/>
          </a:p>
        </p:txBody>
      </p:sp>
      <p:sp>
        <p:nvSpPr>
          <p:cNvPr id="3" name="Content Placeholder 2">
            <a:extLst>
              <a:ext uri="{FF2B5EF4-FFF2-40B4-BE49-F238E27FC236}">
                <a16:creationId xmlns:a16="http://schemas.microsoft.com/office/drawing/2014/main" id="{886B709D-C7B7-4AE1-B227-B831C99A0543}"/>
              </a:ext>
            </a:extLst>
          </p:cNvPr>
          <p:cNvSpPr>
            <a:spLocks noGrp="1"/>
          </p:cNvSpPr>
          <p:nvPr>
            <p:ph idx="1"/>
          </p:nvPr>
        </p:nvSpPr>
        <p:spPr/>
        <p:txBody>
          <a:bodyPr/>
          <a:lstStyle/>
          <a:p>
            <a:r>
              <a:rPr lang="en-US" dirty="0"/>
              <a:t>To provide effective care of dying individual nurse must have reconciled his or her own feelings about death and must understand the phases of grieving &amp; dying and should be able to recognize their manifestations.</a:t>
            </a:r>
          </a:p>
          <a:p>
            <a:r>
              <a:rPr lang="en-US" dirty="0"/>
              <a:t>Every person has the right to die with dignity.</a:t>
            </a:r>
          </a:p>
          <a:p>
            <a:r>
              <a:rPr lang="en-US" dirty="0"/>
              <a:t>Caring allows the people to die with dignity.</a:t>
            </a:r>
            <a:endParaRPr lang="en-KE" dirty="0"/>
          </a:p>
        </p:txBody>
      </p:sp>
    </p:spTree>
    <p:extLst>
      <p:ext uri="{BB962C8B-B14F-4D97-AF65-F5344CB8AC3E}">
        <p14:creationId xmlns:p14="http://schemas.microsoft.com/office/powerpoint/2010/main" val="2629630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FE94C-732A-4F6D-B465-A07EE05AB443}"/>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2E155CB2-680B-4BAA-A20B-C40130762D3F}"/>
              </a:ext>
            </a:extLst>
          </p:cNvPr>
          <p:cNvSpPr>
            <a:spLocks noGrp="1"/>
          </p:cNvSpPr>
          <p:nvPr>
            <p:ph idx="1"/>
          </p:nvPr>
        </p:nvSpPr>
        <p:spPr/>
        <p:txBody>
          <a:bodyPr/>
          <a:lstStyle/>
          <a:p>
            <a:r>
              <a:rPr lang="en-US" dirty="0"/>
              <a:t>Nurse must understand the influence of dignified death and the profound effect it has on the family and those close to the person who has died </a:t>
            </a:r>
          </a:p>
          <a:p>
            <a:endParaRPr lang="en-US" dirty="0"/>
          </a:p>
          <a:p>
            <a:r>
              <a:rPr lang="en-US" dirty="0"/>
              <a:t>Ensuring a good death for all is therefore a major challenge not only for healthcare professionals but also for society</a:t>
            </a:r>
            <a:endParaRPr lang="en-KE" dirty="0"/>
          </a:p>
        </p:txBody>
      </p:sp>
    </p:spTree>
    <p:extLst>
      <p:ext uri="{BB962C8B-B14F-4D97-AF65-F5344CB8AC3E}">
        <p14:creationId xmlns:p14="http://schemas.microsoft.com/office/powerpoint/2010/main" val="137124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5807A-A712-41E0-B3A3-870B4A8515E1}"/>
              </a:ext>
            </a:extLst>
          </p:cNvPr>
          <p:cNvSpPr>
            <a:spLocks noGrp="1"/>
          </p:cNvSpPr>
          <p:nvPr>
            <p:ph type="title"/>
          </p:nvPr>
        </p:nvSpPr>
        <p:spPr/>
        <p:txBody>
          <a:bodyPr/>
          <a:lstStyle/>
          <a:p>
            <a:endParaRPr lang="en-KE"/>
          </a:p>
        </p:txBody>
      </p:sp>
      <p:pic>
        <p:nvPicPr>
          <p:cNvPr id="2050" name="Picture 2" descr="See related image detail. Are Cell Phones Hazardous To Hospitals? | SiOWfa15: Science in Our ...">
            <a:extLst>
              <a:ext uri="{FF2B5EF4-FFF2-40B4-BE49-F238E27FC236}">
                <a16:creationId xmlns:a16="http://schemas.microsoft.com/office/drawing/2014/main" id="{A46C1FC4-AED3-49CD-BD76-E01C230C29F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675" y="2000499"/>
            <a:ext cx="5227220" cy="48575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D93DB8E-0BAE-4ED2-8FE1-85228D09D1A3}"/>
              </a:ext>
            </a:extLst>
          </p:cNvPr>
          <p:cNvPicPr>
            <a:picLocks noChangeAspect="1"/>
          </p:cNvPicPr>
          <p:nvPr/>
        </p:nvPicPr>
        <p:blipFill>
          <a:blip r:embed="rId3"/>
          <a:stretch>
            <a:fillRect/>
          </a:stretch>
        </p:blipFill>
        <p:spPr>
          <a:xfrm>
            <a:off x="5419726" y="2052637"/>
            <a:ext cx="6705599" cy="4424363"/>
          </a:xfrm>
          <a:prstGeom prst="rect">
            <a:avLst/>
          </a:prstGeom>
        </p:spPr>
      </p:pic>
    </p:spTree>
    <p:extLst>
      <p:ext uri="{BB962C8B-B14F-4D97-AF65-F5344CB8AC3E}">
        <p14:creationId xmlns:p14="http://schemas.microsoft.com/office/powerpoint/2010/main" val="1508498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6AABE-4E5B-4BC4-BE1D-464DFA1BEDD0}"/>
              </a:ext>
            </a:extLst>
          </p:cNvPr>
          <p:cNvSpPr>
            <a:spLocks noGrp="1"/>
          </p:cNvSpPr>
          <p:nvPr>
            <p:ph type="title"/>
          </p:nvPr>
        </p:nvSpPr>
        <p:spPr/>
        <p:txBody>
          <a:bodyPr/>
          <a:lstStyle/>
          <a:p>
            <a:r>
              <a:rPr lang="en-US" dirty="0"/>
              <a:t>Care of Dying… </a:t>
            </a:r>
            <a:endParaRPr lang="en-KE" dirty="0"/>
          </a:p>
        </p:txBody>
      </p:sp>
      <p:sp>
        <p:nvSpPr>
          <p:cNvPr id="3" name="Content Placeholder 2">
            <a:extLst>
              <a:ext uri="{FF2B5EF4-FFF2-40B4-BE49-F238E27FC236}">
                <a16:creationId xmlns:a16="http://schemas.microsoft.com/office/drawing/2014/main" id="{303BC005-6BFE-473A-9539-685FCB522416}"/>
              </a:ext>
            </a:extLst>
          </p:cNvPr>
          <p:cNvSpPr>
            <a:spLocks noGrp="1"/>
          </p:cNvSpPr>
          <p:nvPr>
            <p:ph idx="1"/>
          </p:nvPr>
        </p:nvSpPr>
        <p:spPr/>
        <p:txBody>
          <a:bodyPr>
            <a:normAutofit lnSpcReduction="10000"/>
          </a:bodyPr>
          <a:lstStyle/>
          <a:p>
            <a:pPr marL="0" indent="0">
              <a:buNone/>
            </a:pPr>
            <a:r>
              <a:rPr lang="en-US" dirty="0"/>
              <a:t>1. Meeting the needs of dying individual.</a:t>
            </a:r>
          </a:p>
          <a:p>
            <a:pPr marL="0" indent="0">
              <a:buNone/>
            </a:pPr>
            <a:r>
              <a:rPr lang="en-US" dirty="0"/>
              <a:t>	 Physical needs.</a:t>
            </a:r>
          </a:p>
          <a:p>
            <a:pPr marL="0" indent="0">
              <a:buNone/>
            </a:pPr>
            <a:r>
              <a:rPr lang="en-US" dirty="0"/>
              <a:t>	Psychological needs.</a:t>
            </a:r>
          </a:p>
          <a:p>
            <a:pPr marL="0" indent="0">
              <a:buNone/>
            </a:pPr>
            <a:r>
              <a:rPr lang="en-US" dirty="0"/>
              <a:t>	Spiritual needs </a:t>
            </a:r>
          </a:p>
          <a:p>
            <a:pPr marL="0" indent="0">
              <a:buNone/>
            </a:pPr>
            <a:r>
              <a:rPr lang="en-US" dirty="0"/>
              <a:t>2. Assessing needs </a:t>
            </a:r>
          </a:p>
          <a:p>
            <a:pPr marL="0" indent="0">
              <a:buNone/>
            </a:pPr>
            <a:r>
              <a:rPr lang="en-US" dirty="0"/>
              <a:t>3. Explaining the clients condition and treatment </a:t>
            </a:r>
          </a:p>
          <a:p>
            <a:pPr marL="0" indent="0">
              <a:buNone/>
            </a:pPr>
            <a:r>
              <a:rPr lang="en-US" dirty="0"/>
              <a:t>4. Maintaining good communication </a:t>
            </a:r>
          </a:p>
          <a:p>
            <a:pPr marL="0" indent="0">
              <a:buNone/>
            </a:pPr>
            <a:r>
              <a:rPr lang="en-US" dirty="0"/>
              <a:t>5. Promoting self care &amp; self esteem </a:t>
            </a:r>
          </a:p>
          <a:p>
            <a:pPr marL="0" indent="0">
              <a:buNone/>
            </a:pPr>
            <a:r>
              <a:rPr lang="en-US" dirty="0"/>
              <a:t>6. Allowing family members to assists in care.</a:t>
            </a:r>
            <a:endParaRPr lang="en-KE" dirty="0"/>
          </a:p>
        </p:txBody>
      </p:sp>
    </p:spTree>
    <p:extLst>
      <p:ext uri="{BB962C8B-B14F-4D97-AF65-F5344CB8AC3E}">
        <p14:creationId xmlns:p14="http://schemas.microsoft.com/office/powerpoint/2010/main" val="986216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68B6F-0C1E-4042-B62D-8057E1B9C96D}"/>
              </a:ext>
            </a:extLst>
          </p:cNvPr>
          <p:cNvSpPr>
            <a:spLocks noGrp="1"/>
          </p:cNvSpPr>
          <p:nvPr>
            <p:ph type="title"/>
          </p:nvPr>
        </p:nvSpPr>
        <p:spPr/>
        <p:txBody>
          <a:bodyPr/>
          <a:lstStyle/>
          <a:p>
            <a:r>
              <a:rPr lang="en-US" dirty="0"/>
              <a:t>Care of Dying…</a:t>
            </a:r>
            <a:endParaRPr lang="en-KE" dirty="0"/>
          </a:p>
        </p:txBody>
      </p:sp>
      <p:sp>
        <p:nvSpPr>
          <p:cNvPr id="3" name="Content Placeholder 2">
            <a:extLst>
              <a:ext uri="{FF2B5EF4-FFF2-40B4-BE49-F238E27FC236}">
                <a16:creationId xmlns:a16="http://schemas.microsoft.com/office/drawing/2014/main" id="{8D6A75D5-315C-46D3-B56C-A4CDA81A7F9E}"/>
              </a:ext>
            </a:extLst>
          </p:cNvPr>
          <p:cNvSpPr>
            <a:spLocks noGrp="1"/>
          </p:cNvSpPr>
          <p:nvPr>
            <p:ph idx="1"/>
          </p:nvPr>
        </p:nvSpPr>
        <p:spPr/>
        <p:txBody>
          <a:bodyPr/>
          <a:lstStyle/>
          <a:p>
            <a:r>
              <a:rPr lang="en-US" dirty="0"/>
              <a:t>Assess the following:</a:t>
            </a:r>
          </a:p>
          <a:p>
            <a:pPr lvl="1"/>
            <a:r>
              <a:rPr lang="en-US" dirty="0"/>
              <a:t>Gather complete set of data regarding state of awareness manifested by client and family members.</a:t>
            </a:r>
          </a:p>
          <a:p>
            <a:pPr lvl="1"/>
            <a:r>
              <a:rPr lang="en-US" dirty="0"/>
              <a:t>In cases of terminal illnesses, the state of awareness shared by the client and family affects the nurse’s ability to communicate freely with the client and other health care team members and to assist the family in grieving process.</a:t>
            </a:r>
            <a:endParaRPr lang="en-KE" dirty="0"/>
          </a:p>
        </p:txBody>
      </p:sp>
    </p:spTree>
    <p:extLst>
      <p:ext uri="{BB962C8B-B14F-4D97-AF65-F5344CB8AC3E}">
        <p14:creationId xmlns:p14="http://schemas.microsoft.com/office/powerpoint/2010/main" val="25147139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512E0-52AA-478F-880A-13BDE29E4CC2}"/>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FD99B24A-D34D-40FA-9602-54E92BAFF16C}"/>
              </a:ext>
            </a:extLst>
          </p:cNvPr>
          <p:cNvSpPr>
            <a:spLocks noGrp="1"/>
          </p:cNvSpPr>
          <p:nvPr>
            <p:ph idx="1"/>
          </p:nvPr>
        </p:nvSpPr>
        <p:spPr/>
        <p:txBody>
          <a:bodyPr/>
          <a:lstStyle/>
          <a:p>
            <a:r>
              <a:rPr lang="en-US" dirty="0"/>
              <a:t>Assessment of the physiological signs of approaching death:</a:t>
            </a:r>
          </a:p>
          <a:p>
            <a:pPr lvl="1"/>
            <a:r>
              <a:rPr lang="en-US" dirty="0"/>
              <a:t>Slowed body function.</a:t>
            </a:r>
          </a:p>
          <a:p>
            <a:pPr lvl="1"/>
            <a:r>
              <a:rPr lang="en-US" dirty="0"/>
              <a:t>Drowsiness, mental confusion become apparent.</a:t>
            </a:r>
          </a:p>
          <a:p>
            <a:pPr lvl="1"/>
            <a:r>
              <a:rPr lang="en-US" dirty="0"/>
              <a:t>Withdrawal and decreased </a:t>
            </a:r>
            <a:r>
              <a:rPr lang="en-US" dirty="0" err="1"/>
              <a:t>socialisation</a:t>
            </a:r>
            <a:r>
              <a:rPr lang="en-US" dirty="0"/>
              <a:t>, sleep more</a:t>
            </a:r>
            <a:endParaRPr lang="en-KE" dirty="0"/>
          </a:p>
        </p:txBody>
      </p:sp>
    </p:spTree>
    <p:extLst>
      <p:ext uri="{BB962C8B-B14F-4D97-AF65-F5344CB8AC3E}">
        <p14:creationId xmlns:p14="http://schemas.microsoft.com/office/powerpoint/2010/main" val="1348441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454CC-9B54-4044-B4B2-92924B53EFB9}"/>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9C322056-C47D-4584-A03D-34C45A06ED9D}"/>
              </a:ext>
            </a:extLst>
          </p:cNvPr>
          <p:cNvSpPr>
            <a:spLocks noGrp="1"/>
          </p:cNvSpPr>
          <p:nvPr>
            <p:ph idx="1"/>
          </p:nvPr>
        </p:nvSpPr>
        <p:spPr/>
        <p:txBody>
          <a:bodyPr/>
          <a:lstStyle/>
          <a:p>
            <a:r>
              <a:rPr lang="en-US" dirty="0"/>
              <a:t>Loss of bowel and bladder control.</a:t>
            </a:r>
          </a:p>
          <a:p>
            <a:r>
              <a:rPr lang="en-US" dirty="0"/>
              <a:t>Cold skin.</a:t>
            </a:r>
          </a:p>
          <a:p>
            <a:r>
              <a:rPr lang="en-US" dirty="0"/>
              <a:t>Secretions collect in the back of throat and rattle or gurgle as the patient breathes.</a:t>
            </a:r>
          </a:p>
          <a:p>
            <a:r>
              <a:rPr lang="en-US" dirty="0"/>
              <a:t>Breathing may become irregular with periods of no breathing</a:t>
            </a:r>
            <a:endParaRPr lang="en-KE" dirty="0"/>
          </a:p>
        </p:txBody>
      </p:sp>
    </p:spTree>
    <p:extLst>
      <p:ext uri="{BB962C8B-B14F-4D97-AF65-F5344CB8AC3E}">
        <p14:creationId xmlns:p14="http://schemas.microsoft.com/office/powerpoint/2010/main" val="471403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C14A-AF2A-454B-807E-B6F861A8AA27}"/>
              </a:ext>
            </a:extLst>
          </p:cNvPr>
          <p:cNvSpPr>
            <a:spLocks noGrp="1"/>
          </p:cNvSpPr>
          <p:nvPr>
            <p:ph type="title"/>
          </p:nvPr>
        </p:nvSpPr>
        <p:spPr/>
        <p:txBody>
          <a:bodyPr/>
          <a:lstStyle/>
          <a:p>
            <a:endParaRPr lang="en-KE"/>
          </a:p>
        </p:txBody>
      </p:sp>
      <p:sp>
        <p:nvSpPr>
          <p:cNvPr id="3" name="Content Placeholder 2">
            <a:extLst>
              <a:ext uri="{FF2B5EF4-FFF2-40B4-BE49-F238E27FC236}">
                <a16:creationId xmlns:a16="http://schemas.microsoft.com/office/drawing/2014/main" id="{9CEC31C5-4E52-4D3A-BD37-118B67047F36}"/>
              </a:ext>
            </a:extLst>
          </p:cNvPr>
          <p:cNvSpPr>
            <a:spLocks noGrp="1"/>
          </p:cNvSpPr>
          <p:nvPr>
            <p:ph idx="1"/>
          </p:nvPr>
        </p:nvSpPr>
        <p:spPr/>
        <p:txBody>
          <a:bodyPr/>
          <a:lstStyle/>
          <a:p>
            <a:r>
              <a:rPr lang="en-US" dirty="0"/>
              <a:t>Involuntary movements called myoclonus, change in heart rate, loss of reflexes</a:t>
            </a:r>
          </a:p>
          <a:p>
            <a:r>
              <a:rPr lang="en-US" dirty="0"/>
              <a:t>The patient become restless</a:t>
            </a:r>
          </a:p>
          <a:p>
            <a:r>
              <a:rPr lang="en-US" dirty="0"/>
              <a:t>He </a:t>
            </a:r>
            <a:r>
              <a:rPr lang="en-US" dirty="0" err="1"/>
              <a:t>maynot</a:t>
            </a:r>
            <a:r>
              <a:rPr lang="en-US" dirty="0"/>
              <a:t> be responsive, vision and hearing may become somewhat impaired and speech become difficult to understand.</a:t>
            </a:r>
          </a:p>
          <a:p>
            <a:r>
              <a:rPr lang="en-US" dirty="0"/>
              <a:t>As death nears, the pulse become rapid and weaker, pale skin, eye stare and pupil </a:t>
            </a:r>
            <a:r>
              <a:rPr lang="en-US" dirty="0" err="1"/>
              <a:t>donot</a:t>
            </a:r>
            <a:r>
              <a:rPr lang="en-US" dirty="0"/>
              <a:t> respond to light</a:t>
            </a:r>
            <a:endParaRPr lang="en-KE" dirty="0"/>
          </a:p>
        </p:txBody>
      </p:sp>
    </p:spTree>
    <p:extLst>
      <p:ext uri="{BB962C8B-B14F-4D97-AF65-F5344CB8AC3E}">
        <p14:creationId xmlns:p14="http://schemas.microsoft.com/office/powerpoint/2010/main" val="3171471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2054B-AC7F-45F6-87D1-64E899DBA5AC}"/>
              </a:ext>
            </a:extLst>
          </p:cNvPr>
          <p:cNvSpPr>
            <a:spLocks noGrp="1"/>
          </p:cNvSpPr>
          <p:nvPr>
            <p:ph type="title"/>
          </p:nvPr>
        </p:nvSpPr>
        <p:spPr/>
        <p:txBody>
          <a:bodyPr/>
          <a:lstStyle/>
          <a:p>
            <a:r>
              <a:rPr lang="en-US" dirty="0"/>
              <a:t>Physical Care </a:t>
            </a:r>
            <a:endParaRPr lang="en-KE" dirty="0"/>
          </a:p>
        </p:txBody>
      </p:sp>
      <p:sp>
        <p:nvSpPr>
          <p:cNvPr id="3" name="Content Placeholder 2">
            <a:extLst>
              <a:ext uri="{FF2B5EF4-FFF2-40B4-BE49-F238E27FC236}">
                <a16:creationId xmlns:a16="http://schemas.microsoft.com/office/drawing/2014/main" id="{8F146DAC-8276-4C7F-8284-1F805FC9BF7E}"/>
              </a:ext>
            </a:extLst>
          </p:cNvPr>
          <p:cNvSpPr>
            <a:spLocks noGrp="1"/>
          </p:cNvSpPr>
          <p:nvPr>
            <p:ph idx="1"/>
          </p:nvPr>
        </p:nvSpPr>
        <p:spPr/>
        <p:txBody>
          <a:bodyPr/>
          <a:lstStyle/>
          <a:p>
            <a:r>
              <a:rPr lang="en-US" dirty="0"/>
              <a:t>Providing comfort to the patient and relieving pain.</a:t>
            </a:r>
          </a:p>
          <a:p>
            <a:r>
              <a:rPr lang="en-US" dirty="0"/>
              <a:t>As patients become weaker they find it increasingly difficult to take oral drugs.</a:t>
            </a:r>
          </a:p>
          <a:p>
            <a:r>
              <a:rPr lang="en-US" dirty="0"/>
              <a:t>Discontinue drugs that no longer contribute to patient comfort like withdrawing blood, measurement of vital signs, continuing Iv fluids, tube feeding</a:t>
            </a:r>
            <a:endParaRPr lang="en-KE" dirty="0"/>
          </a:p>
        </p:txBody>
      </p:sp>
    </p:spTree>
    <p:extLst>
      <p:ext uri="{BB962C8B-B14F-4D97-AF65-F5344CB8AC3E}">
        <p14:creationId xmlns:p14="http://schemas.microsoft.com/office/powerpoint/2010/main" val="2140298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6F95E-56C2-4E54-93CE-0BCDC15A2E1E}"/>
              </a:ext>
            </a:extLst>
          </p:cNvPr>
          <p:cNvSpPr>
            <a:spLocks noGrp="1"/>
          </p:cNvSpPr>
          <p:nvPr>
            <p:ph type="title"/>
          </p:nvPr>
        </p:nvSpPr>
        <p:spPr/>
        <p:txBody>
          <a:bodyPr/>
          <a:lstStyle/>
          <a:p>
            <a:endParaRPr lang="en-KE"/>
          </a:p>
        </p:txBody>
      </p:sp>
      <p:sp>
        <p:nvSpPr>
          <p:cNvPr id="3" name="Content Placeholder 2">
            <a:extLst>
              <a:ext uri="{FF2B5EF4-FFF2-40B4-BE49-F238E27FC236}">
                <a16:creationId xmlns:a16="http://schemas.microsoft.com/office/drawing/2014/main" id="{E498A5B7-632C-4DCC-9E6C-514B32C530F7}"/>
              </a:ext>
            </a:extLst>
          </p:cNvPr>
          <p:cNvSpPr>
            <a:spLocks noGrp="1"/>
          </p:cNvSpPr>
          <p:nvPr>
            <p:ph idx="1"/>
          </p:nvPr>
        </p:nvSpPr>
        <p:spPr/>
        <p:txBody>
          <a:bodyPr/>
          <a:lstStyle/>
          <a:p>
            <a:r>
              <a:rPr lang="en-US" dirty="0"/>
              <a:t>Regular observations should be made and good symptom control maintained, including control of pain and agitation</a:t>
            </a:r>
          </a:p>
          <a:p>
            <a:r>
              <a:rPr lang="en-US" dirty="0"/>
              <a:t>Attention to mouth care is essential in the dying patient, and the family can be encouraged to give sips of water or moisten the patient's mouth with a sponge</a:t>
            </a:r>
          </a:p>
          <a:p>
            <a:r>
              <a:rPr lang="en-US" dirty="0"/>
              <a:t>Turning the patient, eye care, positioning to facilitate drainage of secretions</a:t>
            </a:r>
            <a:endParaRPr lang="en-KE" dirty="0"/>
          </a:p>
        </p:txBody>
      </p:sp>
    </p:spTree>
    <p:extLst>
      <p:ext uri="{BB962C8B-B14F-4D97-AF65-F5344CB8AC3E}">
        <p14:creationId xmlns:p14="http://schemas.microsoft.com/office/powerpoint/2010/main" val="5639506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749C8-CD35-4D57-83D9-916CE51E36F8}"/>
              </a:ext>
            </a:extLst>
          </p:cNvPr>
          <p:cNvSpPr>
            <a:spLocks noGrp="1"/>
          </p:cNvSpPr>
          <p:nvPr>
            <p:ph type="title"/>
          </p:nvPr>
        </p:nvSpPr>
        <p:spPr/>
        <p:txBody>
          <a:bodyPr>
            <a:normAutofit/>
          </a:bodyPr>
          <a:lstStyle/>
          <a:p>
            <a:r>
              <a:rPr lang="en-US" dirty="0"/>
              <a:t>psychological Care </a:t>
            </a:r>
            <a:endParaRPr lang="en-KE" dirty="0"/>
          </a:p>
        </p:txBody>
      </p:sp>
      <p:sp>
        <p:nvSpPr>
          <p:cNvPr id="3" name="Content Placeholder 2">
            <a:extLst>
              <a:ext uri="{FF2B5EF4-FFF2-40B4-BE49-F238E27FC236}">
                <a16:creationId xmlns:a16="http://schemas.microsoft.com/office/drawing/2014/main" id="{DD3485BF-FFC5-4971-A00B-059CA39D866A}"/>
              </a:ext>
            </a:extLst>
          </p:cNvPr>
          <p:cNvSpPr>
            <a:spLocks noGrp="1"/>
          </p:cNvSpPr>
          <p:nvPr>
            <p:ph idx="1"/>
          </p:nvPr>
        </p:nvSpPr>
        <p:spPr/>
        <p:txBody>
          <a:bodyPr/>
          <a:lstStyle/>
          <a:p>
            <a:r>
              <a:rPr lang="en-US" dirty="0"/>
              <a:t>Patients' insight into their condition should be assessed. Issues relating to dying and death should be explored appropriately and sensitively.</a:t>
            </a:r>
          </a:p>
          <a:p>
            <a:r>
              <a:rPr lang="en-US" dirty="0"/>
              <a:t>Talk with the dying person and hear them.</a:t>
            </a:r>
          </a:p>
          <a:p>
            <a:r>
              <a:rPr lang="en-US" dirty="0"/>
              <a:t>Use your mind, eyes and ears to listen them</a:t>
            </a:r>
            <a:endParaRPr lang="en-KE" dirty="0"/>
          </a:p>
        </p:txBody>
      </p:sp>
    </p:spTree>
    <p:extLst>
      <p:ext uri="{BB962C8B-B14F-4D97-AF65-F5344CB8AC3E}">
        <p14:creationId xmlns:p14="http://schemas.microsoft.com/office/powerpoint/2010/main" val="2853967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F99D-4824-4708-A359-D5EE576E4DFF}"/>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DF22E9F1-64CD-4DA7-8DBD-E2E1A8F8CFB1}"/>
              </a:ext>
            </a:extLst>
          </p:cNvPr>
          <p:cNvSpPr>
            <a:spLocks noGrp="1"/>
          </p:cNvSpPr>
          <p:nvPr>
            <p:ph idx="1"/>
          </p:nvPr>
        </p:nvSpPr>
        <p:spPr/>
        <p:txBody>
          <a:bodyPr/>
          <a:lstStyle/>
          <a:p>
            <a:r>
              <a:rPr lang="en-US" dirty="0"/>
              <a:t>Respond to his concerns</a:t>
            </a:r>
          </a:p>
          <a:p>
            <a:r>
              <a:rPr lang="en-US" dirty="0"/>
              <a:t>Appreciate the patients. Never force communication</a:t>
            </a:r>
          </a:p>
          <a:p>
            <a:r>
              <a:rPr lang="en-US" dirty="0"/>
              <a:t>Honour their wishes even if u don’t agree with them</a:t>
            </a:r>
          </a:p>
          <a:p>
            <a:r>
              <a:rPr lang="en-US" dirty="0"/>
              <a:t>Need for privacy</a:t>
            </a:r>
          </a:p>
          <a:p>
            <a:r>
              <a:rPr lang="en-US" dirty="0"/>
              <a:t>Acknowledge them and provide a caring touch or hand holding that offer a comforting message</a:t>
            </a:r>
            <a:endParaRPr lang="en-KE" dirty="0"/>
          </a:p>
        </p:txBody>
      </p:sp>
    </p:spTree>
    <p:extLst>
      <p:ext uri="{BB962C8B-B14F-4D97-AF65-F5344CB8AC3E}">
        <p14:creationId xmlns:p14="http://schemas.microsoft.com/office/powerpoint/2010/main" val="2635326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96E63-9736-4076-9B5C-4C538290EB08}"/>
              </a:ext>
            </a:extLst>
          </p:cNvPr>
          <p:cNvSpPr>
            <a:spLocks noGrp="1"/>
          </p:cNvSpPr>
          <p:nvPr>
            <p:ph type="title"/>
          </p:nvPr>
        </p:nvSpPr>
        <p:spPr/>
        <p:txBody>
          <a:bodyPr/>
          <a:lstStyle/>
          <a:p>
            <a:r>
              <a:rPr lang="en-US" dirty="0"/>
              <a:t>Social Care </a:t>
            </a:r>
            <a:endParaRPr lang="en-KE" dirty="0"/>
          </a:p>
        </p:txBody>
      </p:sp>
      <p:sp>
        <p:nvSpPr>
          <p:cNvPr id="3" name="Content Placeholder 2">
            <a:extLst>
              <a:ext uri="{FF2B5EF4-FFF2-40B4-BE49-F238E27FC236}">
                <a16:creationId xmlns:a16="http://schemas.microsoft.com/office/drawing/2014/main" id="{E9F5DBDD-CDDC-47A1-8E88-5013A62D44B8}"/>
              </a:ext>
            </a:extLst>
          </p:cNvPr>
          <p:cNvSpPr>
            <a:spLocks noGrp="1"/>
          </p:cNvSpPr>
          <p:nvPr>
            <p:ph idx="1"/>
          </p:nvPr>
        </p:nvSpPr>
        <p:spPr/>
        <p:txBody>
          <a:bodyPr/>
          <a:lstStyle/>
          <a:p>
            <a:r>
              <a:rPr lang="en-US" dirty="0"/>
              <a:t>The family's insight into the patient's condition should be assessed and issues relating to dying and death explored appropriately and sensitively.</a:t>
            </a:r>
          </a:p>
          <a:p>
            <a:r>
              <a:rPr lang="en-US" dirty="0"/>
              <a:t>Prepare the family for the normal, expected change.</a:t>
            </a:r>
          </a:p>
          <a:p>
            <a:r>
              <a:rPr lang="en-US" dirty="0"/>
              <a:t>If they have been prepared for death, families are less likely to be panic and </a:t>
            </a:r>
            <a:r>
              <a:rPr lang="en-US" dirty="0" err="1"/>
              <a:t>and</a:t>
            </a:r>
            <a:r>
              <a:rPr lang="en-US" dirty="0"/>
              <a:t> better able to be with their loved ones in a meaningful way</a:t>
            </a:r>
            <a:endParaRPr lang="en-KE" dirty="0"/>
          </a:p>
        </p:txBody>
      </p:sp>
    </p:spTree>
    <p:extLst>
      <p:ext uri="{BB962C8B-B14F-4D97-AF65-F5344CB8AC3E}">
        <p14:creationId xmlns:p14="http://schemas.microsoft.com/office/powerpoint/2010/main" val="1198620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C4FAF-DD9A-49FC-BD34-24D473CC16F9}"/>
              </a:ext>
            </a:extLst>
          </p:cNvPr>
          <p:cNvSpPr>
            <a:spLocks noGrp="1"/>
          </p:cNvSpPr>
          <p:nvPr>
            <p:ph type="title"/>
          </p:nvPr>
        </p:nvSpPr>
        <p:spPr/>
        <p:txBody>
          <a:bodyPr/>
          <a:lstStyle/>
          <a:p>
            <a:endParaRPr lang="en-KE"/>
          </a:p>
        </p:txBody>
      </p:sp>
      <p:pic>
        <p:nvPicPr>
          <p:cNvPr id="5" name="Content Placeholder 4">
            <a:extLst>
              <a:ext uri="{FF2B5EF4-FFF2-40B4-BE49-F238E27FC236}">
                <a16:creationId xmlns:a16="http://schemas.microsoft.com/office/drawing/2014/main" id="{B82935E5-9B06-4139-98AA-1E697250D0AF}"/>
              </a:ext>
            </a:extLst>
          </p:cNvPr>
          <p:cNvPicPr>
            <a:picLocks noGrp="1" noChangeAspect="1"/>
          </p:cNvPicPr>
          <p:nvPr>
            <p:ph sz="half" idx="2"/>
          </p:nvPr>
        </p:nvPicPr>
        <p:blipFill>
          <a:blip r:embed="rId2"/>
          <a:stretch>
            <a:fillRect/>
          </a:stretch>
        </p:blipFill>
        <p:spPr>
          <a:xfrm>
            <a:off x="5566611" y="1700463"/>
            <a:ext cx="6625387" cy="4572000"/>
          </a:xfrm>
          <a:prstGeom prst="rect">
            <a:avLst/>
          </a:prstGeom>
        </p:spPr>
      </p:pic>
      <p:pic>
        <p:nvPicPr>
          <p:cNvPr id="3074" name="Picture 2" descr="See related image detail. Are Cell Phones Hazardous To Hospitals? | SiOWfa15: Science in Our ...">
            <a:extLst>
              <a:ext uri="{FF2B5EF4-FFF2-40B4-BE49-F238E27FC236}">
                <a16:creationId xmlns:a16="http://schemas.microsoft.com/office/drawing/2014/main" id="{2442CBC3-78EB-465E-A468-181116217C4E}"/>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1" y="1700463"/>
            <a:ext cx="5566610" cy="4700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646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E2342-93E8-47ED-AAEA-4A204992B546}"/>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F0ADD3B3-4F2A-484B-997A-8D72A92E515C}"/>
              </a:ext>
            </a:extLst>
          </p:cNvPr>
          <p:cNvSpPr>
            <a:spLocks noGrp="1"/>
          </p:cNvSpPr>
          <p:nvPr>
            <p:ph idx="1"/>
          </p:nvPr>
        </p:nvSpPr>
        <p:spPr/>
        <p:txBody>
          <a:bodyPr/>
          <a:lstStyle/>
          <a:p>
            <a:r>
              <a:rPr lang="en-US" dirty="0"/>
              <a:t>Use therapeutic communication to facilitate their expression of feeling.</a:t>
            </a:r>
          </a:p>
          <a:p>
            <a:r>
              <a:rPr lang="en-US" dirty="0"/>
              <a:t>Allow presence of loved ones and allow time to share with spouse and children his feeling.</a:t>
            </a:r>
          </a:p>
          <a:p>
            <a:r>
              <a:rPr lang="en-US" dirty="0"/>
              <a:t>Allow him to complete his unfinished work</a:t>
            </a:r>
            <a:endParaRPr lang="en-KE" dirty="0"/>
          </a:p>
        </p:txBody>
      </p:sp>
    </p:spTree>
    <p:extLst>
      <p:ext uri="{BB962C8B-B14F-4D97-AF65-F5344CB8AC3E}">
        <p14:creationId xmlns:p14="http://schemas.microsoft.com/office/powerpoint/2010/main" val="3706127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D3BCC-667F-4D07-ACC3-FB4E4FCFC93E}"/>
              </a:ext>
            </a:extLst>
          </p:cNvPr>
          <p:cNvSpPr>
            <a:spLocks noGrp="1"/>
          </p:cNvSpPr>
          <p:nvPr>
            <p:ph type="title"/>
          </p:nvPr>
        </p:nvSpPr>
        <p:spPr/>
        <p:txBody>
          <a:bodyPr/>
          <a:lstStyle/>
          <a:p>
            <a:endParaRPr lang="en-KE"/>
          </a:p>
        </p:txBody>
      </p:sp>
      <p:sp>
        <p:nvSpPr>
          <p:cNvPr id="3" name="Content Placeholder 2">
            <a:extLst>
              <a:ext uri="{FF2B5EF4-FFF2-40B4-BE49-F238E27FC236}">
                <a16:creationId xmlns:a16="http://schemas.microsoft.com/office/drawing/2014/main" id="{D10606A7-2A8B-4063-B38D-5093B0967D65}"/>
              </a:ext>
            </a:extLst>
          </p:cNvPr>
          <p:cNvSpPr>
            <a:spLocks noGrp="1"/>
          </p:cNvSpPr>
          <p:nvPr>
            <p:ph idx="1"/>
          </p:nvPr>
        </p:nvSpPr>
        <p:spPr/>
        <p:txBody>
          <a:bodyPr/>
          <a:lstStyle/>
          <a:p>
            <a:r>
              <a:rPr lang="en-US" dirty="0"/>
              <a:t>Showing empathetic and caring presence conveys positive message to the grieving family.</a:t>
            </a:r>
          </a:p>
          <a:p>
            <a:r>
              <a:rPr lang="en-US" dirty="0"/>
              <a:t>The nurse must have a calm and patient manner.</a:t>
            </a:r>
          </a:p>
          <a:p>
            <a:r>
              <a:rPr lang="en-US" dirty="0"/>
              <a:t>Repeated information may need as the family members are going through the grieving process. They may not absorb what they are told</a:t>
            </a:r>
            <a:endParaRPr lang="en-KE" dirty="0"/>
          </a:p>
        </p:txBody>
      </p:sp>
    </p:spTree>
    <p:extLst>
      <p:ext uri="{BB962C8B-B14F-4D97-AF65-F5344CB8AC3E}">
        <p14:creationId xmlns:p14="http://schemas.microsoft.com/office/powerpoint/2010/main" val="9395935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F9097-53FC-4D06-BF27-1EB6C11EC882}"/>
              </a:ext>
            </a:extLst>
          </p:cNvPr>
          <p:cNvSpPr>
            <a:spLocks noGrp="1"/>
          </p:cNvSpPr>
          <p:nvPr>
            <p:ph type="title"/>
          </p:nvPr>
        </p:nvSpPr>
        <p:spPr/>
        <p:txBody>
          <a:bodyPr/>
          <a:lstStyle/>
          <a:p>
            <a:r>
              <a:rPr lang="en-US" dirty="0"/>
              <a:t>Spiritual Care </a:t>
            </a:r>
            <a:endParaRPr lang="en-KE" dirty="0"/>
          </a:p>
        </p:txBody>
      </p:sp>
      <p:sp>
        <p:nvSpPr>
          <p:cNvPr id="3" name="Content Placeholder 2">
            <a:extLst>
              <a:ext uri="{FF2B5EF4-FFF2-40B4-BE49-F238E27FC236}">
                <a16:creationId xmlns:a16="http://schemas.microsoft.com/office/drawing/2014/main" id="{42E6A18D-7BB3-4B24-AAFE-C784454E5A09}"/>
              </a:ext>
            </a:extLst>
          </p:cNvPr>
          <p:cNvSpPr>
            <a:spLocks noGrp="1"/>
          </p:cNvSpPr>
          <p:nvPr>
            <p:ph idx="1"/>
          </p:nvPr>
        </p:nvSpPr>
        <p:spPr/>
        <p:txBody>
          <a:bodyPr>
            <a:normAutofit/>
          </a:bodyPr>
          <a:lstStyle/>
          <a:p>
            <a:r>
              <a:rPr lang="en-US" dirty="0"/>
              <a:t>Religion is a prime source of strength to many people when they are dealing with the death.</a:t>
            </a:r>
          </a:p>
          <a:p>
            <a:r>
              <a:rPr lang="en-US" dirty="0"/>
              <a:t>Different religious theories explain the inevitability and even necessity of death from different perspective.</a:t>
            </a:r>
          </a:p>
          <a:p>
            <a:r>
              <a:rPr lang="en-US" dirty="0"/>
              <a:t>Cultural influences can significantly impact the patient’s reaction to the dying process and the decision the family and patient make</a:t>
            </a:r>
            <a:endParaRPr lang="en-KE" dirty="0"/>
          </a:p>
        </p:txBody>
      </p:sp>
    </p:spTree>
    <p:extLst>
      <p:ext uri="{BB962C8B-B14F-4D97-AF65-F5344CB8AC3E}">
        <p14:creationId xmlns:p14="http://schemas.microsoft.com/office/powerpoint/2010/main" val="33377660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91060-2B5F-467A-AD92-6836D1A3C632}"/>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153C7044-EBCB-4E43-AF69-0F7D5F06166A}"/>
              </a:ext>
            </a:extLst>
          </p:cNvPr>
          <p:cNvSpPr>
            <a:spLocks noGrp="1"/>
          </p:cNvSpPr>
          <p:nvPr>
            <p:ph idx="1"/>
          </p:nvPr>
        </p:nvSpPr>
        <p:spPr/>
        <p:txBody>
          <a:bodyPr/>
          <a:lstStyle/>
          <a:p>
            <a:r>
              <a:rPr lang="en-US" dirty="0"/>
              <a:t>The nurse has a responsibility to ensure that the client’s spiritual needs are attended to, either through direct intervention or by arranging access to individual who can provide spiritual care.</a:t>
            </a:r>
            <a:endParaRPr lang="en-KE" dirty="0"/>
          </a:p>
        </p:txBody>
      </p:sp>
    </p:spTree>
    <p:extLst>
      <p:ext uri="{BB962C8B-B14F-4D97-AF65-F5344CB8AC3E}">
        <p14:creationId xmlns:p14="http://schemas.microsoft.com/office/powerpoint/2010/main" val="28427985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302BE-7908-4FB7-9E65-B4A482EE690E}"/>
              </a:ext>
            </a:extLst>
          </p:cNvPr>
          <p:cNvSpPr>
            <a:spLocks noGrp="1"/>
          </p:cNvSpPr>
          <p:nvPr>
            <p:ph type="title"/>
          </p:nvPr>
        </p:nvSpPr>
        <p:spPr/>
        <p:txBody>
          <a:bodyPr/>
          <a:lstStyle/>
          <a:p>
            <a:r>
              <a:rPr lang="en-US" dirty="0" err="1"/>
              <a:t>Ctd</a:t>
            </a:r>
            <a:r>
              <a:rPr lang="en-US" dirty="0"/>
              <a:t>…</a:t>
            </a:r>
            <a:endParaRPr lang="en-KE" dirty="0"/>
          </a:p>
        </p:txBody>
      </p:sp>
      <p:sp>
        <p:nvSpPr>
          <p:cNvPr id="3" name="Content Placeholder 2">
            <a:extLst>
              <a:ext uri="{FF2B5EF4-FFF2-40B4-BE49-F238E27FC236}">
                <a16:creationId xmlns:a16="http://schemas.microsoft.com/office/drawing/2014/main" id="{FFD20E78-6ABE-415C-9DE6-6570327447C1}"/>
              </a:ext>
            </a:extLst>
          </p:cNvPr>
          <p:cNvSpPr>
            <a:spLocks noGrp="1"/>
          </p:cNvSpPr>
          <p:nvPr>
            <p:ph idx="1"/>
          </p:nvPr>
        </p:nvSpPr>
        <p:spPr/>
        <p:txBody>
          <a:bodyPr/>
          <a:lstStyle/>
          <a:p>
            <a:r>
              <a:rPr lang="en-US" dirty="0"/>
              <a:t>Specific interventions include facilitating expressions of feelings, prayer, meditation, reading and discussion with an appropriate clergy or a spiritual advisor.</a:t>
            </a:r>
          </a:p>
          <a:p>
            <a:r>
              <a:rPr lang="en-US" dirty="0"/>
              <a:t>It can also be helpful, where possible, to ask the dying person where they want to die, who they want to be present at the time of death, and how their cultural/spiritual/individual needs can be met.</a:t>
            </a:r>
            <a:endParaRPr lang="en-KE" dirty="0"/>
          </a:p>
        </p:txBody>
      </p:sp>
    </p:spTree>
    <p:extLst>
      <p:ext uri="{BB962C8B-B14F-4D97-AF65-F5344CB8AC3E}">
        <p14:creationId xmlns:p14="http://schemas.microsoft.com/office/powerpoint/2010/main" val="4030471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21D9E-D045-4492-8C41-97321C1BF9AA}"/>
              </a:ext>
            </a:extLst>
          </p:cNvPr>
          <p:cNvSpPr>
            <a:spLocks noGrp="1"/>
          </p:cNvSpPr>
          <p:nvPr>
            <p:ph type="title"/>
          </p:nvPr>
        </p:nvSpPr>
        <p:spPr/>
        <p:txBody>
          <a:bodyPr/>
          <a:lstStyle/>
          <a:p>
            <a:r>
              <a:rPr lang="en-US" dirty="0"/>
              <a:t>References </a:t>
            </a:r>
            <a:endParaRPr lang="en-KE" dirty="0"/>
          </a:p>
        </p:txBody>
      </p:sp>
      <p:sp>
        <p:nvSpPr>
          <p:cNvPr id="3" name="Content Placeholder 2">
            <a:extLst>
              <a:ext uri="{FF2B5EF4-FFF2-40B4-BE49-F238E27FC236}">
                <a16:creationId xmlns:a16="http://schemas.microsoft.com/office/drawing/2014/main" id="{210210CB-C095-4BA6-8995-7048E386108C}"/>
              </a:ext>
            </a:extLst>
          </p:cNvPr>
          <p:cNvSpPr>
            <a:spLocks noGrp="1"/>
          </p:cNvSpPr>
          <p:nvPr>
            <p:ph idx="1"/>
          </p:nvPr>
        </p:nvSpPr>
        <p:spPr>
          <a:xfrm>
            <a:off x="609600" y="2005263"/>
            <a:ext cx="10972800" cy="4425701"/>
          </a:xfrm>
        </p:spPr>
        <p:txBody>
          <a:bodyPr>
            <a:normAutofit fontScale="85000" lnSpcReduction="20000"/>
          </a:bodyPr>
          <a:lstStyle/>
          <a:p>
            <a:r>
              <a:rPr lang="en-US" dirty="0"/>
              <a:t>Berman, J., A., Snyder, S., (2014), Kozier and </a:t>
            </a:r>
            <a:r>
              <a:rPr lang="en-US" dirty="0" err="1"/>
              <a:t>Erb</a:t>
            </a:r>
            <a:r>
              <a:rPr lang="en-US" dirty="0"/>
              <a:t>’ s Fundamentals of Nursing, 9th 	Edition, Pearson</a:t>
            </a:r>
          </a:p>
          <a:p>
            <a:r>
              <a:rPr lang="en-US" dirty="0"/>
              <a:t>Potter, A., P., &amp; Perry, G., N., (2011), Fundamentals of Nursing, 7th Edition, Elsevier</a:t>
            </a:r>
          </a:p>
          <a:p>
            <a:r>
              <a:rPr lang="en-US" dirty="0"/>
              <a:t>Nursing Reviews [Online] Available from: 	http://currentnursing.com/reviews/care_of_dying_and_death.ht ml [Accessed: 	17th November 2015].</a:t>
            </a:r>
          </a:p>
          <a:p>
            <a:r>
              <a:rPr lang="en-US" dirty="0"/>
              <a:t>Henry, C, Wilson, J. (2012) Personal care at the end of life and after death. Nursing 	Times; 108: online issue. Available from http://www.nursingtimes.net [Accessed: 	17th November 2015]</a:t>
            </a:r>
          </a:p>
          <a:p>
            <a:r>
              <a:rPr lang="en-US" dirty="0"/>
              <a:t>Wilson, J., White, C. (2012). Guidance for staff responsible for care after death (last 	offices) Developed by the National End of Life Care Program and National 	Nurse Consultant Group (Palliative Care). RCN. Available from</a:t>
            </a:r>
          </a:p>
          <a:p>
            <a:r>
              <a:rPr lang="en-US" dirty="0"/>
              <a:t>http://www.nhsiq.nhs.uk/media/2426968/care_after_death_gui dance.pdf [Accessed: 	17th November 2015].</a:t>
            </a:r>
            <a:endParaRPr lang="en-KE" dirty="0"/>
          </a:p>
        </p:txBody>
      </p:sp>
    </p:spTree>
    <p:extLst>
      <p:ext uri="{BB962C8B-B14F-4D97-AF65-F5344CB8AC3E}">
        <p14:creationId xmlns:p14="http://schemas.microsoft.com/office/powerpoint/2010/main" val="302197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8AB47-CBC4-4BB4-8F96-98A86A394787}"/>
              </a:ext>
            </a:extLst>
          </p:cNvPr>
          <p:cNvSpPr>
            <a:spLocks noGrp="1"/>
          </p:cNvSpPr>
          <p:nvPr>
            <p:ph type="title"/>
          </p:nvPr>
        </p:nvSpPr>
        <p:spPr/>
        <p:txBody>
          <a:bodyPr/>
          <a:lstStyle/>
          <a:p>
            <a:r>
              <a:rPr lang="en-US" dirty="0"/>
              <a:t>Death and Dying</a:t>
            </a:r>
            <a:endParaRPr lang="en-KE" dirty="0"/>
          </a:p>
        </p:txBody>
      </p:sp>
      <p:pic>
        <p:nvPicPr>
          <p:cNvPr id="1026" name="Picture 2" descr="Dying Cartoons and Comics - funny pictures from CartoonStock">
            <a:extLst>
              <a:ext uri="{FF2B5EF4-FFF2-40B4-BE49-F238E27FC236}">
                <a16:creationId xmlns:a16="http://schemas.microsoft.com/office/drawing/2014/main" id="{F7698923-161C-4D20-94CD-567E7844DB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391" y="1905000"/>
            <a:ext cx="3591106" cy="433537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1938E279-C2AB-456E-B890-44C319D1DA52}"/>
              </a:ext>
            </a:extLst>
          </p:cNvPr>
          <p:cNvPicPr>
            <a:picLocks noChangeAspect="1"/>
          </p:cNvPicPr>
          <p:nvPr/>
        </p:nvPicPr>
        <p:blipFill>
          <a:blip r:embed="rId3"/>
          <a:stretch>
            <a:fillRect/>
          </a:stretch>
        </p:blipFill>
        <p:spPr>
          <a:xfrm>
            <a:off x="4037960" y="1905000"/>
            <a:ext cx="3591106" cy="4223084"/>
          </a:xfrm>
          <a:prstGeom prst="rect">
            <a:avLst/>
          </a:prstGeom>
        </p:spPr>
      </p:pic>
      <p:pic>
        <p:nvPicPr>
          <p:cNvPr id="6" name="Picture 5">
            <a:extLst>
              <a:ext uri="{FF2B5EF4-FFF2-40B4-BE49-F238E27FC236}">
                <a16:creationId xmlns:a16="http://schemas.microsoft.com/office/drawing/2014/main" id="{5CBA5F40-57E3-4D04-998F-4F49AE8F3711}"/>
              </a:ext>
            </a:extLst>
          </p:cNvPr>
          <p:cNvPicPr>
            <a:picLocks noChangeAspect="1"/>
          </p:cNvPicPr>
          <p:nvPr/>
        </p:nvPicPr>
        <p:blipFill>
          <a:blip r:embed="rId4"/>
          <a:stretch>
            <a:fillRect/>
          </a:stretch>
        </p:blipFill>
        <p:spPr>
          <a:xfrm>
            <a:off x="7805529" y="2116304"/>
            <a:ext cx="3810000" cy="3800475"/>
          </a:xfrm>
          <a:prstGeom prst="rect">
            <a:avLst/>
          </a:prstGeom>
        </p:spPr>
      </p:pic>
    </p:spTree>
    <p:extLst>
      <p:ext uri="{BB962C8B-B14F-4D97-AF65-F5344CB8AC3E}">
        <p14:creationId xmlns:p14="http://schemas.microsoft.com/office/powerpoint/2010/main" val="3873928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F41B6-97D3-4005-8776-0F209C4A51EC}"/>
              </a:ext>
            </a:extLst>
          </p:cNvPr>
          <p:cNvSpPr>
            <a:spLocks noGrp="1"/>
          </p:cNvSpPr>
          <p:nvPr>
            <p:ph type="title"/>
          </p:nvPr>
        </p:nvSpPr>
        <p:spPr/>
        <p:txBody>
          <a:bodyPr/>
          <a:lstStyle/>
          <a:p>
            <a:r>
              <a:rPr lang="en-US" dirty="0"/>
              <a:t>Objectives </a:t>
            </a:r>
            <a:endParaRPr lang="en-KE" dirty="0"/>
          </a:p>
        </p:txBody>
      </p:sp>
      <p:sp>
        <p:nvSpPr>
          <p:cNvPr id="3" name="Content Placeholder 2">
            <a:extLst>
              <a:ext uri="{FF2B5EF4-FFF2-40B4-BE49-F238E27FC236}">
                <a16:creationId xmlns:a16="http://schemas.microsoft.com/office/drawing/2014/main" id="{5986B2E2-2CD8-45AA-9F38-0B74527C2392}"/>
              </a:ext>
            </a:extLst>
          </p:cNvPr>
          <p:cNvSpPr>
            <a:spLocks noGrp="1"/>
          </p:cNvSpPr>
          <p:nvPr>
            <p:ph idx="1"/>
          </p:nvPr>
        </p:nvSpPr>
        <p:spPr/>
        <p:txBody>
          <a:bodyPr/>
          <a:lstStyle/>
          <a:p>
            <a:r>
              <a:rPr lang="en-US" dirty="0"/>
              <a:t>By the end of the study, students should be able to:-</a:t>
            </a:r>
          </a:p>
          <a:p>
            <a:pPr lvl="1"/>
            <a:r>
              <a:rPr lang="en-US" dirty="0"/>
              <a:t>Define death and dying</a:t>
            </a:r>
          </a:p>
          <a:p>
            <a:pPr lvl="1"/>
            <a:r>
              <a:rPr lang="en-US" dirty="0"/>
              <a:t>Identify the stages of dying</a:t>
            </a:r>
          </a:p>
          <a:p>
            <a:pPr lvl="1"/>
            <a:r>
              <a:rPr lang="en-US" dirty="0"/>
              <a:t>Describe the process of dying</a:t>
            </a:r>
          </a:p>
          <a:p>
            <a:pPr lvl="1"/>
            <a:r>
              <a:rPr lang="en-US" dirty="0"/>
              <a:t>Describe the physiological signs of death and dying</a:t>
            </a:r>
          </a:p>
          <a:p>
            <a:pPr lvl="1"/>
            <a:r>
              <a:rPr lang="en-US" dirty="0"/>
              <a:t>Describe the care of death and dying</a:t>
            </a:r>
          </a:p>
          <a:p>
            <a:pPr lvl="1"/>
            <a:endParaRPr lang="en-US" dirty="0"/>
          </a:p>
          <a:p>
            <a:endParaRPr lang="en-KE" dirty="0"/>
          </a:p>
        </p:txBody>
      </p:sp>
    </p:spTree>
    <p:extLst>
      <p:ext uri="{BB962C8B-B14F-4D97-AF65-F5344CB8AC3E}">
        <p14:creationId xmlns:p14="http://schemas.microsoft.com/office/powerpoint/2010/main" val="3957251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8CAE4-C189-47B3-A05E-EE5BE8B61A74}"/>
              </a:ext>
            </a:extLst>
          </p:cNvPr>
          <p:cNvSpPr>
            <a:spLocks noGrp="1"/>
          </p:cNvSpPr>
          <p:nvPr>
            <p:ph type="title"/>
          </p:nvPr>
        </p:nvSpPr>
        <p:spPr/>
        <p:txBody>
          <a:bodyPr/>
          <a:lstStyle/>
          <a:p>
            <a:endParaRPr lang="en-KE"/>
          </a:p>
        </p:txBody>
      </p:sp>
      <p:sp>
        <p:nvSpPr>
          <p:cNvPr id="3" name="Content Placeholder 2">
            <a:extLst>
              <a:ext uri="{FF2B5EF4-FFF2-40B4-BE49-F238E27FC236}">
                <a16:creationId xmlns:a16="http://schemas.microsoft.com/office/drawing/2014/main" id="{8EE8DD1D-D568-48D2-8A8C-8208C37D7858}"/>
              </a:ext>
            </a:extLst>
          </p:cNvPr>
          <p:cNvSpPr>
            <a:spLocks noGrp="1"/>
          </p:cNvSpPr>
          <p:nvPr>
            <p:ph idx="1"/>
          </p:nvPr>
        </p:nvSpPr>
        <p:spPr/>
        <p:txBody>
          <a:bodyPr>
            <a:normAutofit/>
          </a:bodyPr>
          <a:lstStyle/>
          <a:p>
            <a:endParaRPr lang="en-US" dirty="0"/>
          </a:p>
          <a:p>
            <a:r>
              <a:rPr lang="en-US" b="1" dirty="0"/>
              <a:t>“As a well-spent day brings happy sleep, so a life well used brings happy death” </a:t>
            </a:r>
          </a:p>
          <a:p>
            <a:endParaRPr lang="en-US" dirty="0"/>
          </a:p>
          <a:p>
            <a:pPr marL="0" indent="0">
              <a:buNone/>
            </a:pPr>
            <a:r>
              <a:rPr lang="en-US" dirty="0"/>
              <a:t>                                                              </a:t>
            </a:r>
          </a:p>
          <a:p>
            <a:pPr marL="0" indent="0">
              <a:buNone/>
            </a:pPr>
            <a:endParaRPr lang="en-US" dirty="0"/>
          </a:p>
          <a:p>
            <a:pPr marL="0" indent="0">
              <a:buNone/>
            </a:pPr>
            <a:r>
              <a:rPr lang="en-US" dirty="0"/>
              <a:t>                                                                  Leonardo Da Vinci</a:t>
            </a:r>
            <a:endParaRPr lang="en-KE" dirty="0"/>
          </a:p>
        </p:txBody>
      </p:sp>
      <p:pic>
        <p:nvPicPr>
          <p:cNvPr id="4" name="Picture 3">
            <a:extLst>
              <a:ext uri="{FF2B5EF4-FFF2-40B4-BE49-F238E27FC236}">
                <a16:creationId xmlns:a16="http://schemas.microsoft.com/office/drawing/2014/main" id="{3684CF23-EFAB-454E-9CBE-E79D08ED7A11}"/>
              </a:ext>
            </a:extLst>
          </p:cNvPr>
          <p:cNvPicPr>
            <a:picLocks noChangeAspect="1"/>
          </p:cNvPicPr>
          <p:nvPr/>
        </p:nvPicPr>
        <p:blipFill>
          <a:blip r:embed="rId2"/>
          <a:stretch>
            <a:fillRect/>
          </a:stretch>
        </p:blipFill>
        <p:spPr>
          <a:xfrm>
            <a:off x="5209422" y="3617244"/>
            <a:ext cx="2543175" cy="2543175"/>
          </a:xfrm>
          <a:prstGeom prst="rect">
            <a:avLst/>
          </a:prstGeom>
        </p:spPr>
      </p:pic>
    </p:spTree>
    <p:extLst>
      <p:ext uri="{BB962C8B-B14F-4D97-AF65-F5344CB8AC3E}">
        <p14:creationId xmlns:p14="http://schemas.microsoft.com/office/powerpoint/2010/main" val="1677740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BC28F-BB18-4862-9AD4-76F1F4C101AD}"/>
              </a:ext>
            </a:extLst>
          </p:cNvPr>
          <p:cNvSpPr>
            <a:spLocks noGrp="1"/>
          </p:cNvSpPr>
          <p:nvPr>
            <p:ph type="title"/>
          </p:nvPr>
        </p:nvSpPr>
        <p:spPr/>
        <p:txBody>
          <a:bodyPr/>
          <a:lstStyle/>
          <a:p>
            <a:r>
              <a:rPr lang="en-US" dirty="0"/>
              <a:t>Introduction </a:t>
            </a:r>
            <a:endParaRPr lang="en-KE" dirty="0"/>
          </a:p>
        </p:txBody>
      </p:sp>
      <p:sp>
        <p:nvSpPr>
          <p:cNvPr id="3" name="Content Placeholder 2">
            <a:extLst>
              <a:ext uri="{FF2B5EF4-FFF2-40B4-BE49-F238E27FC236}">
                <a16:creationId xmlns:a16="http://schemas.microsoft.com/office/drawing/2014/main" id="{86692D98-0EA4-418B-B3DF-A8A2B57DB23E}"/>
              </a:ext>
            </a:extLst>
          </p:cNvPr>
          <p:cNvSpPr>
            <a:spLocks noGrp="1"/>
          </p:cNvSpPr>
          <p:nvPr>
            <p:ph idx="1"/>
          </p:nvPr>
        </p:nvSpPr>
        <p:spPr/>
        <p:txBody>
          <a:bodyPr/>
          <a:lstStyle/>
          <a:p>
            <a:r>
              <a:rPr lang="en-US" dirty="0"/>
              <a:t>Birth and death are two aspects of life, which will happen to everyone.</a:t>
            </a:r>
          </a:p>
          <a:p>
            <a:r>
              <a:rPr lang="en-US" dirty="0"/>
              <a:t>Dying and death are painful and personal experiences for those that are dying and their loved ones caring for them.</a:t>
            </a:r>
          </a:p>
          <a:p>
            <a:r>
              <a:rPr lang="en-US" dirty="0"/>
              <a:t>Death affects each person involved in multiple ways, including physically, psychologically, emotionally, spiritually, and financially.</a:t>
            </a:r>
            <a:endParaRPr lang="en-KE" dirty="0"/>
          </a:p>
        </p:txBody>
      </p:sp>
    </p:spTree>
    <p:extLst>
      <p:ext uri="{BB962C8B-B14F-4D97-AF65-F5344CB8AC3E}">
        <p14:creationId xmlns:p14="http://schemas.microsoft.com/office/powerpoint/2010/main" val="2954033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2AB3B-1BBD-463D-B85C-7A83CDA02A66}"/>
              </a:ext>
            </a:extLst>
          </p:cNvPr>
          <p:cNvSpPr>
            <a:spLocks noGrp="1"/>
          </p:cNvSpPr>
          <p:nvPr>
            <p:ph type="title"/>
          </p:nvPr>
        </p:nvSpPr>
        <p:spPr/>
        <p:txBody>
          <a:bodyPr/>
          <a:lstStyle/>
          <a:p>
            <a:r>
              <a:rPr lang="en-US" dirty="0"/>
              <a:t>Definition</a:t>
            </a:r>
            <a:endParaRPr lang="en-KE" dirty="0"/>
          </a:p>
        </p:txBody>
      </p:sp>
      <p:sp>
        <p:nvSpPr>
          <p:cNvPr id="3" name="Content Placeholder 2">
            <a:extLst>
              <a:ext uri="{FF2B5EF4-FFF2-40B4-BE49-F238E27FC236}">
                <a16:creationId xmlns:a16="http://schemas.microsoft.com/office/drawing/2014/main" id="{A667CD6D-D422-4245-BC2E-AF17CEED9448}"/>
              </a:ext>
            </a:extLst>
          </p:cNvPr>
          <p:cNvSpPr>
            <a:spLocks noGrp="1"/>
          </p:cNvSpPr>
          <p:nvPr>
            <p:ph idx="1"/>
          </p:nvPr>
        </p:nvSpPr>
        <p:spPr/>
        <p:txBody>
          <a:bodyPr/>
          <a:lstStyle/>
          <a:p>
            <a:r>
              <a:rPr lang="en-US" dirty="0"/>
              <a:t>Death is defined as “The irreversible cessation of all vital functions especially as indicated by permanent stoppage of the heart, respiration, and higher brain function” </a:t>
            </a:r>
          </a:p>
          <a:p>
            <a:r>
              <a:rPr lang="en-US" dirty="0"/>
              <a:t>Dying means “approaching death”</a:t>
            </a:r>
            <a:endParaRPr lang="en-KE" dirty="0"/>
          </a:p>
        </p:txBody>
      </p:sp>
    </p:spTree>
    <p:extLst>
      <p:ext uri="{BB962C8B-B14F-4D97-AF65-F5344CB8AC3E}">
        <p14:creationId xmlns:p14="http://schemas.microsoft.com/office/powerpoint/2010/main" val="3097408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1BDAF-67B9-4BFB-8FAF-4F60C8B375A6}"/>
              </a:ext>
            </a:extLst>
          </p:cNvPr>
          <p:cNvSpPr>
            <a:spLocks noGrp="1"/>
          </p:cNvSpPr>
          <p:nvPr>
            <p:ph type="title"/>
          </p:nvPr>
        </p:nvSpPr>
        <p:spPr/>
        <p:txBody>
          <a:bodyPr>
            <a:normAutofit/>
          </a:bodyPr>
          <a:lstStyle/>
          <a:p>
            <a:r>
              <a:rPr lang="en-US" dirty="0"/>
              <a:t>Stages of Death and Dying</a:t>
            </a:r>
            <a:endParaRPr lang="en-KE" dirty="0"/>
          </a:p>
        </p:txBody>
      </p:sp>
      <p:sp>
        <p:nvSpPr>
          <p:cNvPr id="3" name="Content Placeholder 2">
            <a:extLst>
              <a:ext uri="{FF2B5EF4-FFF2-40B4-BE49-F238E27FC236}">
                <a16:creationId xmlns:a16="http://schemas.microsoft.com/office/drawing/2014/main" id="{BFAE97EB-418D-4839-9D9A-6F253E60593C}"/>
              </a:ext>
            </a:extLst>
          </p:cNvPr>
          <p:cNvSpPr>
            <a:spLocks noGrp="1"/>
          </p:cNvSpPr>
          <p:nvPr>
            <p:ph idx="1"/>
          </p:nvPr>
        </p:nvSpPr>
        <p:spPr/>
        <p:txBody>
          <a:bodyPr>
            <a:normAutofit/>
          </a:bodyPr>
          <a:lstStyle/>
          <a:p>
            <a:r>
              <a:rPr lang="en-US" dirty="0"/>
              <a:t>Although each person reacts to impending death or loss in his or her own way, there are similarities in the psychosocial responses to the situation.</a:t>
            </a:r>
          </a:p>
          <a:p>
            <a:r>
              <a:rPr lang="en-US" dirty="0"/>
              <a:t>According to Kubler-Ross, there are 5 stages of dying</a:t>
            </a:r>
          </a:p>
          <a:p>
            <a:pPr marL="0" indent="0">
              <a:buNone/>
            </a:pPr>
            <a:r>
              <a:rPr lang="en-US" dirty="0"/>
              <a:t>	 Denial </a:t>
            </a:r>
          </a:p>
          <a:p>
            <a:pPr marL="0" indent="0">
              <a:buNone/>
            </a:pPr>
            <a:r>
              <a:rPr lang="en-US" dirty="0"/>
              <a:t>	 Anger </a:t>
            </a:r>
          </a:p>
          <a:p>
            <a:pPr marL="0" indent="0">
              <a:buNone/>
            </a:pPr>
            <a:r>
              <a:rPr lang="en-US" dirty="0"/>
              <a:t>	 Bargaining </a:t>
            </a:r>
          </a:p>
          <a:p>
            <a:pPr marL="0" indent="0">
              <a:buNone/>
            </a:pPr>
            <a:r>
              <a:rPr lang="en-US" dirty="0"/>
              <a:t>	 Depression </a:t>
            </a:r>
          </a:p>
          <a:p>
            <a:pPr marL="0" indent="0">
              <a:buNone/>
            </a:pPr>
            <a:r>
              <a:rPr lang="en-US" dirty="0"/>
              <a:t>	 Acceptance 		“</a:t>
            </a:r>
            <a:r>
              <a:rPr lang="en-US" dirty="0" err="1"/>
              <a:t>DABDA</a:t>
            </a:r>
            <a:r>
              <a:rPr lang="en-US" dirty="0"/>
              <a:t>”</a:t>
            </a:r>
            <a:endParaRPr lang="en-KE" dirty="0"/>
          </a:p>
        </p:txBody>
      </p:sp>
    </p:spTree>
    <p:extLst>
      <p:ext uri="{BB962C8B-B14F-4D97-AF65-F5344CB8AC3E}">
        <p14:creationId xmlns:p14="http://schemas.microsoft.com/office/powerpoint/2010/main" val="80441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1848</Words>
  <Application>Microsoft Office PowerPoint</Application>
  <PresentationFormat>Widescreen</PresentationFormat>
  <Paragraphs>148</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OVERVIEW 3. Death and Dying</vt:lpstr>
      <vt:lpstr>PowerPoint Presentation</vt:lpstr>
      <vt:lpstr>PowerPoint Presentation</vt:lpstr>
      <vt:lpstr>Death and Dying</vt:lpstr>
      <vt:lpstr>Objectives </vt:lpstr>
      <vt:lpstr>PowerPoint Presentation</vt:lpstr>
      <vt:lpstr>Introduction </vt:lpstr>
      <vt:lpstr>Definition</vt:lpstr>
      <vt:lpstr>Stages of Death and Dying</vt:lpstr>
      <vt:lpstr>Stage 1:   Denial  </vt:lpstr>
      <vt:lpstr>Stage 2:   Anger </vt:lpstr>
      <vt:lpstr>Stage 3:  Bargaining </vt:lpstr>
      <vt:lpstr>Contd…</vt:lpstr>
      <vt:lpstr>Stage 4: Depression </vt:lpstr>
      <vt:lpstr>Contd…</vt:lpstr>
      <vt:lpstr>Stage 5:    Acceptance </vt:lpstr>
      <vt:lpstr>Contd…</vt:lpstr>
      <vt:lpstr>Care of Dying </vt:lpstr>
      <vt:lpstr>Ctd…</vt:lpstr>
      <vt:lpstr>Care of Dying… </vt:lpstr>
      <vt:lpstr>Care of Dying…</vt:lpstr>
      <vt:lpstr>Ctd…</vt:lpstr>
      <vt:lpstr>Ctd…</vt:lpstr>
      <vt:lpstr>PowerPoint Presentation</vt:lpstr>
      <vt:lpstr>Physical Care </vt:lpstr>
      <vt:lpstr>PowerPoint Presentation</vt:lpstr>
      <vt:lpstr>psychological Care </vt:lpstr>
      <vt:lpstr>Ctd…</vt:lpstr>
      <vt:lpstr>Social Care </vt:lpstr>
      <vt:lpstr>Ctd…</vt:lpstr>
      <vt:lpstr>PowerPoint Presentation</vt:lpstr>
      <vt:lpstr>Spiritual Care </vt:lpstr>
      <vt:lpstr>Ctd…</vt:lpstr>
      <vt:lpstr>Ctd…</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3. Death and Dying</dc:title>
  <dc:creator>Rotich</dc:creator>
  <cp:lastModifiedBy>Rotich</cp:lastModifiedBy>
  <cp:revision>1</cp:revision>
  <dcterms:created xsi:type="dcterms:W3CDTF">2025-02-22T18:25:42Z</dcterms:created>
  <dcterms:modified xsi:type="dcterms:W3CDTF">2025-02-22T18:27:43Z</dcterms:modified>
</cp:coreProperties>
</file>