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316" r:id="rId4"/>
    <p:sldId id="317" r:id="rId5"/>
    <p:sldId id="270" r:id="rId6"/>
    <p:sldId id="269" r:id="rId7"/>
    <p:sldId id="272" r:id="rId8"/>
    <p:sldId id="275" r:id="rId9"/>
    <p:sldId id="295" r:id="rId10"/>
    <p:sldId id="294" r:id="rId11"/>
    <p:sldId id="281" r:id="rId12"/>
    <p:sldId id="291" r:id="rId13"/>
    <p:sldId id="280" r:id="rId14"/>
    <p:sldId id="292" r:id="rId15"/>
    <p:sldId id="300" r:id="rId16"/>
    <p:sldId id="301" r:id="rId17"/>
    <p:sldId id="303" r:id="rId18"/>
    <p:sldId id="302" r:id="rId19"/>
    <p:sldId id="315" r:id="rId20"/>
    <p:sldId id="259" r:id="rId21"/>
    <p:sldId id="260" r:id="rId22"/>
    <p:sldId id="318" r:id="rId23"/>
    <p:sldId id="283" r:id="rId24"/>
    <p:sldId id="284" r:id="rId25"/>
    <p:sldId id="305" r:id="rId26"/>
    <p:sldId id="306" r:id="rId27"/>
    <p:sldId id="285" r:id="rId28"/>
    <p:sldId id="288" r:id="rId29"/>
    <p:sldId id="261" r:id="rId30"/>
    <p:sldId id="310" r:id="rId31"/>
    <p:sldId id="307" r:id="rId32"/>
    <p:sldId id="309" r:id="rId33"/>
    <p:sldId id="311" r:id="rId34"/>
    <p:sldId id="312" r:id="rId35"/>
    <p:sldId id="313" r:id="rId36"/>
    <p:sldId id="314"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100" d="100"/>
          <a:sy n="100" d="100"/>
        </p:scale>
        <p:origin x="91"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49D6A-310D-4E90-979E-0D45F257227F}"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595AC-ADC9-45A0-8F92-F1ACB2ACC62D}" type="slidenum">
              <a:rPr lang="en-US" smtClean="0"/>
              <a:t>‹#›</a:t>
            </a:fld>
            <a:endParaRPr lang="en-US"/>
          </a:p>
        </p:txBody>
      </p:sp>
    </p:spTree>
    <p:extLst>
      <p:ext uri="{BB962C8B-B14F-4D97-AF65-F5344CB8AC3E}">
        <p14:creationId xmlns:p14="http://schemas.microsoft.com/office/powerpoint/2010/main" val="133083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B7C0-3A66-4E72-8125-6B4FA97A89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09195-18A5-4E27-B775-D3E089B74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FFE8B7-6969-4553-9C7D-FDD0C2E78354}"/>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5" name="Footer Placeholder 4">
            <a:extLst>
              <a:ext uri="{FF2B5EF4-FFF2-40B4-BE49-F238E27FC236}">
                <a16:creationId xmlns:a16="http://schemas.microsoft.com/office/drawing/2014/main" id="{344145D9-4DC5-40A3-9242-A19103F22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0AB7C-3EAE-4190-9549-06DDA96A6A21}"/>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105189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1303-6680-4859-9ED0-8C63735F7B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04F87-BED5-46AE-BCA4-724994CC1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DEF46-797F-467D-BE5F-2CDB89869812}"/>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5" name="Footer Placeholder 4">
            <a:extLst>
              <a:ext uri="{FF2B5EF4-FFF2-40B4-BE49-F238E27FC236}">
                <a16:creationId xmlns:a16="http://schemas.microsoft.com/office/drawing/2014/main" id="{8FDBDDCF-295F-460C-A2C2-8BFE73880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363DB-BBEE-4BE1-809A-6C89C6D6C5D1}"/>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291007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F0E07-4AB0-485E-8D00-14E886DDCE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91E937-6840-47BD-BCA5-429F4223D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F9D70-6076-4262-947D-FFCAA888FA8F}"/>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5" name="Footer Placeholder 4">
            <a:extLst>
              <a:ext uri="{FF2B5EF4-FFF2-40B4-BE49-F238E27FC236}">
                <a16:creationId xmlns:a16="http://schemas.microsoft.com/office/drawing/2014/main" id="{FA579ED2-00DF-4943-96AC-6BCBCB6A4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66BE0-5B16-4396-AB2E-8368BDBC6EF4}"/>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122598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83E-0455-4A77-A249-2B5EE8C46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51721-2169-4EFF-B325-5738911EC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32DBE-37D1-4CA3-BA76-6401F7A584A7}"/>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5" name="Footer Placeholder 4">
            <a:extLst>
              <a:ext uri="{FF2B5EF4-FFF2-40B4-BE49-F238E27FC236}">
                <a16:creationId xmlns:a16="http://schemas.microsoft.com/office/drawing/2014/main" id="{4ABD36C9-292D-43B1-8246-035CF9CB7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AF1F9-76CB-4F81-B7DE-0F51AA92B664}"/>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329776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C8B-1A67-43D5-92A7-26B0202A3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C13D4D-0DD5-4076-83B0-AEC8C4BA7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CE0CD-1843-4B92-A32B-0EBA91038805}"/>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5" name="Footer Placeholder 4">
            <a:extLst>
              <a:ext uri="{FF2B5EF4-FFF2-40B4-BE49-F238E27FC236}">
                <a16:creationId xmlns:a16="http://schemas.microsoft.com/office/drawing/2014/main" id="{09BBA9CD-668A-4515-96BF-AB3FEA3A5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8C185-0B0C-4464-B4A7-63A0CAB69C37}"/>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19914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E4DB-F278-4F50-9A95-2FE9C6121C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EA70C-4BD6-4B11-A84F-DE3A0D000A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23B1E-AE17-490E-904D-9974275E1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7A3AD-79B0-49C1-8252-CAFC0299D37C}"/>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6" name="Footer Placeholder 5">
            <a:extLst>
              <a:ext uri="{FF2B5EF4-FFF2-40B4-BE49-F238E27FC236}">
                <a16:creationId xmlns:a16="http://schemas.microsoft.com/office/drawing/2014/main" id="{EE9CEFB2-6EB7-464C-BDBC-4ABDE158E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74B1A-CE3A-4FE5-A4F6-BC54AF49C4C7}"/>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322760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627C-7870-49DF-8AFE-C8991E36A0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1C6DEB-31AC-43B3-BEF6-4DB287C9E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B5B0E-2566-4B74-9823-5839016493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61EAB-ED88-48F3-B023-0A899C3ADC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0688C-2B6E-40E7-B02C-036F27CF3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A5C70-9713-4806-9506-0CCEFEB2F80E}"/>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8" name="Footer Placeholder 7">
            <a:extLst>
              <a:ext uri="{FF2B5EF4-FFF2-40B4-BE49-F238E27FC236}">
                <a16:creationId xmlns:a16="http://schemas.microsoft.com/office/drawing/2014/main" id="{16372604-462B-4A48-BCA3-AB6ECD6397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7B3BF-43A8-4EEB-A9D1-BEF9BC514026}"/>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7141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DBF7-3046-4768-B4F9-DDF3317D8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0582A-67CF-4589-9F9D-05BA49FC60AD}"/>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4" name="Footer Placeholder 3">
            <a:extLst>
              <a:ext uri="{FF2B5EF4-FFF2-40B4-BE49-F238E27FC236}">
                <a16:creationId xmlns:a16="http://schemas.microsoft.com/office/drawing/2014/main" id="{FCAA8E95-5431-4198-9B84-B18720CE1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4ED75-9150-44FE-A0A5-C217DEE9D4B3}"/>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551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253EC-38FF-4233-9625-5198C6ABE8A4}"/>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3" name="Footer Placeholder 2">
            <a:extLst>
              <a:ext uri="{FF2B5EF4-FFF2-40B4-BE49-F238E27FC236}">
                <a16:creationId xmlns:a16="http://schemas.microsoft.com/office/drawing/2014/main" id="{E84D2546-DF42-4AD9-8F7E-D21141F6F6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54A256-2BE1-4196-B27D-CA5D55F14AAA}"/>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228508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8C0F-E0FC-429F-ABC9-D92D76EA1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FA1036-BC23-4902-BC2B-3C109380A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06FC7-7679-471A-BC5E-91B51AC18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90B07-5A2E-48F4-92A3-F0FDF03476A1}"/>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6" name="Footer Placeholder 5">
            <a:extLst>
              <a:ext uri="{FF2B5EF4-FFF2-40B4-BE49-F238E27FC236}">
                <a16:creationId xmlns:a16="http://schemas.microsoft.com/office/drawing/2014/main" id="{CCF09675-2BF8-4288-B6C6-308C215B4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545A2-B97E-46AC-AA0C-F4EB456521FC}"/>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335487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DC6A-E223-45AB-A6FF-E7C1BFF47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F52F97-B6BE-4457-A2D6-06E04805F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926868-60E6-4866-81B2-2556E21C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6DABB-752B-4437-8E02-6105D748D2ED}"/>
              </a:ext>
            </a:extLst>
          </p:cNvPr>
          <p:cNvSpPr>
            <a:spLocks noGrp="1"/>
          </p:cNvSpPr>
          <p:nvPr>
            <p:ph type="dt" sz="half" idx="10"/>
          </p:nvPr>
        </p:nvSpPr>
        <p:spPr/>
        <p:txBody>
          <a:bodyPr/>
          <a:lstStyle/>
          <a:p>
            <a:fld id="{545C0D0B-49E6-4AB3-92E5-79177593EBF7}" type="datetimeFigureOut">
              <a:rPr lang="en-US" smtClean="0"/>
              <a:t>3/3/2024</a:t>
            </a:fld>
            <a:endParaRPr lang="en-US"/>
          </a:p>
        </p:txBody>
      </p:sp>
      <p:sp>
        <p:nvSpPr>
          <p:cNvPr id="6" name="Footer Placeholder 5">
            <a:extLst>
              <a:ext uri="{FF2B5EF4-FFF2-40B4-BE49-F238E27FC236}">
                <a16:creationId xmlns:a16="http://schemas.microsoft.com/office/drawing/2014/main" id="{5DB30761-6990-48F5-8ECA-3A3E4314A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14D72-6489-4E33-87BE-BF07B07D2D5B}"/>
              </a:ext>
            </a:extLst>
          </p:cNvPr>
          <p:cNvSpPr>
            <a:spLocks noGrp="1"/>
          </p:cNvSpPr>
          <p:nvPr>
            <p:ph type="sldNum" sz="quarter" idx="12"/>
          </p:nvPr>
        </p:nvSpPr>
        <p:spPr/>
        <p:txBody>
          <a:bodyPr/>
          <a:lstStyle/>
          <a:p>
            <a:fld id="{F9FDEA82-D7EC-45AC-8D5E-7AEEFB7E6BAD}" type="slidenum">
              <a:rPr lang="en-US" smtClean="0"/>
              <a:t>‹#›</a:t>
            </a:fld>
            <a:endParaRPr lang="en-US"/>
          </a:p>
        </p:txBody>
      </p:sp>
    </p:spTree>
    <p:extLst>
      <p:ext uri="{BB962C8B-B14F-4D97-AF65-F5344CB8AC3E}">
        <p14:creationId xmlns:p14="http://schemas.microsoft.com/office/powerpoint/2010/main" val="276738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9CD54-DDFC-4645-8937-7E899DCDB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E461F0-351C-48BB-9DBC-747EF7108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F3E8-3004-4E1F-99CB-13C1BED33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0D0B-49E6-4AB3-92E5-79177593EBF7}" type="datetimeFigureOut">
              <a:rPr lang="en-US" smtClean="0"/>
              <a:t>3/3/2024</a:t>
            </a:fld>
            <a:endParaRPr lang="en-US"/>
          </a:p>
        </p:txBody>
      </p:sp>
      <p:sp>
        <p:nvSpPr>
          <p:cNvPr id="5" name="Footer Placeholder 4">
            <a:extLst>
              <a:ext uri="{FF2B5EF4-FFF2-40B4-BE49-F238E27FC236}">
                <a16:creationId xmlns:a16="http://schemas.microsoft.com/office/drawing/2014/main" id="{98A9B14E-AEB4-40D1-8E20-0A8821F9C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632FE4-C0FC-4CAA-9F39-A473CF269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DEA82-D7EC-45AC-8D5E-7AEEFB7E6BAD}" type="slidenum">
              <a:rPr lang="en-US" smtClean="0"/>
              <a:t>‹#›</a:t>
            </a:fld>
            <a:endParaRPr lang="en-US"/>
          </a:p>
        </p:txBody>
      </p:sp>
    </p:spTree>
    <p:extLst>
      <p:ext uri="{BB962C8B-B14F-4D97-AF65-F5344CB8AC3E}">
        <p14:creationId xmlns:p14="http://schemas.microsoft.com/office/powerpoint/2010/main" val="314624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ursingethics.ca/articles.html" TargetMode="External"/><Relationship Id="rId2" Type="http://schemas.openxmlformats.org/officeDocument/2006/relationships/hyperlink" Target="http://www.iep.utm.edu/e/ethics.htm#SH2a" TargetMode="External"/><Relationship Id="rId1" Type="http://schemas.openxmlformats.org/officeDocument/2006/relationships/slideLayout" Target="../slideLayouts/slideLayout2.xml"/><Relationship Id="rId5" Type="http://schemas.openxmlformats.org/officeDocument/2006/relationships/hyperlink" Target="http://www.lib.flinders.edu.au/resources/sub/healthsci/a-zlist/ethics.html" TargetMode="External"/><Relationship Id="rId4" Type="http://schemas.openxmlformats.org/officeDocument/2006/relationships/hyperlink" Target="http://www.freedomtocare.org/iane.htm"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acs.org/content/acs/en/careers/career-services/ethics/the-chemical-professionals-code-of-conduct.html" TargetMode="External"/><Relationship Id="rId13" Type="http://schemas.openxmlformats.org/officeDocument/2006/relationships/hyperlink" Target="https://www.wma.net/what-we-do/medical-ethics/declaration-of-helsinki/" TargetMode="External"/><Relationship Id="rId3" Type="http://schemas.openxmlformats.org/officeDocument/2006/relationships/hyperlink" Target="https://www.nsf.gov/pubs/manuals/manual15.pdf" TargetMode="External"/><Relationship Id="rId7" Type="http://schemas.openxmlformats.org/officeDocument/2006/relationships/hyperlink" Target="https://wcrif.org/singapore-statement" TargetMode="External"/><Relationship Id="rId12" Type="http://schemas.openxmlformats.org/officeDocument/2006/relationships/hyperlink" Target="https://history.nih.gov/display/history/Nuremberg+Code" TargetMode="External"/><Relationship Id="rId2" Type="http://schemas.openxmlformats.org/officeDocument/2006/relationships/hyperlink" Target="https://ethics.od.nih.gov/default.htm" TargetMode="External"/><Relationship Id="rId1" Type="http://schemas.openxmlformats.org/officeDocument/2006/relationships/slideLayout" Target="../slideLayouts/slideLayout2.xml"/><Relationship Id="rId6" Type="http://schemas.openxmlformats.org/officeDocument/2006/relationships/hyperlink" Target="https://www.ethics.usda.gov/" TargetMode="External"/><Relationship Id="rId11" Type="http://schemas.openxmlformats.org/officeDocument/2006/relationships/hyperlink" Target="https://www.aaup.org/report/statement-professional-ethics" TargetMode="External"/><Relationship Id="rId5" Type="http://schemas.openxmlformats.org/officeDocument/2006/relationships/hyperlink" Target="https://nepis.epa.gov/Exe/ZyNET.exe/9101HELH.TXT?ZyActionD=ZyDocument&amp;Client=EPA&amp;Index=1981+Thru+1985&amp;Docs=&amp;Query=&amp;Time=&amp;EndTime=&amp;SearchMethod=1&amp;TocRestrict=n&amp;Toc=&amp;TocEntry=&amp;QField=&amp;QFieldYear=&amp;QFieldMonth=&amp;QFieldDay=&amp;IntQFieldOp=0&amp;ExtQFieldOp=0&amp;XmlQuery=&amp;File=D:\zyfiles\Index%20Data\81thru85\Txt\00000024\9101HELH.txt&amp;User=ANONYMOUS&amp;Password=anonymous&amp;SortMethod=h|-&amp;MaximumDocuments=1&amp;FuzzyDegree=0&amp;ImageQuality=r75g8/r75g8/x150y150g16/i425&amp;Display=p|f&amp;DefSeekPage=x&amp;SearchBack=ZyActionL&amp;Back=ZyActionS&amp;BackDesc=Results%20page&amp;MaximumPages=1&amp;ZyEntry=1&amp;SeekPage=x&amp;ZyPURL" TargetMode="External"/><Relationship Id="rId10" Type="http://schemas.openxmlformats.org/officeDocument/2006/relationships/hyperlink" Target="https://www.apa.org/ethics/code/index" TargetMode="External"/><Relationship Id="rId4" Type="http://schemas.openxmlformats.org/officeDocument/2006/relationships/hyperlink" Target="https://www.fda.gov/about-fda/jobs-and-training-fda/ethics" TargetMode="External"/><Relationship Id="rId9" Type="http://schemas.openxmlformats.org/officeDocument/2006/relationships/hyperlink" Target="https://www.ascls.org/about-us/code-of-ethic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CE4CD9-9C06-4690-A675-FE3B8A4AE5FE}"/>
              </a:ext>
            </a:extLst>
          </p:cNvPr>
          <p:cNvSpPr>
            <a:spLocks noGrp="1"/>
          </p:cNvSpPr>
          <p:nvPr>
            <p:ph type="subTitle" idx="1"/>
          </p:nvPr>
        </p:nvSpPr>
        <p:spPr>
          <a:xfrm>
            <a:off x="1821180" y="3838258"/>
            <a:ext cx="9144000" cy="1655762"/>
          </a:xfrm>
        </p:spPr>
        <p:txBody>
          <a:bodyPr>
            <a:normAutofit/>
          </a:bodyPr>
          <a:lstStyle/>
          <a:p>
            <a:r>
              <a:rPr lang="en-US" sz="4000" dirty="0"/>
              <a:t>Ethics in Research and Health Care Practice </a:t>
            </a:r>
          </a:p>
        </p:txBody>
      </p:sp>
      <p:sp>
        <p:nvSpPr>
          <p:cNvPr id="5" name="Title 4">
            <a:extLst>
              <a:ext uri="{FF2B5EF4-FFF2-40B4-BE49-F238E27FC236}">
                <a16:creationId xmlns:a16="http://schemas.microsoft.com/office/drawing/2014/main" id="{EE3C37DA-38BC-05B7-7265-13C84F71CC78}"/>
              </a:ext>
            </a:extLst>
          </p:cNvPr>
          <p:cNvSpPr>
            <a:spLocks noGrp="1"/>
          </p:cNvSpPr>
          <p:nvPr>
            <p:ph type="ctrTitle"/>
          </p:nvPr>
        </p:nvSpPr>
        <p:spPr/>
        <p:txBody>
          <a:bodyPr/>
          <a:lstStyle/>
          <a:p>
            <a:r>
              <a:rPr lang="en-US" dirty="0"/>
              <a:t>MSB 102</a:t>
            </a:r>
            <a:endParaRPr lang="en-KE" dirty="0"/>
          </a:p>
        </p:txBody>
      </p:sp>
    </p:spTree>
    <p:extLst>
      <p:ext uri="{BB962C8B-B14F-4D97-AF65-F5344CB8AC3E}">
        <p14:creationId xmlns:p14="http://schemas.microsoft.com/office/powerpoint/2010/main" val="401321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Tuskegee Syphilis Study</a:t>
            </a:r>
          </a:p>
        </p:txBody>
      </p:sp>
      <p:sp>
        <p:nvSpPr>
          <p:cNvPr id="3" name="Content Placeholder 2"/>
          <p:cNvSpPr>
            <a:spLocks noGrp="1"/>
          </p:cNvSpPr>
          <p:nvPr>
            <p:ph idx="1"/>
          </p:nvPr>
        </p:nvSpPr>
        <p:spPr>
          <a:xfrm>
            <a:off x="838200" y="1690688"/>
            <a:ext cx="6177958" cy="4200041"/>
          </a:xfrm>
        </p:spPr>
        <p:txBody>
          <a:bodyPr/>
          <a:lstStyle/>
          <a:p>
            <a:r>
              <a:rPr lang="en-US" dirty="0"/>
              <a:t>1932-1972 (US Public Health Service)</a:t>
            </a:r>
          </a:p>
          <a:p>
            <a:r>
              <a:rPr lang="en-US" dirty="0"/>
              <a:t>Purpose: To determine natural course of syphilis over time</a:t>
            </a:r>
          </a:p>
          <a:p>
            <a:r>
              <a:rPr lang="en-US" dirty="0"/>
              <a:t>Subjects: Poor African-American men</a:t>
            </a:r>
          </a:p>
          <a:p>
            <a:r>
              <a:rPr lang="en-US" dirty="0"/>
              <a:t>Problems: </a:t>
            </a:r>
          </a:p>
          <a:p>
            <a:pPr lvl="1"/>
            <a:r>
              <a:rPr lang="en-US" dirty="0"/>
              <a:t>Deception</a:t>
            </a:r>
          </a:p>
          <a:p>
            <a:pPr lvl="1"/>
            <a:r>
              <a:rPr lang="en-US" dirty="0"/>
              <a:t>Appropriate treatment withheld</a:t>
            </a:r>
          </a:p>
          <a:p>
            <a:r>
              <a:rPr lang="en-US" dirty="0"/>
              <a:t>Led to Belmont Report </a:t>
            </a:r>
          </a:p>
        </p:txBody>
      </p:sp>
      <p:pic>
        <p:nvPicPr>
          <p:cNvPr id="2050" name="Picture 2" descr="Tuskegee Experiment: The Infamous Syphilis Study -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158" y="1690688"/>
            <a:ext cx="4731768" cy="379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C43E-712C-4CF9-A1F3-ECADE39B596A}"/>
              </a:ext>
            </a:extLst>
          </p:cNvPr>
          <p:cNvSpPr>
            <a:spLocks noGrp="1"/>
          </p:cNvSpPr>
          <p:nvPr>
            <p:ph type="title"/>
          </p:nvPr>
        </p:nvSpPr>
        <p:spPr/>
        <p:txBody>
          <a:bodyPr>
            <a:normAutofit/>
          </a:bodyPr>
          <a:lstStyle/>
          <a:p>
            <a:r>
              <a:rPr lang="en-US" altLang="en-US" sz="4400" dirty="0"/>
              <a:t>The Belmont Report </a:t>
            </a:r>
            <a:endParaRPr lang="en-US" dirty="0"/>
          </a:p>
        </p:txBody>
      </p:sp>
      <p:sp>
        <p:nvSpPr>
          <p:cNvPr id="3" name="Content Placeholder 2">
            <a:extLst>
              <a:ext uri="{FF2B5EF4-FFF2-40B4-BE49-F238E27FC236}">
                <a16:creationId xmlns:a16="http://schemas.microsoft.com/office/drawing/2014/main" id="{B90C203C-88A7-4E0F-AAF6-29A933139FCF}"/>
              </a:ext>
            </a:extLst>
          </p:cNvPr>
          <p:cNvSpPr>
            <a:spLocks noGrp="1"/>
          </p:cNvSpPr>
          <p:nvPr>
            <p:ph idx="1"/>
          </p:nvPr>
        </p:nvSpPr>
        <p:spPr>
          <a:xfrm>
            <a:off x="838201" y="1690689"/>
            <a:ext cx="5257800" cy="4486274"/>
          </a:xfrm>
        </p:spPr>
        <p:txBody>
          <a:bodyPr/>
          <a:lstStyle/>
          <a:p>
            <a:pPr>
              <a:buClr>
                <a:schemeClr val="tx1"/>
              </a:buClr>
            </a:pPr>
            <a:r>
              <a:rPr lang="en-US" altLang="en-US" dirty="0"/>
              <a:t>The U.S. National Commission for the Protection of Human Subjects of Biomedical and Behavioral Research, 1978</a:t>
            </a:r>
          </a:p>
          <a:p>
            <a:pPr>
              <a:buClr>
                <a:schemeClr val="tx1"/>
              </a:buClr>
            </a:pPr>
            <a:r>
              <a:rPr lang="en-US" altLang="en-US" dirty="0"/>
              <a:t>Ethical Principles and Guidelines for the Protection of Human Subjects of Research:</a:t>
            </a:r>
          </a:p>
          <a:p>
            <a:pPr lvl="1"/>
            <a:r>
              <a:rPr lang="en-US" altLang="en-US" dirty="0"/>
              <a:t>Respect for persons</a:t>
            </a:r>
            <a:endParaRPr lang="en-US" altLang="en-US" b="1" dirty="0"/>
          </a:p>
          <a:p>
            <a:pPr lvl="1"/>
            <a:r>
              <a:rPr lang="en-US" altLang="en-US" dirty="0"/>
              <a:t>Beneficence</a:t>
            </a:r>
            <a:endParaRPr lang="en-US" altLang="en-US" b="1" dirty="0"/>
          </a:p>
          <a:p>
            <a:pPr lvl="1"/>
            <a:r>
              <a:rPr lang="en-US" altLang="en-US" dirty="0"/>
              <a:t>Justice</a:t>
            </a:r>
            <a:endParaRPr lang="en-US" altLang="en-US" b="1" dirty="0"/>
          </a:p>
          <a:p>
            <a:endParaRPr lang="en-US" dirty="0"/>
          </a:p>
        </p:txBody>
      </p:sp>
      <p:pic>
        <p:nvPicPr>
          <p:cNvPr id="9218" name="Picture 2" descr="belmontreport - Human Experimentation and Research on Prisoners">
            <a:extLst>
              <a:ext uri="{FF2B5EF4-FFF2-40B4-BE49-F238E27FC236}">
                <a16:creationId xmlns:a16="http://schemas.microsoft.com/office/drawing/2014/main" id="{872EF8B0-7DF6-4749-862B-B4B3764DF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650523" cy="427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9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the ethical principles in Research</a:t>
            </a:r>
          </a:p>
        </p:txBody>
      </p:sp>
      <p:sp>
        <p:nvSpPr>
          <p:cNvPr id="3" name="Content Placeholder 2"/>
          <p:cNvSpPr>
            <a:spLocks noGrp="1"/>
          </p:cNvSpPr>
          <p:nvPr>
            <p:ph idx="1"/>
          </p:nvPr>
        </p:nvSpPr>
        <p:spPr>
          <a:xfrm>
            <a:off x="838200" y="1825625"/>
            <a:ext cx="5128647" cy="4351338"/>
          </a:xfrm>
        </p:spPr>
        <p:txBody>
          <a:bodyPr/>
          <a:lstStyle/>
          <a:p>
            <a:r>
              <a:rPr lang="en-US" dirty="0"/>
              <a:t>Respect for persons</a:t>
            </a:r>
          </a:p>
          <a:p>
            <a:pPr lvl="1">
              <a:buFont typeface="Wingdings" panose="05000000000000000000" pitchFamily="2" charset="2"/>
              <a:buChar char="ü"/>
            </a:pPr>
            <a:r>
              <a:rPr lang="en-US" dirty="0"/>
              <a:t>Autonomy </a:t>
            </a:r>
          </a:p>
          <a:p>
            <a:pPr lvl="1">
              <a:buFont typeface="Wingdings" panose="05000000000000000000" pitchFamily="2" charset="2"/>
              <a:buChar char="ü"/>
            </a:pPr>
            <a:r>
              <a:rPr lang="en-US" dirty="0"/>
              <a:t>Privacy </a:t>
            </a:r>
          </a:p>
          <a:p>
            <a:pPr lvl="1">
              <a:buFont typeface="Wingdings" panose="05000000000000000000" pitchFamily="2" charset="2"/>
              <a:buChar char="ü"/>
            </a:pPr>
            <a:r>
              <a:rPr lang="en-US" dirty="0"/>
              <a:t>Confidentiality  </a:t>
            </a:r>
          </a:p>
          <a:p>
            <a:r>
              <a:rPr lang="en-US" dirty="0"/>
              <a:t>Beneficence </a:t>
            </a:r>
          </a:p>
          <a:p>
            <a:pPr lvl="1">
              <a:buFont typeface="Wingdings" panose="05000000000000000000" pitchFamily="2" charset="2"/>
              <a:buChar char="ü"/>
            </a:pPr>
            <a:r>
              <a:rPr lang="en-US" dirty="0"/>
              <a:t>Benefits and risks </a:t>
            </a:r>
          </a:p>
          <a:p>
            <a:pPr lvl="1">
              <a:buFont typeface="Wingdings" panose="05000000000000000000" pitchFamily="2" charset="2"/>
              <a:buChar char="ü"/>
            </a:pPr>
            <a:r>
              <a:rPr lang="en-US" dirty="0"/>
              <a:t>Risks are reasonable in relation to benefits </a:t>
            </a:r>
          </a:p>
          <a:p>
            <a:pPr lvl="1">
              <a:buFont typeface="Wingdings" panose="05000000000000000000" pitchFamily="2" charset="2"/>
              <a:buChar char="ü"/>
            </a:pPr>
            <a:r>
              <a:rPr lang="en-US" dirty="0"/>
              <a:t>Prevent harm, disability </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endParaRPr lang="en-US" dirty="0"/>
          </a:p>
        </p:txBody>
      </p:sp>
      <p:sp>
        <p:nvSpPr>
          <p:cNvPr id="4" name="TextBox 3"/>
          <p:cNvSpPr txBox="1"/>
          <p:nvPr/>
        </p:nvSpPr>
        <p:spPr>
          <a:xfrm>
            <a:off x="5966847" y="1825625"/>
            <a:ext cx="4943959" cy="2646878"/>
          </a:xfrm>
          <a:prstGeom prst="rect">
            <a:avLst/>
          </a:prstGeom>
          <a:noFill/>
        </p:spPr>
        <p:txBody>
          <a:bodyPr wrap="square" rtlCol="0">
            <a:spAutoFit/>
          </a:bodyPr>
          <a:lstStyle/>
          <a:p>
            <a:pPr marL="285750" indent="-285750">
              <a:buFont typeface="Arial" panose="020B0604020202020204" pitchFamily="34" charset="0"/>
              <a:buChar char="•"/>
            </a:pPr>
            <a:r>
              <a:rPr lang="en-US" sz="2800" dirty="0"/>
              <a:t>Justice</a:t>
            </a:r>
            <a:r>
              <a:rPr lang="en-US" dirty="0"/>
              <a:t> </a:t>
            </a:r>
          </a:p>
          <a:p>
            <a:pPr lvl="1">
              <a:buFont typeface="Wingdings" panose="05000000000000000000" pitchFamily="2" charset="2"/>
              <a:buChar char="ü"/>
            </a:pPr>
            <a:r>
              <a:rPr lang="en-US" sz="2400" dirty="0"/>
              <a:t>Participants selection</a:t>
            </a:r>
          </a:p>
          <a:p>
            <a:pPr lvl="1">
              <a:buFont typeface="Wingdings" panose="05000000000000000000" pitchFamily="2" charset="2"/>
              <a:buChar char="ü"/>
            </a:pPr>
            <a:r>
              <a:rPr lang="en-US" sz="2400" dirty="0"/>
              <a:t>Fairness in selection</a:t>
            </a:r>
          </a:p>
          <a:p>
            <a:pPr lvl="1">
              <a:buFont typeface="Wingdings" panose="05000000000000000000" pitchFamily="2" charset="2"/>
              <a:buChar char="ü"/>
            </a:pPr>
            <a:r>
              <a:rPr lang="en-US" sz="2400" dirty="0"/>
              <a:t>Equality and equitable treatment</a:t>
            </a:r>
          </a:p>
          <a:p>
            <a:pPr lvl="1">
              <a:buFont typeface="Wingdings" panose="05000000000000000000" pitchFamily="2" charset="2"/>
              <a:buChar char="ü"/>
            </a:pPr>
            <a:r>
              <a:rPr lang="en-US" sz="2400" dirty="0"/>
              <a:t>Access</a:t>
            </a:r>
          </a:p>
          <a:p>
            <a:r>
              <a:rPr lang="en-US" dirty="0"/>
              <a:t> </a:t>
            </a:r>
          </a:p>
        </p:txBody>
      </p:sp>
    </p:spTree>
    <p:extLst>
      <p:ext uri="{BB962C8B-B14F-4D97-AF65-F5344CB8AC3E}">
        <p14:creationId xmlns:p14="http://schemas.microsoft.com/office/powerpoint/2010/main" val="298837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CC58-AD85-49BF-B11C-5FBC4AC3925F}"/>
              </a:ext>
            </a:extLst>
          </p:cNvPr>
          <p:cNvSpPr>
            <a:spLocks noGrp="1"/>
          </p:cNvSpPr>
          <p:nvPr>
            <p:ph type="title"/>
          </p:nvPr>
        </p:nvSpPr>
        <p:spPr/>
        <p:txBody>
          <a:bodyPr>
            <a:normAutofit/>
          </a:bodyPr>
          <a:lstStyle/>
          <a:p>
            <a:r>
              <a:rPr lang="en-US" altLang="en-US" sz="3200" dirty="0">
                <a:latin typeface="+mn-lt"/>
              </a:rPr>
              <a:t>The Declaration of Helsinki: World Medical Association</a:t>
            </a:r>
            <a:br>
              <a:rPr lang="en-US" altLang="en-US" sz="3200" dirty="0">
                <a:latin typeface="+mn-lt"/>
              </a:rPr>
            </a:br>
            <a:r>
              <a:rPr lang="en-US" altLang="en-US" sz="3200" dirty="0">
                <a:latin typeface="+mn-lt"/>
              </a:rPr>
              <a:t>(1964, 1975, 1983, 1989, 1996, 2002)</a:t>
            </a:r>
            <a:endParaRPr lang="en-US" sz="3200" dirty="0"/>
          </a:p>
        </p:txBody>
      </p:sp>
      <p:sp>
        <p:nvSpPr>
          <p:cNvPr id="3" name="Content Placeholder 2">
            <a:extLst>
              <a:ext uri="{FF2B5EF4-FFF2-40B4-BE49-F238E27FC236}">
                <a16:creationId xmlns:a16="http://schemas.microsoft.com/office/drawing/2014/main" id="{2253A3C7-FB8A-4657-8488-3DB518122C4F}"/>
              </a:ext>
            </a:extLst>
          </p:cNvPr>
          <p:cNvSpPr>
            <a:spLocks noGrp="1"/>
          </p:cNvSpPr>
          <p:nvPr>
            <p:ph idx="1"/>
          </p:nvPr>
        </p:nvSpPr>
        <p:spPr>
          <a:xfrm>
            <a:off x="838201" y="1690688"/>
            <a:ext cx="5801750" cy="4802187"/>
          </a:xfrm>
        </p:spPr>
        <p:txBody>
          <a:bodyPr>
            <a:normAutofit/>
          </a:bodyPr>
          <a:lstStyle/>
          <a:p>
            <a:pPr>
              <a:spcBef>
                <a:spcPct val="40000"/>
              </a:spcBef>
            </a:pPr>
            <a:r>
              <a:rPr lang="en-US" altLang="en-US" dirty="0">
                <a:latin typeface="Arial,Bold"/>
              </a:rPr>
              <a:t>“</a:t>
            </a:r>
            <a:r>
              <a:rPr lang="en-US" altLang="en-US" dirty="0"/>
              <a:t>The well-being of the subject should take precedence over the interests of science and society”</a:t>
            </a:r>
          </a:p>
          <a:p>
            <a:pPr>
              <a:spcBef>
                <a:spcPct val="40000"/>
              </a:spcBef>
            </a:pPr>
            <a:r>
              <a:rPr lang="en-US" altLang="en-US" dirty="0"/>
              <a:t>Consent should be in writing</a:t>
            </a:r>
          </a:p>
          <a:p>
            <a:pPr>
              <a:spcBef>
                <a:spcPct val="40000"/>
              </a:spcBef>
            </a:pPr>
            <a:r>
              <a:rPr lang="en-US" altLang="en-US" dirty="0"/>
              <a:t>Use caution if participant is in dependent relationship with researcher</a:t>
            </a:r>
          </a:p>
          <a:p>
            <a:pPr>
              <a:spcBef>
                <a:spcPct val="40000"/>
              </a:spcBef>
            </a:pPr>
            <a:r>
              <a:rPr lang="en-US" altLang="en-US" dirty="0"/>
              <a:t>Limited use of placebo, especially if treatment is available</a:t>
            </a:r>
          </a:p>
          <a:p>
            <a:pPr marL="0" indent="0">
              <a:buNone/>
            </a:pPr>
            <a:endParaRPr lang="en-US" dirty="0"/>
          </a:p>
        </p:txBody>
      </p:sp>
      <p:pic>
        <p:nvPicPr>
          <p:cNvPr id="8194" name="Picture 2" descr="The Declaration of Helsinki. Retrieved from: New edition of Declaration...  | Download Scientific Diagram">
            <a:extLst>
              <a:ext uri="{FF2B5EF4-FFF2-40B4-BE49-F238E27FC236}">
                <a16:creationId xmlns:a16="http://schemas.microsoft.com/office/drawing/2014/main" id="{D8019364-E9BF-410E-8230-493D0B7E0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950" y="1690688"/>
            <a:ext cx="5261317" cy="36623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599F28-394A-4CF3-B5F3-6E09305D6023}"/>
              </a:ext>
            </a:extLst>
          </p:cNvPr>
          <p:cNvSpPr txBox="1"/>
          <p:nvPr/>
        </p:nvSpPr>
        <p:spPr>
          <a:xfrm>
            <a:off x="838200" y="5692656"/>
            <a:ext cx="10823917" cy="800219"/>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t>Greater access to benefit once research is concluded</a:t>
            </a:r>
          </a:p>
          <a:p>
            <a:endParaRPr lang="en-US" dirty="0"/>
          </a:p>
        </p:txBody>
      </p:sp>
    </p:spTree>
    <p:extLst>
      <p:ext uri="{BB962C8B-B14F-4D97-AF65-F5344CB8AC3E}">
        <p14:creationId xmlns:p14="http://schemas.microsoft.com/office/powerpoint/2010/main" val="126572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9B4D1-616E-4CD5-828E-ACE0AF1FEA99}"/>
              </a:ext>
            </a:extLst>
          </p:cNvPr>
          <p:cNvSpPr>
            <a:spLocks noGrp="1"/>
          </p:cNvSpPr>
          <p:nvPr>
            <p:ph type="title"/>
          </p:nvPr>
        </p:nvSpPr>
        <p:spPr>
          <a:xfrm>
            <a:off x="640080" y="325369"/>
            <a:ext cx="3974123" cy="1864809"/>
          </a:xfrm>
        </p:spPr>
        <p:txBody>
          <a:bodyPr anchor="b">
            <a:normAutofit/>
          </a:bodyPr>
          <a:lstStyle/>
          <a:p>
            <a:r>
              <a:rPr lang="en-US" sz="3600" dirty="0">
                <a:latin typeface="+mn-lt"/>
              </a:rPr>
              <a:t>Human participants protection </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ECF416-8B69-41BD-B075-B0F6E8B24987}"/>
              </a:ext>
            </a:extLst>
          </p:cNvPr>
          <p:cNvSpPr>
            <a:spLocks noGrp="1"/>
          </p:cNvSpPr>
          <p:nvPr>
            <p:ph idx="1"/>
          </p:nvPr>
        </p:nvSpPr>
        <p:spPr>
          <a:xfrm>
            <a:off x="640080" y="2872899"/>
            <a:ext cx="4480560" cy="3320668"/>
          </a:xfrm>
        </p:spPr>
        <p:txBody>
          <a:bodyPr>
            <a:normAutofit fontScale="92500" lnSpcReduction="10000"/>
          </a:bodyPr>
          <a:lstStyle/>
          <a:p>
            <a:pPr marL="0" indent="0">
              <a:buNone/>
            </a:pPr>
            <a:r>
              <a:rPr lang="en-US" sz="2400" b="0" i="0" dirty="0">
                <a:effectLst/>
              </a:rPr>
              <a:t>When conducting research on humans</a:t>
            </a:r>
            <a:r>
              <a:rPr lang="en-US" sz="2400" dirty="0"/>
              <a:t>:</a:t>
            </a:r>
            <a:endParaRPr lang="en-US" sz="2400" b="0" i="0" dirty="0">
              <a:effectLst/>
            </a:endParaRPr>
          </a:p>
          <a:p>
            <a:r>
              <a:rPr lang="en-US" sz="2400" b="0" i="0" dirty="0">
                <a:effectLst/>
              </a:rPr>
              <a:t>minimize harm and risks and maximize benefits </a:t>
            </a:r>
          </a:p>
          <a:p>
            <a:r>
              <a:rPr lang="en-US" sz="2400" b="0" i="0" dirty="0">
                <a:effectLst/>
              </a:rPr>
              <a:t>respect human dignity, privacy, and autonomy</a:t>
            </a:r>
          </a:p>
          <a:p>
            <a:r>
              <a:rPr lang="en-US" sz="2400" b="0" i="0" dirty="0">
                <a:effectLst/>
              </a:rPr>
              <a:t>take special precautions with vulnerable populations</a:t>
            </a:r>
          </a:p>
          <a:p>
            <a:r>
              <a:rPr lang="en-US" sz="2400" b="0" i="0" dirty="0">
                <a:effectLst/>
              </a:rPr>
              <a:t>strive to distribute the benefits and burdens of research fairly.</a:t>
            </a:r>
            <a:endParaRPr lang="en-US" sz="2400" dirty="0"/>
          </a:p>
        </p:txBody>
      </p:sp>
      <p:pic>
        <p:nvPicPr>
          <p:cNvPr id="1028" name="Picture 4" descr="doctor putting hand on the shoulder of an older patient">
            <a:extLst>
              <a:ext uri="{FF2B5EF4-FFF2-40B4-BE49-F238E27FC236}">
                <a16:creationId xmlns:a16="http://schemas.microsoft.com/office/drawing/2014/main" id="{D73931C4-F442-4350-BCD5-6FEEDC5008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0" r="1944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7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A6B1-8400-3232-BB32-AEF96A5D04B7}"/>
              </a:ext>
            </a:extLst>
          </p:cNvPr>
          <p:cNvSpPr>
            <a:spLocks noGrp="1"/>
          </p:cNvSpPr>
          <p:nvPr>
            <p:ph type="title"/>
          </p:nvPr>
        </p:nvSpPr>
        <p:spPr/>
        <p:txBody>
          <a:bodyPr/>
          <a:lstStyle/>
          <a:p>
            <a:r>
              <a:rPr lang="en-US" dirty="0"/>
              <a:t>Who oversees research ethics</a:t>
            </a:r>
            <a:endParaRPr lang="en-KE" dirty="0"/>
          </a:p>
        </p:txBody>
      </p:sp>
      <p:sp>
        <p:nvSpPr>
          <p:cNvPr id="3" name="Content Placeholder 2">
            <a:extLst>
              <a:ext uri="{FF2B5EF4-FFF2-40B4-BE49-F238E27FC236}">
                <a16:creationId xmlns:a16="http://schemas.microsoft.com/office/drawing/2014/main" id="{6A6E9CCD-5060-14C7-E068-22EFC6DE8719}"/>
              </a:ext>
            </a:extLst>
          </p:cNvPr>
          <p:cNvSpPr>
            <a:spLocks noGrp="1"/>
          </p:cNvSpPr>
          <p:nvPr>
            <p:ph idx="1"/>
          </p:nvPr>
        </p:nvSpPr>
        <p:spPr/>
        <p:txBody>
          <a:bodyPr>
            <a:normAutofit fontScale="85000" lnSpcReduction="20000"/>
          </a:bodyPr>
          <a:lstStyle/>
          <a:p>
            <a:r>
              <a:rPr lang="en-US" dirty="0"/>
              <a:t>Institution research boards (IRB)</a:t>
            </a:r>
          </a:p>
          <a:p>
            <a:pPr lvl="1"/>
            <a:r>
              <a:rPr lang="en-US" dirty="0"/>
              <a:t>National research boards: NACOSTI</a:t>
            </a:r>
          </a:p>
          <a:p>
            <a:pPr lvl="1"/>
            <a:r>
              <a:rPr lang="en-US" dirty="0"/>
              <a:t>Hospital research boards</a:t>
            </a:r>
          </a:p>
          <a:p>
            <a:pPr lvl="1"/>
            <a:r>
              <a:rPr lang="en-US" dirty="0"/>
              <a:t>Academic research boards:-MTRH/MU IREC</a:t>
            </a:r>
          </a:p>
          <a:p>
            <a:pPr lvl="1"/>
            <a:r>
              <a:rPr lang="en-US" dirty="0"/>
              <a:t>A combination of hospital and research boards</a:t>
            </a:r>
          </a:p>
          <a:p>
            <a:pPr lvl="1"/>
            <a:endParaRPr lang="en-US" dirty="0"/>
          </a:p>
          <a:p>
            <a:r>
              <a:rPr lang="en-US" b="0" i="0" dirty="0">
                <a:solidFill>
                  <a:srgbClr val="262626"/>
                </a:solidFill>
                <a:effectLst/>
              </a:rPr>
              <a:t>National Commission for Science, Technology and Innovation (NACOSTI)</a:t>
            </a:r>
          </a:p>
          <a:p>
            <a:pPr lvl="1"/>
            <a:r>
              <a:rPr lang="en-US" b="0" i="0" dirty="0">
                <a:solidFill>
                  <a:srgbClr val="262626"/>
                </a:solidFill>
                <a:effectLst/>
              </a:rPr>
              <a:t>The national legal entity authorized to review and approve research in Kenya under the Science Technology and Innovation Act No. 28 of 2013.</a:t>
            </a:r>
          </a:p>
          <a:p>
            <a:pPr lvl="1"/>
            <a:endParaRPr lang="en-US" dirty="0"/>
          </a:p>
          <a:p>
            <a:r>
              <a:rPr lang="en-US" dirty="0"/>
              <a:t>Moi University IRB</a:t>
            </a:r>
          </a:p>
          <a:p>
            <a:pPr lvl="1"/>
            <a:r>
              <a:rPr lang="en-US" i="0" dirty="0">
                <a:solidFill>
                  <a:srgbClr val="262626"/>
                </a:solidFill>
                <a:effectLst/>
              </a:rPr>
              <a:t>The Moi Teaching &amp; Referral Hospital / Moi University College of Health Sciences -Institutional Research and Ethics Committee</a:t>
            </a:r>
            <a:r>
              <a:rPr lang="en-US" i="1" dirty="0">
                <a:solidFill>
                  <a:srgbClr val="262626"/>
                </a:solidFill>
                <a:effectLst/>
              </a:rPr>
              <a:t>(MTRH/MU-IREC)</a:t>
            </a:r>
            <a:r>
              <a:rPr lang="en-US" dirty="0">
                <a:solidFill>
                  <a:srgbClr val="262626"/>
                </a:solidFill>
              </a:rPr>
              <a:t>: </a:t>
            </a:r>
            <a:r>
              <a:rPr lang="en-US" b="0" i="0" dirty="0">
                <a:solidFill>
                  <a:srgbClr val="262626"/>
                </a:solidFill>
                <a:effectLst/>
              </a:rPr>
              <a:t>constituted jointly by Moi Teaching &amp; Referral Hospital (MTRH) and Moi University College of Health Sciences (MUCHS).</a:t>
            </a:r>
          </a:p>
          <a:p>
            <a:pPr lvl="1"/>
            <a:r>
              <a:rPr lang="en-US" dirty="0">
                <a:solidFill>
                  <a:srgbClr val="262626"/>
                </a:solidFill>
              </a:rPr>
              <a:t>Reviews and approves research on behalf of NACOSTI.</a:t>
            </a:r>
            <a:endParaRPr lang="en-KE" dirty="0"/>
          </a:p>
        </p:txBody>
      </p:sp>
    </p:spTree>
    <p:extLst>
      <p:ext uri="{BB962C8B-B14F-4D97-AF65-F5344CB8AC3E}">
        <p14:creationId xmlns:p14="http://schemas.microsoft.com/office/powerpoint/2010/main" val="159985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EBCD-B158-2891-5CE7-0763BC8CF10C}"/>
              </a:ext>
            </a:extLst>
          </p:cNvPr>
          <p:cNvSpPr>
            <a:spLocks noGrp="1"/>
          </p:cNvSpPr>
          <p:nvPr>
            <p:ph type="title"/>
          </p:nvPr>
        </p:nvSpPr>
        <p:spPr>
          <a:xfrm>
            <a:off x="777240" y="144145"/>
            <a:ext cx="10515600" cy="1325563"/>
          </a:xfrm>
        </p:spPr>
        <p:txBody>
          <a:bodyPr/>
          <a:lstStyle/>
          <a:p>
            <a:r>
              <a:rPr lang="en-US" dirty="0"/>
              <a:t>Role of IRB</a:t>
            </a:r>
            <a:endParaRPr lang="en-KE" dirty="0"/>
          </a:p>
        </p:txBody>
      </p:sp>
      <p:sp>
        <p:nvSpPr>
          <p:cNvPr id="3" name="Content Placeholder 2">
            <a:extLst>
              <a:ext uri="{FF2B5EF4-FFF2-40B4-BE49-F238E27FC236}">
                <a16:creationId xmlns:a16="http://schemas.microsoft.com/office/drawing/2014/main" id="{5D8F1437-FF22-5205-A263-1BF6786488F8}"/>
              </a:ext>
            </a:extLst>
          </p:cNvPr>
          <p:cNvSpPr>
            <a:spLocks noGrp="1"/>
          </p:cNvSpPr>
          <p:nvPr>
            <p:ph idx="1"/>
          </p:nvPr>
        </p:nvSpPr>
        <p:spPr>
          <a:xfrm>
            <a:off x="838200" y="1356360"/>
            <a:ext cx="10576560" cy="4820603"/>
          </a:xfrm>
        </p:spPr>
        <p:txBody>
          <a:bodyPr>
            <a:normAutofit fontScale="92500" lnSpcReduction="20000"/>
          </a:bodyPr>
          <a:lstStyle/>
          <a:p>
            <a:r>
              <a:rPr lang="en-US" dirty="0"/>
              <a:t>Primary responsibility is to protect rights and welfare of human research participants</a:t>
            </a:r>
          </a:p>
          <a:p>
            <a:pPr lvl="1"/>
            <a:r>
              <a:rPr lang="en-US" dirty="0"/>
              <a:t>Review, evaluation and approval of proposed research involving humans, their tissue and related data based on the scientific and ethical merits of research proposals </a:t>
            </a:r>
          </a:p>
          <a:p>
            <a:pPr marL="914400" lvl="2" indent="0">
              <a:buNone/>
            </a:pPr>
            <a:r>
              <a:rPr lang="en-US" b="1" i="0" dirty="0">
                <a:solidFill>
                  <a:srgbClr val="262626"/>
                </a:solidFill>
                <a:effectLst/>
              </a:rPr>
              <a:t>(</a:t>
            </a:r>
            <a:r>
              <a:rPr lang="en-US" b="1" i="0" dirty="0" err="1">
                <a:solidFill>
                  <a:srgbClr val="262626"/>
                </a:solidFill>
                <a:effectLst/>
              </a:rPr>
              <a:t>i</a:t>
            </a:r>
            <a:r>
              <a:rPr lang="en-US" b="1" i="0" dirty="0">
                <a:solidFill>
                  <a:srgbClr val="262626"/>
                </a:solidFill>
                <a:effectLst/>
              </a:rPr>
              <a:t>)   Expedited Review</a:t>
            </a:r>
            <a:r>
              <a:rPr lang="en-US" b="0" i="0" dirty="0">
                <a:solidFill>
                  <a:srgbClr val="262626"/>
                </a:solidFill>
                <a:effectLst/>
              </a:rPr>
              <a:t>– Research investigations that present no more than minimal risk to the study participants and minor amendment in previously approved research during the period for which approval was granted.</a:t>
            </a:r>
          </a:p>
          <a:p>
            <a:pPr marL="914400" lvl="2" indent="0">
              <a:buNone/>
            </a:pPr>
            <a:r>
              <a:rPr lang="en-US" b="1" i="0" dirty="0">
                <a:solidFill>
                  <a:srgbClr val="262626"/>
                </a:solidFill>
                <a:effectLst/>
              </a:rPr>
              <a:t>(ii)  Full Review</a:t>
            </a:r>
            <a:r>
              <a:rPr lang="en-US" b="0" i="0" dirty="0">
                <a:solidFill>
                  <a:srgbClr val="262626"/>
                </a:solidFill>
                <a:effectLst/>
              </a:rPr>
              <a:t>– All other research proposals submitted for review and which do not meet the criteria for expedited and exempt review undergo the process of a full review.</a:t>
            </a:r>
            <a:br>
              <a:rPr lang="en-US" dirty="0"/>
            </a:br>
            <a:r>
              <a:rPr lang="en-US" b="1" i="0" dirty="0">
                <a:solidFill>
                  <a:srgbClr val="262626"/>
                </a:solidFill>
                <a:effectLst/>
              </a:rPr>
              <a:t>(iii) Continuing Review</a:t>
            </a:r>
            <a:r>
              <a:rPr lang="en-US" b="0" i="0" dirty="0">
                <a:solidFill>
                  <a:srgbClr val="262626"/>
                </a:solidFill>
                <a:effectLst/>
              </a:rPr>
              <a:t>– All approvals are valid for a period of one year. studies that last for more than one year apply for a continuing approval annually.</a:t>
            </a:r>
            <a:br>
              <a:rPr lang="en-US" dirty="0"/>
            </a:br>
            <a:r>
              <a:rPr lang="en-US" b="1" i="0" dirty="0">
                <a:solidFill>
                  <a:srgbClr val="262626"/>
                </a:solidFill>
                <a:effectLst/>
              </a:rPr>
              <a:t>(iv) Exempt Review</a:t>
            </a:r>
            <a:r>
              <a:rPr lang="en-US" b="0" i="0" dirty="0">
                <a:solidFill>
                  <a:srgbClr val="262626"/>
                </a:solidFill>
                <a:effectLst/>
              </a:rPr>
              <a:t>– Unless otherwise defined by the committee and other relevant regulations, research activities in which the only involvement of human subjects will be in one or more of the following categories are exempt from these SOP’s</a:t>
            </a:r>
            <a:br>
              <a:rPr lang="en-US" dirty="0"/>
            </a:br>
            <a:r>
              <a:rPr lang="en-US" b="1" i="0" dirty="0">
                <a:solidFill>
                  <a:srgbClr val="262626"/>
                </a:solidFill>
                <a:effectLst/>
              </a:rPr>
              <a:t>(v)  Review or amendments to a previously approved Proposal</a:t>
            </a:r>
            <a:r>
              <a:rPr lang="en-US" b="0" i="0" dirty="0">
                <a:solidFill>
                  <a:srgbClr val="262626"/>
                </a:solidFill>
                <a:effectLst/>
              </a:rPr>
              <a:t>– All amendments to approved study proposal are previewed by IREC members before the amended protocol is implemented.</a:t>
            </a:r>
            <a:endParaRPr lang="en-US" dirty="0"/>
          </a:p>
          <a:p>
            <a:pPr lvl="2"/>
            <a:endParaRPr lang="en-US" dirty="0"/>
          </a:p>
          <a:p>
            <a:pPr lvl="1"/>
            <a:r>
              <a:rPr lang="en-US" dirty="0"/>
              <a:t>Monitor of the approved studies with the aim of safeguarding the dignity, rights and welfare of the research participants. </a:t>
            </a:r>
            <a:endParaRPr lang="en-KE" dirty="0"/>
          </a:p>
        </p:txBody>
      </p:sp>
    </p:spTree>
    <p:extLst>
      <p:ext uri="{BB962C8B-B14F-4D97-AF65-F5344CB8AC3E}">
        <p14:creationId xmlns:p14="http://schemas.microsoft.com/office/powerpoint/2010/main" val="168481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DFDA-592E-F08D-02F0-3FEC45F4C022}"/>
              </a:ext>
            </a:extLst>
          </p:cNvPr>
          <p:cNvSpPr>
            <a:spLocks noGrp="1"/>
          </p:cNvSpPr>
          <p:nvPr>
            <p:ph type="title"/>
          </p:nvPr>
        </p:nvSpPr>
        <p:spPr/>
        <p:txBody>
          <a:bodyPr/>
          <a:lstStyle/>
          <a:p>
            <a:r>
              <a:rPr lang="en-US" dirty="0"/>
              <a:t>IRB regulation</a:t>
            </a:r>
            <a:endParaRPr lang="en-KE" dirty="0"/>
          </a:p>
        </p:txBody>
      </p:sp>
      <p:sp>
        <p:nvSpPr>
          <p:cNvPr id="3" name="Content Placeholder 2">
            <a:extLst>
              <a:ext uri="{FF2B5EF4-FFF2-40B4-BE49-F238E27FC236}">
                <a16:creationId xmlns:a16="http://schemas.microsoft.com/office/drawing/2014/main" id="{886786F9-3F8C-84D3-BBFD-BDDBC545BF7A}"/>
              </a:ext>
            </a:extLst>
          </p:cNvPr>
          <p:cNvSpPr>
            <a:spLocks noGrp="1"/>
          </p:cNvSpPr>
          <p:nvPr>
            <p:ph idx="1"/>
          </p:nvPr>
        </p:nvSpPr>
        <p:spPr/>
        <p:txBody>
          <a:bodyPr/>
          <a:lstStyle/>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Risks to subjects are minimized</a:t>
            </a:r>
          </a:p>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Risks are reasonable in relation to potential benefits</a:t>
            </a:r>
          </a:p>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Selection of subjects is equitable</a:t>
            </a:r>
          </a:p>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Informed consent will be sought and documented for each subject</a:t>
            </a:r>
          </a:p>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Ongoing monitoring will occur to ensure subject safety </a:t>
            </a:r>
          </a:p>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Adequate provisions exist to protect privacy</a:t>
            </a:r>
          </a:p>
          <a:p>
            <a:pPr marL="457200" indent="-457200" eaLnBrk="1" hangingPunct="1">
              <a:lnSpc>
                <a:spcPct val="80000"/>
              </a:lnSpc>
              <a:buFont typeface="Arial" panose="020B0604020202020204" pitchFamily="34" charset="0"/>
              <a:buChar char="•"/>
            </a:pPr>
            <a:r>
              <a:rPr lang="en-US" altLang="en-US" sz="2800" b="0" dirty="0">
                <a:ea typeface="Dotum" panose="020B0503020000020004" pitchFamily="34" charset="-127"/>
              </a:rPr>
              <a:t>Special safeguards are in place for vulnerable subjects</a:t>
            </a:r>
          </a:p>
          <a:p>
            <a:endParaRPr lang="en-KE" dirty="0"/>
          </a:p>
        </p:txBody>
      </p:sp>
    </p:spTree>
    <p:extLst>
      <p:ext uri="{BB962C8B-B14F-4D97-AF65-F5344CB8AC3E}">
        <p14:creationId xmlns:p14="http://schemas.microsoft.com/office/powerpoint/2010/main" val="393766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BC63-8E23-E2B6-F891-C76AF3B34206}"/>
              </a:ext>
            </a:extLst>
          </p:cNvPr>
          <p:cNvSpPr>
            <a:spLocks noGrp="1"/>
          </p:cNvSpPr>
          <p:nvPr>
            <p:ph type="title"/>
          </p:nvPr>
        </p:nvSpPr>
        <p:spPr/>
        <p:txBody>
          <a:bodyPr/>
          <a:lstStyle/>
          <a:p>
            <a:r>
              <a:rPr lang="en-US" dirty="0"/>
              <a:t>IRB composition</a:t>
            </a:r>
            <a:endParaRPr lang="en-KE" dirty="0"/>
          </a:p>
        </p:txBody>
      </p:sp>
      <p:sp>
        <p:nvSpPr>
          <p:cNvPr id="3" name="Content Placeholder 2">
            <a:extLst>
              <a:ext uri="{FF2B5EF4-FFF2-40B4-BE49-F238E27FC236}">
                <a16:creationId xmlns:a16="http://schemas.microsoft.com/office/drawing/2014/main" id="{0C0A9005-69D4-113A-2D04-037DDBF871B7}"/>
              </a:ext>
            </a:extLst>
          </p:cNvPr>
          <p:cNvSpPr>
            <a:spLocks noGrp="1"/>
          </p:cNvSpPr>
          <p:nvPr>
            <p:ph idx="1"/>
          </p:nvPr>
        </p:nvSpPr>
        <p:spPr/>
        <p:txBody>
          <a:bodyPr/>
          <a:lstStyle/>
          <a:p>
            <a:pPr eaLnBrk="1" fontAlgn="auto" hangingPunct="1">
              <a:spcAft>
                <a:spcPts val="0"/>
              </a:spcAft>
              <a:defRPr/>
            </a:pPr>
            <a:r>
              <a:rPr lang="en-US" altLang="en-US" sz="2800" dirty="0">
                <a:ea typeface="Dotum" panose="020B0600000101010101" pitchFamily="34" charset="-127"/>
              </a:rPr>
              <a:t>At least 5 members</a:t>
            </a:r>
          </a:p>
          <a:p>
            <a:pPr eaLnBrk="1" fontAlgn="auto" hangingPunct="1">
              <a:spcAft>
                <a:spcPts val="0"/>
              </a:spcAft>
              <a:defRPr/>
            </a:pPr>
            <a:r>
              <a:rPr lang="en-US" altLang="en-US" sz="2800" dirty="0">
                <a:ea typeface="Dotum" panose="020B0600000101010101" pitchFamily="34" charset="-127"/>
              </a:rPr>
              <a:t>At least one “scientist” member</a:t>
            </a:r>
          </a:p>
          <a:p>
            <a:pPr eaLnBrk="1" fontAlgn="auto" hangingPunct="1">
              <a:spcAft>
                <a:spcPts val="0"/>
              </a:spcAft>
              <a:defRPr/>
            </a:pPr>
            <a:r>
              <a:rPr lang="en-US" altLang="en-US" sz="2800" dirty="0">
                <a:ea typeface="Dotum" panose="020B0600000101010101" pitchFamily="34" charset="-127"/>
              </a:rPr>
              <a:t>At least one “non-scientist” member</a:t>
            </a:r>
          </a:p>
          <a:p>
            <a:pPr eaLnBrk="1" fontAlgn="auto" hangingPunct="1">
              <a:spcAft>
                <a:spcPts val="0"/>
              </a:spcAft>
              <a:defRPr/>
            </a:pPr>
            <a:r>
              <a:rPr lang="en-US" altLang="en-US" sz="2800" dirty="0">
                <a:ea typeface="Dotum" panose="020B0600000101010101" pitchFamily="34" charset="-127"/>
              </a:rPr>
              <a:t>At least one member who is otherwise unaffiliated with the institution</a:t>
            </a:r>
          </a:p>
          <a:p>
            <a:pPr eaLnBrk="1" fontAlgn="auto" hangingPunct="1">
              <a:spcAft>
                <a:spcPts val="0"/>
              </a:spcAft>
              <a:defRPr/>
            </a:pPr>
            <a:r>
              <a:rPr lang="en-US" altLang="en-US" sz="2800" dirty="0">
                <a:ea typeface="Dotum" panose="020B0600000101010101" pitchFamily="34" charset="-127"/>
              </a:rPr>
              <a:t>At least one member who is considered a “participant advocate.”   </a:t>
            </a:r>
          </a:p>
          <a:p>
            <a:pPr eaLnBrk="1" fontAlgn="auto" hangingPunct="1">
              <a:spcAft>
                <a:spcPts val="0"/>
              </a:spcAft>
              <a:defRPr/>
            </a:pPr>
            <a:r>
              <a:rPr lang="en-US" altLang="en-US" sz="2800" dirty="0">
                <a:ea typeface="Dotum" panose="020B0600000101010101" pitchFamily="34" charset="-127"/>
              </a:rPr>
              <a:t>Diversity regarding gender, background, etc. to represent the types of research reviewed</a:t>
            </a:r>
          </a:p>
          <a:p>
            <a:endParaRPr lang="en-KE" dirty="0"/>
          </a:p>
        </p:txBody>
      </p:sp>
    </p:spTree>
    <p:extLst>
      <p:ext uri="{BB962C8B-B14F-4D97-AF65-F5344CB8AC3E}">
        <p14:creationId xmlns:p14="http://schemas.microsoft.com/office/powerpoint/2010/main" val="43058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 to Beginning the Study</a:t>
            </a:r>
            <a:endParaRPr lang="en-US" dirty="0"/>
          </a:p>
        </p:txBody>
      </p:sp>
      <p:sp>
        <p:nvSpPr>
          <p:cNvPr id="3" name="Content Placeholder 2"/>
          <p:cNvSpPr>
            <a:spLocks noGrp="1"/>
          </p:cNvSpPr>
          <p:nvPr>
            <p:ph idx="1"/>
          </p:nvPr>
        </p:nvSpPr>
        <p:spPr>
          <a:xfrm>
            <a:off x="838200" y="1825624"/>
            <a:ext cx="10515600" cy="4575175"/>
          </a:xfrm>
        </p:spPr>
        <p:txBody>
          <a:bodyPr>
            <a:normAutofit fontScale="92500" lnSpcReduction="20000"/>
          </a:bodyPr>
          <a:lstStyle/>
          <a:p>
            <a:r>
              <a:rPr lang="en-US" dirty="0"/>
              <a:t>Seek approval from the institutional review board (IRB)</a:t>
            </a:r>
          </a:p>
          <a:p>
            <a:pPr lvl="1"/>
            <a:r>
              <a:rPr lang="en-US" dirty="0"/>
              <a:t>IRB committees provide protection against human rights violations</a:t>
            </a:r>
          </a:p>
          <a:p>
            <a:pPr lvl="1"/>
            <a:r>
              <a:rPr lang="en-US" dirty="0"/>
              <a:t>IRBs review the extent to which participants are placed at risk in your study</a:t>
            </a:r>
          </a:p>
          <a:p>
            <a:pPr lvl="1"/>
            <a:endParaRPr lang="en-US" dirty="0"/>
          </a:p>
          <a:p>
            <a:r>
              <a:rPr lang="en-US" dirty="0"/>
              <a:t>Tips for obtaining ethics approval at a minimum time</a:t>
            </a:r>
          </a:p>
          <a:p>
            <a:pPr lvl="1"/>
            <a:r>
              <a:rPr lang="en-US" dirty="0"/>
              <a:t>Allow time  </a:t>
            </a:r>
          </a:p>
          <a:p>
            <a:pPr lvl="1"/>
            <a:r>
              <a:rPr lang="en-US" dirty="0"/>
              <a:t>Communicate clearly </a:t>
            </a:r>
          </a:p>
          <a:p>
            <a:pPr lvl="1"/>
            <a:r>
              <a:rPr lang="en-US" dirty="0"/>
              <a:t>Ensure your application is self-explanatory  </a:t>
            </a:r>
          </a:p>
          <a:p>
            <a:pPr lvl="1"/>
            <a:r>
              <a:rPr lang="en-US" dirty="0"/>
              <a:t>Use the guidelines available to help you  </a:t>
            </a:r>
          </a:p>
          <a:p>
            <a:pPr lvl="1"/>
            <a:r>
              <a:rPr lang="en-US" dirty="0"/>
              <a:t>Ensure your application package is complete  </a:t>
            </a:r>
          </a:p>
          <a:p>
            <a:pPr lvl="1"/>
            <a:r>
              <a:rPr lang="en-US" dirty="0"/>
              <a:t>Label your documents </a:t>
            </a:r>
          </a:p>
          <a:p>
            <a:pPr lvl="1"/>
            <a:r>
              <a:rPr lang="en-US" dirty="0"/>
              <a:t>Place yourself in the place of your participants  </a:t>
            </a:r>
          </a:p>
          <a:p>
            <a:pPr lvl="2"/>
            <a:r>
              <a:rPr lang="en-US" dirty="0">
                <a:solidFill>
                  <a:srgbClr val="464646"/>
                </a:solidFill>
                <a:latin typeface="Arial" panose="020B0604020202020204" pitchFamily="34" charset="0"/>
              </a:rPr>
              <a:t>What issues and concerns might you have about the project before agreeing to participate and what information and reassurances would you want a researcher to provide.</a:t>
            </a:r>
            <a:endParaRPr lang="en-US" dirty="0"/>
          </a:p>
          <a:p>
            <a:pPr marL="914400" lvl="2" indent="0">
              <a:buNone/>
            </a:pPr>
            <a:endParaRPr lang="en-US" dirty="0"/>
          </a:p>
          <a:p>
            <a:endParaRPr lang="en-US" dirty="0"/>
          </a:p>
        </p:txBody>
      </p:sp>
      <p:pic>
        <p:nvPicPr>
          <p:cNvPr id="5" name="Picture 2" descr="How to apply for a formal ethics review | Bournemouth University">
            <a:extLst>
              <a:ext uri="{FF2B5EF4-FFF2-40B4-BE49-F238E27FC236}">
                <a16:creationId xmlns:a16="http://schemas.microsoft.com/office/drawing/2014/main" id="{48976674-131E-9A87-0A07-379D84AFA5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4100" y="129304"/>
            <a:ext cx="2080260" cy="233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8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123B-16FC-4F2C-8A63-FECC2371E469}"/>
              </a:ext>
            </a:extLst>
          </p:cNvPr>
          <p:cNvSpPr>
            <a:spLocks noGrp="1"/>
          </p:cNvSpPr>
          <p:nvPr>
            <p:ph type="title"/>
          </p:nvPr>
        </p:nvSpPr>
        <p:spPr/>
        <p:txBody>
          <a:bodyPr/>
          <a:lstStyle/>
          <a:p>
            <a:r>
              <a:rPr lang="en-US" dirty="0"/>
              <a:t>What is ethics?</a:t>
            </a:r>
          </a:p>
        </p:txBody>
      </p:sp>
      <p:sp>
        <p:nvSpPr>
          <p:cNvPr id="3" name="Content Placeholder 2">
            <a:extLst>
              <a:ext uri="{FF2B5EF4-FFF2-40B4-BE49-F238E27FC236}">
                <a16:creationId xmlns:a16="http://schemas.microsoft.com/office/drawing/2014/main" id="{9ED4E3AE-0565-4451-82DA-9289B72A2A3A}"/>
              </a:ext>
            </a:extLst>
          </p:cNvPr>
          <p:cNvSpPr>
            <a:spLocks noGrp="1"/>
          </p:cNvSpPr>
          <p:nvPr>
            <p:ph idx="1"/>
          </p:nvPr>
        </p:nvSpPr>
        <p:spPr>
          <a:xfrm>
            <a:off x="775252" y="1889471"/>
            <a:ext cx="6291470" cy="4486275"/>
          </a:xfrm>
        </p:spPr>
        <p:txBody>
          <a:bodyPr/>
          <a:lstStyle/>
          <a:p>
            <a:pPr>
              <a:spcBef>
                <a:spcPct val="40000"/>
              </a:spcBef>
            </a:pPr>
            <a:r>
              <a:rPr lang="en-US" altLang="en-US" dirty="0"/>
              <a:t>The discipline of dealing with what is good and bad, with moral duty and obligation</a:t>
            </a:r>
          </a:p>
          <a:p>
            <a:pPr>
              <a:spcBef>
                <a:spcPct val="40000"/>
              </a:spcBef>
              <a:buFontTx/>
              <a:buChar char="•"/>
            </a:pPr>
            <a:r>
              <a:rPr lang="en-US" altLang="en-US" dirty="0"/>
              <a:t>A set of moral principles or values</a:t>
            </a:r>
          </a:p>
          <a:p>
            <a:pPr>
              <a:spcBef>
                <a:spcPct val="40000"/>
              </a:spcBef>
              <a:buFontTx/>
              <a:buChar char="•"/>
            </a:pPr>
            <a:r>
              <a:rPr lang="en-US" altLang="en-US" dirty="0"/>
              <a:t>The principle of conduct governing an individual or group </a:t>
            </a:r>
          </a:p>
          <a:p>
            <a:pPr marL="0" indent="0" algn="r">
              <a:buNone/>
            </a:pPr>
            <a:r>
              <a:rPr lang="en-US" altLang="en-US" sz="1800" dirty="0"/>
              <a:t>Webster’s Ninth New Collegiate Dictionary</a:t>
            </a:r>
          </a:p>
          <a:p>
            <a:endParaRPr lang="en-US" dirty="0"/>
          </a:p>
        </p:txBody>
      </p:sp>
      <p:pic>
        <p:nvPicPr>
          <p:cNvPr id="13314" name="Picture 2">
            <a:extLst>
              <a:ext uri="{FF2B5EF4-FFF2-40B4-BE49-F238E27FC236}">
                <a16:creationId xmlns:a16="http://schemas.microsoft.com/office/drawing/2014/main" id="{65C9F299-B8A0-45E6-9715-F866BBEC4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939" y="1159151"/>
            <a:ext cx="4104861"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6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314"/>
                                        </p:tgtEl>
                                        <p:attrNameLst>
                                          <p:attrName>style.visibility</p:attrName>
                                        </p:attrNameLst>
                                      </p:cBhvr>
                                      <p:to>
                                        <p:strVal val="visible"/>
                                      </p:to>
                                    </p:set>
                                    <p:anim calcmode="lin" valueType="num">
                                      <p:cBhvr additive="base">
                                        <p:cTn id="35" dur="500" fill="hold"/>
                                        <p:tgtEl>
                                          <p:spTgt spid="13314"/>
                                        </p:tgtEl>
                                        <p:attrNameLst>
                                          <p:attrName>ppt_x</p:attrName>
                                        </p:attrNameLst>
                                      </p:cBhvr>
                                      <p:tavLst>
                                        <p:tav tm="0">
                                          <p:val>
                                            <p:strVal val="#ppt_x"/>
                                          </p:val>
                                        </p:tav>
                                        <p:tav tm="100000">
                                          <p:val>
                                            <p:strVal val="#ppt_x"/>
                                          </p:val>
                                        </p:tav>
                                      </p:tavLst>
                                    </p:anim>
                                    <p:anim calcmode="lin" valueType="num">
                                      <p:cBhvr additive="base">
                                        <p:cTn id="36"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Beginning the Study</a:t>
            </a:r>
            <a:br>
              <a:rPr lang="en-US" dirty="0"/>
            </a:br>
            <a:endParaRPr lang="en-US" dirty="0"/>
          </a:p>
        </p:txBody>
      </p:sp>
      <p:sp>
        <p:nvSpPr>
          <p:cNvPr id="3" name="Content Placeholder 2"/>
          <p:cNvSpPr>
            <a:spLocks noGrp="1"/>
          </p:cNvSpPr>
          <p:nvPr>
            <p:ph idx="1"/>
          </p:nvPr>
        </p:nvSpPr>
        <p:spPr>
          <a:xfrm>
            <a:off x="838200" y="1812758"/>
            <a:ext cx="10515600" cy="5045242"/>
          </a:xfrm>
        </p:spPr>
        <p:txBody>
          <a:bodyPr>
            <a:normAutofit fontScale="70000" lnSpcReduction="20000"/>
          </a:bodyPr>
          <a:lstStyle/>
          <a:p>
            <a:r>
              <a:rPr lang="en-US" dirty="0"/>
              <a:t>Obtain necessary permissions</a:t>
            </a:r>
          </a:p>
          <a:p>
            <a:pPr lvl="1"/>
            <a:r>
              <a:rPr lang="en-US" dirty="0"/>
              <a:t>Gain local permission from site and participants </a:t>
            </a:r>
          </a:p>
          <a:p>
            <a:pPr lvl="1"/>
            <a:r>
              <a:rPr lang="en-US" dirty="0"/>
              <a:t>Identify &amp; go through local approvals. Find gatekeepers/key personnel to help</a:t>
            </a:r>
          </a:p>
          <a:p>
            <a:pPr marL="914400" lvl="2" indent="0">
              <a:buNone/>
            </a:pPr>
            <a:r>
              <a:rPr lang="en-US" dirty="0"/>
              <a:t>Specify the; </a:t>
            </a:r>
          </a:p>
          <a:p>
            <a:pPr lvl="2"/>
            <a:r>
              <a:rPr lang="en-US" dirty="0"/>
              <a:t>extent of time of the research,</a:t>
            </a:r>
          </a:p>
          <a:p>
            <a:pPr lvl="2"/>
            <a:r>
              <a:rPr lang="en-US" dirty="0"/>
              <a:t>the potential impact of the research, and </a:t>
            </a:r>
          </a:p>
          <a:p>
            <a:pPr lvl="2"/>
            <a:r>
              <a:rPr lang="en-US" dirty="0"/>
              <a:t>the potential outcomes of the research</a:t>
            </a:r>
          </a:p>
          <a:p>
            <a:endParaRPr lang="en-US" dirty="0"/>
          </a:p>
          <a:p>
            <a:r>
              <a:rPr lang="en-US" dirty="0"/>
              <a:t>Disclose purpose of the study. </a:t>
            </a:r>
          </a:p>
          <a:p>
            <a:pPr lvl="1"/>
            <a:r>
              <a:rPr lang="en-US" dirty="0"/>
              <a:t>Contact participants &amp; inform them of the general purpose of the study</a:t>
            </a:r>
          </a:p>
          <a:p>
            <a:pPr lvl="1"/>
            <a:r>
              <a:rPr lang="en-US" dirty="0"/>
              <a:t>Convey to the participants the purpose of the study as per the research protocol</a:t>
            </a:r>
          </a:p>
          <a:p>
            <a:pPr marL="457200" lvl="1" indent="0">
              <a:buNone/>
            </a:pPr>
            <a:endParaRPr lang="en-US" dirty="0"/>
          </a:p>
          <a:p>
            <a:r>
              <a:rPr lang="en-US" dirty="0"/>
              <a:t>Participants should sign informed consent forms before they provide data</a:t>
            </a:r>
          </a:p>
          <a:p>
            <a:pPr lvl="1"/>
            <a:r>
              <a:rPr lang="en-US" dirty="0"/>
              <a:t>Consent forms contains a standard set of elements that acknowledges protection of human rights including; </a:t>
            </a:r>
          </a:p>
          <a:p>
            <a:pPr lvl="2"/>
            <a:r>
              <a:rPr lang="en-US" dirty="0"/>
              <a:t>Identification of the researcher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Identification of the sponsoring institution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Identification of the purpose of the study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Identification of the benefits for participating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Identification of the level and type of participant involvement </a:t>
            </a: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9350" y="4780546"/>
            <a:ext cx="2152650" cy="2077453"/>
          </a:xfrm>
          <a:prstGeom prst="rect">
            <a:avLst/>
          </a:prstGeom>
        </p:spPr>
      </p:pic>
    </p:spTree>
    <p:extLst>
      <p:ext uri="{BB962C8B-B14F-4D97-AF65-F5344CB8AC3E}">
        <p14:creationId xmlns:p14="http://schemas.microsoft.com/office/powerpoint/2010/main" val="327559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Cont</a:t>
            </a:r>
            <a:r>
              <a:rPr lang="en-US" b="1" dirty="0">
                <a:solidFill>
                  <a:srgbClr val="FF0000"/>
                </a:solidFill>
              </a:rPr>
              <a:t>…</a:t>
            </a:r>
            <a:r>
              <a:rPr lang="en-US" b="1" dirty="0"/>
              <a:t>Beginning the Study</a:t>
            </a:r>
            <a:endParaRPr lang="en-US" dirty="0"/>
          </a:p>
        </p:txBody>
      </p:sp>
      <p:sp>
        <p:nvSpPr>
          <p:cNvPr id="3" name="Content Placeholder 2"/>
          <p:cNvSpPr>
            <a:spLocks noGrp="1"/>
          </p:cNvSpPr>
          <p:nvPr>
            <p:ph idx="1"/>
          </p:nvPr>
        </p:nvSpPr>
        <p:spPr/>
        <p:txBody>
          <a:bodyPr>
            <a:normAutofit fontScale="92500" lnSpcReduction="20000"/>
          </a:bodyPr>
          <a:lstStyle/>
          <a:p>
            <a:pPr marL="914400" lvl="2" indent="0">
              <a:buNone/>
            </a:pP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CONT…</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Notation of risks to the participant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Guarantee of confidentiality to the participant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Assurance that the participant can withdraw at any time </a:t>
            </a:r>
          </a:p>
          <a:p>
            <a:pPr lvl="2"/>
            <a:r>
              <a:rPr lang="en-US" kern="100" dirty="0">
                <a:latin typeface="Calibri" panose="020F0502020204030204" pitchFamily="34" charset="0"/>
                <a:ea typeface="Calibri" panose="020F0502020204030204" pitchFamily="34" charset="0"/>
                <a:cs typeface="Times New Roman" panose="02020603050405020304" pitchFamily="18" charset="0"/>
              </a:rPr>
              <a:t>Provision of names of persons to contact if questions arise</a:t>
            </a:r>
          </a:p>
          <a:p>
            <a:endParaRPr lang="en-US" dirty="0"/>
          </a:p>
          <a:p>
            <a:r>
              <a:rPr lang="en-US" dirty="0"/>
              <a:t>Do not pressure participants into signing consent forms</a:t>
            </a:r>
          </a:p>
          <a:p>
            <a:pPr lvl="1"/>
            <a:r>
              <a:rPr lang="en-US" dirty="0"/>
              <a:t>Tell the participants that they do not have to sign the consent form</a:t>
            </a:r>
          </a:p>
          <a:p>
            <a:pPr lvl="1"/>
            <a:r>
              <a:rPr lang="en-US" dirty="0"/>
              <a:t>Inform participants of the voluntary nature of participation</a:t>
            </a:r>
          </a:p>
          <a:p>
            <a:pPr marL="457200" lvl="1" indent="0">
              <a:buNone/>
            </a:pPr>
            <a:endParaRPr lang="en-US" dirty="0"/>
          </a:p>
          <a:p>
            <a:r>
              <a:rPr lang="en-US" dirty="0"/>
              <a:t>Respect norms and charters of indigenous cultures</a:t>
            </a:r>
          </a:p>
          <a:p>
            <a:pPr lvl="1"/>
            <a:r>
              <a:rPr lang="en-US" dirty="0"/>
              <a:t>Find out about cultural, religious, gender, and other differences in the participants and sites that need to be respected </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179" y="657726"/>
            <a:ext cx="3289383" cy="2871537"/>
          </a:xfrm>
          <a:prstGeom prst="rect">
            <a:avLst/>
          </a:prstGeom>
        </p:spPr>
      </p:pic>
    </p:spTree>
    <p:extLst>
      <p:ext uri="{BB962C8B-B14F-4D97-AF65-F5344CB8AC3E}">
        <p14:creationId xmlns:p14="http://schemas.microsoft.com/office/powerpoint/2010/main" val="180742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B09E4-A82D-4730-426C-16CD543F7413}"/>
              </a:ext>
            </a:extLst>
          </p:cNvPr>
          <p:cNvSpPr>
            <a:spLocks noGrp="1"/>
          </p:cNvSpPr>
          <p:nvPr>
            <p:ph type="title"/>
          </p:nvPr>
        </p:nvSpPr>
        <p:spPr/>
        <p:txBody>
          <a:bodyPr/>
          <a:lstStyle/>
          <a:p>
            <a:r>
              <a:rPr lang="en-US" dirty="0"/>
              <a:t>Informed Consent </a:t>
            </a:r>
            <a:endParaRPr lang="en-KE" dirty="0"/>
          </a:p>
        </p:txBody>
      </p:sp>
      <p:sp>
        <p:nvSpPr>
          <p:cNvPr id="5" name="Text Placeholder 4">
            <a:extLst>
              <a:ext uri="{FF2B5EF4-FFF2-40B4-BE49-F238E27FC236}">
                <a16:creationId xmlns:a16="http://schemas.microsoft.com/office/drawing/2014/main" id="{12597DCE-7CB2-D020-5D5D-8BEAEE99F46A}"/>
              </a:ext>
            </a:extLst>
          </p:cNvPr>
          <p:cNvSpPr>
            <a:spLocks noGrp="1"/>
          </p:cNvSpPr>
          <p:nvPr>
            <p:ph type="body" idx="1"/>
          </p:nvPr>
        </p:nvSpPr>
        <p:spPr/>
        <p:txBody>
          <a:bodyPr/>
          <a:lstStyle/>
          <a:p>
            <a:endParaRPr lang="en-KE"/>
          </a:p>
        </p:txBody>
      </p:sp>
    </p:spTree>
    <p:extLst>
      <p:ext uri="{BB962C8B-B14F-4D97-AF65-F5344CB8AC3E}">
        <p14:creationId xmlns:p14="http://schemas.microsoft.com/office/powerpoint/2010/main" val="81649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F5D1-930E-4F25-936A-F98ACF24CC26}"/>
              </a:ext>
            </a:extLst>
          </p:cNvPr>
          <p:cNvSpPr>
            <a:spLocks noGrp="1"/>
          </p:cNvSpPr>
          <p:nvPr>
            <p:ph type="title"/>
          </p:nvPr>
        </p:nvSpPr>
        <p:spPr>
          <a:xfrm>
            <a:off x="838200" y="365125"/>
            <a:ext cx="10515600" cy="827571"/>
          </a:xfrm>
        </p:spPr>
        <p:txBody>
          <a:bodyPr/>
          <a:lstStyle/>
          <a:p>
            <a:r>
              <a:rPr lang="en-US" dirty="0"/>
              <a:t>Informed Consent </a:t>
            </a:r>
          </a:p>
        </p:txBody>
      </p:sp>
      <p:sp>
        <p:nvSpPr>
          <p:cNvPr id="3" name="Content Placeholder 2">
            <a:extLst>
              <a:ext uri="{FF2B5EF4-FFF2-40B4-BE49-F238E27FC236}">
                <a16:creationId xmlns:a16="http://schemas.microsoft.com/office/drawing/2014/main" id="{B3879E1D-09DF-447B-ACEB-E1A1DDD3CF11}"/>
              </a:ext>
            </a:extLst>
          </p:cNvPr>
          <p:cNvSpPr>
            <a:spLocks noGrp="1"/>
          </p:cNvSpPr>
          <p:nvPr>
            <p:ph idx="1"/>
          </p:nvPr>
        </p:nvSpPr>
        <p:spPr>
          <a:xfrm>
            <a:off x="838200" y="1192696"/>
            <a:ext cx="6543261" cy="4984267"/>
          </a:xfrm>
        </p:spPr>
        <p:txBody>
          <a:bodyPr>
            <a:normAutofit lnSpcReduction="10000"/>
          </a:bodyPr>
          <a:lstStyle/>
          <a:p>
            <a:r>
              <a:rPr lang="en-US" b="0" i="0" dirty="0">
                <a:effectLst/>
              </a:rPr>
              <a:t>The CIOMS guidelines state that informed or valid consent must address three questions: </a:t>
            </a:r>
          </a:p>
          <a:p>
            <a:pPr marL="971550" lvl="1" indent="-514350">
              <a:buFont typeface="+mj-lt"/>
              <a:buAutoNum type="arabicPeriod"/>
            </a:pPr>
            <a:r>
              <a:rPr lang="en-US" dirty="0"/>
              <a:t>D</a:t>
            </a:r>
            <a:r>
              <a:rPr lang="en-US" b="0" i="0" dirty="0">
                <a:effectLst/>
              </a:rPr>
              <a:t>oes the patient have the capacity to consent requiring consideration of such issues as age, maturity, cognitive ability; </a:t>
            </a:r>
          </a:p>
          <a:p>
            <a:pPr marL="971550" lvl="1" indent="-514350">
              <a:buFont typeface="+mj-lt"/>
              <a:buAutoNum type="arabicPeriod"/>
            </a:pPr>
            <a:r>
              <a:rPr lang="en-US" dirty="0"/>
              <a:t>I</a:t>
            </a:r>
            <a:r>
              <a:rPr lang="en-US" b="0" i="0" dirty="0">
                <a:effectLst/>
              </a:rPr>
              <a:t>s the consent voluntary (i.e., is the decision made free from coercion, inducement, or intimidation including pressure from a family member, physician); and </a:t>
            </a:r>
          </a:p>
          <a:p>
            <a:pPr marL="971550" lvl="1" indent="-514350">
              <a:buFont typeface="+mj-lt"/>
              <a:buAutoNum type="arabicPeriod"/>
            </a:pPr>
            <a:r>
              <a:rPr lang="en-US" dirty="0"/>
              <a:t>H</a:t>
            </a:r>
            <a:r>
              <a:rPr lang="en-US" b="0" i="0" dirty="0">
                <a:effectLst/>
              </a:rPr>
              <a:t>as the patient received sufficient information on which to base his/her decision?</a:t>
            </a:r>
          </a:p>
          <a:p>
            <a:pPr lvl="1"/>
            <a:endParaRPr lang="en-US" dirty="0">
              <a:solidFill>
                <a:srgbClr val="666666"/>
              </a:solidFill>
            </a:endParaRPr>
          </a:p>
        </p:txBody>
      </p:sp>
      <p:pic>
        <p:nvPicPr>
          <p:cNvPr id="11266" name="Picture 2" descr="What is Informed Consent in Healthcare? 4 Principles, Important &amp; Laws">
            <a:extLst>
              <a:ext uri="{FF2B5EF4-FFF2-40B4-BE49-F238E27FC236}">
                <a16:creationId xmlns:a16="http://schemas.microsoft.com/office/drawing/2014/main" id="{4283B9CB-6DF1-45F5-9C9D-AE469E8A5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730" y="1192696"/>
            <a:ext cx="3962400" cy="400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7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0B1D-4783-48C2-9CED-2C822BFDCA07}"/>
              </a:ext>
            </a:extLst>
          </p:cNvPr>
          <p:cNvSpPr>
            <a:spLocks noGrp="1"/>
          </p:cNvSpPr>
          <p:nvPr>
            <p:ph type="title"/>
          </p:nvPr>
        </p:nvSpPr>
        <p:spPr/>
        <p:txBody>
          <a:bodyPr/>
          <a:lstStyle/>
          <a:p>
            <a:r>
              <a:rPr lang="en-US" dirty="0"/>
              <a:t>Informed consent</a:t>
            </a:r>
          </a:p>
        </p:txBody>
      </p:sp>
      <p:sp>
        <p:nvSpPr>
          <p:cNvPr id="3" name="Content Placeholder 2">
            <a:extLst>
              <a:ext uri="{FF2B5EF4-FFF2-40B4-BE49-F238E27FC236}">
                <a16:creationId xmlns:a16="http://schemas.microsoft.com/office/drawing/2014/main" id="{3C1395FE-0A42-4625-A3A3-A0D50A89AEB0}"/>
              </a:ext>
            </a:extLst>
          </p:cNvPr>
          <p:cNvSpPr>
            <a:spLocks noGrp="1"/>
          </p:cNvSpPr>
          <p:nvPr>
            <p:ph idx="1"/>
          </p:nvPr>
        </p:nvSpPr>
        <p:spPr>
          <a:xfrm>
            <a:off x="838200" y="1404730"/>
            <a:ext cx="10515600" cy="4772233"/>
          </a:xfrm>
        </p:spPr>
        <p:txBody>
          <a:bodyPr/>
          <a:lstStyle/>
          <a:p>
            <a:r>
              <a:rPr lang="en-US" b="0" i="0" dirty="0">
                <a:effectLst/>
              </a:rPr>
              <a:t>A consent is a </a:t>
            </a:r>
            <a:r>
              <a:rPr lang="en-US" b="0" i="0" u="sng" dirty="0">
                <a:effectLst/>
              </a:rPr>
              <a:t>process</a:t>
            </a:r>
            <a:r>
              <a:rPr lang="en-US" b="0" i="0" dirty="0">
                <a:effectLst/>
              </a:rPr>
              <a:t> not an event </a:t>
            </a:r>
          </a:p>
          <a:p>
            <a:pPr lvl="1"/>
            <a:r>
              <a:rPr lang="en-US" dirty="0"/>
              <a:t>Provide the participant with enough information and opportunity to ask questions</a:t>
            </a:r>
          </a:p>
          <a:p>
            <a:pPr lvl="1"/>
            <a:r>
              <a:rPr lang="en-US" dirty="0"/>
              <a:t>Avail information in appropriate language and in a written style understood by the participant – consider the context</a:t>
            </a:r>
          </a:p>
          <a:p>
            <a:r>
              <a:rPr lang="en-US" dirty="0"/>
              <a:t>Consent process </a:t>
            </a:r>
            <a:r>
              <a:rPr lang="en-US" u="sng" dirty="0"/>
              <a:t>must</a:t>
            </a:r>
            <a:r>
              <a:rPr lang="en-US" dirty="0"/>
              <a:t> be documented </a:t>
            </a:r>
          </a:p>
          <a:p>
            <a:r>
              <a:rPr lang="en-US" dirty="0"/>
              <a:t>The use of biologic materials, including possible storage and future use – whether the material will be anonymized or not, needs to be openly discussed. </a:t>
            </a:r>
          </a:p>
        </p:txBody>
      </p:sp>
    </p:spTree>
    <p:extLst>
      <p:ext uri="{BB962C8B-B14F-4D97-AF65-F5344CB8AC3E}">
        <p14:creationId xmlns:p14="http://schemas.microsoft.com/office/powerpoint/2010/main" val="204271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9982-E0DF-186C-CAE0-35AC6DEBAA61}"/>
              </a:ext>
            </a:extLst>
          </p:cNvPr>
          <p:cNvSpPr>
            <a:spLocks noGrp="1"/>
          </p:cNvSpPr>
          <p:nvPr>
            <p:ph type="title"/>
          </p:nvPr>
        </p:nvSpPr>
        <p:spPr/>
        <p:txBody>
          <a:bodyPr/>
          <a:lstStyle/>
          <a:p>
            <a:r>
              <a:rPr lang="en-US" dirty="0"/>
              <a:t>Obtaining informed consent involves</a:t>
            </a:r>
            <a:endParaRPr lang="en-KE" dirty="0"/>
          </a:p>
        </p:txBody>
      </p:sp>
      <p:sp>
        <p:nvSpPr>
          <p:cNvPr id="3" name="Content Placeholder 2">
            <a:extLst>
              <a:ext uri="{FF2B5EF4-FFF2-40B4-BE49-F238E27FC236}">
                <a16:creationId xmlns:a16="http://schemas.microsoft.com/office/drawing/2014/main" id="{4DAA5F2A-5077-6501-BB60-758C1BC73AF8}"/>
              </a:ext>
            </a:extLst>
          </p:cNvPr>
          <p:cNvSpPr>
            <a:spLocks noGrp="1"/>
          </p:cNvSpPr>
          <p:nvPr>
            <p:ph idx="1"/>
          </p:nvPr>
        </p:nvSpPr>
        <p:spPr/>
        <p:txBody>
          <a:bodyPr>
            <a:normAutofit fontScale="92500" lnSpcReduction="20000"/>
          </a:bodyPr>
          <a:lstStyle/>
          <a:p>
            <a:r>
              <a:rPr lang="en-US" dirty="0"/>
              <a:t>Providing information to the subject in a language that is understandable to the subject or their representative</a:t>
            </a:r>
          </a:p>
          <a:p>
            <a:endParaRPr lang="en-US" dirty="0"/>
          </a:p>
          <a:p>
            <a:r>
              <a:rPr lang="en-US" dirty="0"/>
              <a:t>Ensuring that the  subject understands what they are being asked to do</a:t>
            </a:r>
          </a:p>
          <a:p>
            <a:endParaRPr lang="en-US" dirty="0"/>
          </a:p>
          <a:p>
            <a:r>
              <a:rPr lang="en-US" dirty="0"/>
              <a:t>Answering any questions that the subject may have</a:t>
            </a:r>
          </a:p>
          <a:p>
            <a:endParaRPr lang="en-US" dirty="0"/>
          </a:p>
          <a:p>
            <a:r>
              <a:rPr lang="en-US" dirty="0"/>
              <a:t>Allowing enough time for the person to think about the research before consenting to participate</a:t>
            </a:r>
          </a:p>
          <a:p>
            <a:endParaRPr lang="en-US" dirty="0"/>
          </a:p>
          <a:p>
            <a:r>
              <a:rPr lang="en-US" dirty="0"/>
              <a:t>Obtaining voluntary agreement of the subject to participate in the study</a:t>
            </a:r>
          </a:p>
          <a:p>
            <a:endParaRPr lang="en-KE" dirty="0"/>
          </a:p>
        </p:txBody>
      </p:sp>
    </p:spTree>
    <p:extLst>
      <p:ext uri="{BB962C8B-B14F-4D97-AF65-F5344CB8AC3E}">
        <p14:creationId xmlns:p14="http://schemas.microsoft.com/office/powerpoint/2010/main" val="18444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60D1-3C28-15BE-A6FB-D3452C0EE3BB}"/>
              </a:ext>
            </a:extLst>
          </p:cNvPr>
          <p:cNvSpPr>
            <a:spLocks noGrp="1"/>
          </p:cNvSpPr>
          <p:nvPr>
            <p:ph type="title"/>
          </p:nvPr>
        </p:nvSpPr>
        <p:spPr/>
        <p:txBody>
          <a:bodyPr/>
          <a:lstStyle/>
          <a:p>
            <a:r>
              <a:rPr lang="en-US" dirty="0"/>
              <a:t>Elements of an Informed Consent </a:t>
            </a:r>
            <a:endParaRPr lang="en-KE" dirty="0"/>
          </a:p>
        </p:txBody>
      </p:sp>
      <p:sp>
        <p:nvSpPr>
          <p:cNvPr id="3" name="Content Placeholder 2">
            <a:extLst>
              <a:ext uri="{FF2B5EF4-FFF2-40B4-BE49-F238E27FC236}">
                <a16:creationId xmlns:a16="http://schemas.microsoft.com/office/drawing/2014/main" id="{550BDC74-17E7-50EA-68FB-7F79A4A6F16F}"/>
              </a:ext>
            </a:extLst>
          </p:cNvPr>
          <p:cNvSpPr>
            <a:spLocks noGrp="1"/>
          </p:cNvSpPr>
          <p:nvPr>
            <p:ph idx="1"/>
          </p:nvPr>
        </p:nvSpPr>
        <p:spPr/>
        <p:txBody>
          <a:bodyPr>
            <a:normAutofit lnSpcReduction="10000"/>
          </a:bodyPr>
          <a:lstStyle/>
          <a:p>
            <a:r>
              <a:rPr lang="en-US" dirty="0"/>
              <a:t>Information that the study involves research</a:t>
            </a:r>
          </a:p>
          <a:p>
            <a:r>
              <a:rPr lang="en-US" dirty="0"/>
              <a:t>Risks or discomforts</a:t>
            </a:r>
          </a:p>
          <a:p>
            <a:r>
              <a:rPr lang="en-US" dirty="0"/>
              <a:t>Benefits</a:t>
            </a:r>
          </a:p>
          <a:p>
            <a:r>
              <a:rPr lang="en-US" dirty="0"/>
              <a:t>Alternatives</a:t>
            </a:r>
          </a:p>
          <a:p>
            <a:r>
              <a:rPr lang="en-US" dirty="0"/>
              <a:t>Confidentiality</a:t>
            </a:r>
          </a:p>
          <a:p>
            <a:r>
              <a:rPr lang="en-US" dirty="0"/>
              <a:t>Compensation/treatment offered</a:t>
            </a:r>
          </a:p>
          <a:p>
            <a:r>
              <a:rPr lang="en-US" dirty="0"/>
              <a:t>Contact for additional information</a:t>
            </a:r>
          </a:p>
          <a:p>
            <a:r>
              <a:rPr lang="en-US" dirty="0"/>
              <a:t>Contact information for research subject rights</a:t>
            </a:r>
          </a:p>
          <a:p>
            <a:r>
              <a:rPr lang="en-US" dirty="0"/>
              <a:t>Statement that participation is voluntary</a:t>
            </a:r>
          </a:p>
          <a:p>
            <a:endParaRPr lang="en-KE" dirty="0"/>
          </a:p>
        </p:txBody>
      </p:sp>
    </p:spTree>
    <p:extLst>
      <p:ext uri="{BB962C8B-B14F-4D97-AF65-F5344CB8AC3E}">
        <p14:creationId xmlns:p14="http://schemas.microsoft.com/office/powerpoint/2010/main" val="163579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DA6F-04CC-4B35-BE2C-8FE43FDB5AE9}"/>
              </a:ext>
            </a:extLst>
          </p:cNvPr>
          <p:cNvSpPr>
            <a:spLocks noGrp="1"/>
          </p:cNvSpPr>
          <p:nvPr>
            <p:ph type="title"/>
          </p:nvPr>
        </p:nvSpPr>
        <p:spPr>
          <a:xfrm>
            <a:off x="838200" y="365125"/>
            <a:ext cx="10515600" cy="840823"/>
          </a:xfrm>
        </p:spPr>
        <p:txBody>
          <a:bodyPr/>
          <a:lstStyle/>
          <a:p>
            <a:r>
              <a:rPr lang="en-US" b="1" dirty="0"/>
              <a:t>Checklist for informed consent </a:t>
            </a:r>
          </a:p>
        </p:txBody>
      </p:sp>
      <p:graphicFrame>
        <p:nvGraphicFramePr>
          <p:cNvPr id="4" name="Content Placeholder 3">
            <a:extLst>
              <a:ext uri="{FF2B5EF4-FFF2-40B4-BE49-F238E27FC236}">
                <a16:creationId xmlns:a16="http://schemas.microsoft.com/office/drawing/2014/main" id="{BFA45DD0-0341-4561-8BFE-B4537D472AE0}"/>
              </a:ext>
            </a:extLst>
          </p:cNvPr>
          <p:cNvGraphicFramePr>
            <a:graphicFrameLocks noGrp="1"/>
          </p:cNvGraphicFramePr>
          <p:nvPr>
            <p:ph idx="1"/>
            <p:extLst>
              <p:ext uri="{D42A27DB-BD31-4B8C-83A1-F6EECF244321}">
                <p14:modId xmlns:p14="http://schemas.microsoft.com/office/powerpoint/2010/main" val="2869020481"/>
              </p:ext>
            </p:extLst>
          </p:nvPr>
        </p:nvGraphicFramePr>
        <p:xfrm>
          <a:off x="1987826" y="1157357"/>
          <a:ext cx="6396519" cy="4932283"/>
        </p:xfrm>
        <a:graphic>
          <a:graphicData uri="http://schemas.openxmlformats.org/drawingml/2006/table">
            <a:tbl>
              <a:tblPr/>
              <a:tblGrid>
                <a:gridCol w="6396519">
                  <a:extLst>
                    <a:ext uri="{9D8B030D-6E8A-4147-A177-3AD203B41FA5}">
                      <a16:colId xmlns:a16="http://schemas.microsoft.com/office/drawing/2014/main" val="1736099057"/>
                    </a:ext>
                  </a:extLst>
                </a:gridCol>
              </a:tblGrid>
              <a:tr h="248721">
                <a:tc>
                  <a:txBody>
                    <a:bodyPr/>
                    <a:lstStyle/>
                    <a:p>
                      <a:pPr algn="l"/>
                      <a:r>
                        <a:rPr lang="en-US" sz="1000" dirty="0">
                          <a:effectLst/>
                        </a:rPr>
                        <a:t>□ Inform the subject why they are being approached.</a:t>
                      </a:r>
                    </a:p>
                  </a:txBody>
                  <a:tcPr marL="61719" marR="61719" marT="41146" marB="41146">
                    <a:lnL>
                      <a:noFill/>
                    </a:lnL>
                    <a:lnR>
                      <a:noFill/>
                    </a:lnR>
                    <a:lnT>
                      <a:noFill/>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071418570"/>
                  </a:ext>
                </a:extLst>
              </a:tr>
              <a:tr h="248721">
                <a:tc>
                  <a:txBody>
                    <a:bodyPr/>
                    <a:lstStyle/>
                    <a:p>
                      <a:pPr algn="l"/>
                      <a:r>
                        <a:rPr lang="en-US" sz="1000" dirty="0">
                          <a:effectLst/>
                        </a:rPr>
                        <a:t>□ Ensure that consent in voluntary.</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851355959"/>
                  </a:ext>
                </a:extLst>
              </a:tr>
              <a:tr h="248721">
                <a:tc>
                  <a:txBody>
                    <a:bodyPr/>
                    <a:lstStyle/>
                    <a:p>
                      <a:pPr algn="l"/>
                      <a:r>
                        <a:rPr lang="en-US" sz="1000">
                          <a:effectLst/>
                        </a:rPr>
                        <a:t>□ Explain freedom to withdraw.</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4258724"/>
                  </a:ext>
                </a:extLst>
              </a:tr>
              <a:tr h="248721">
                <a:tc>
                  <a:txBody>
                    <a:bodyPr/>
                    <a:lstStyle/>
                    <a:p>
                      <a:pPr algn="l"/>
                      <a:r>
                        <a:rPr lang="en-US" sz="1000">
                          <a:effectLst/>
                        </a:rPr>
                        <a:t>□ Explain the purpose of the research.</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39264571"/>
                  </a:ext>
                </a:extLst>
              </a:tr>
              <a:tr h="248721">
                <a:tc>
                  <a:txBody>
                    <a:bodyPr/>
                    <a:lstStyle/>
                    <a:p>
                      <a:pPr algn="l"/>
                      <a:r>
                        <a:rPr lang="en-US" sz="1000">
                          <a:effectLst/>
                        </a:rPr>
                        <a:t>□ Describe the trial design in lay terms.</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192678962"/>
                  </a:ext>
                </a:extLst>
              </a:tr>
              <a:tr h="248721">
                <a:tc>
                  <a:txBody>
                    <a:bodyPr/>
                    <a:lstStyle/>
                    <a:p>
                      <a:pPr algn="l"/>
                      <a:r>
                        <a:rPr lang="en-US" sz="1000">
                          <a:effectLst/>
                        </a:rPr>
                        <a:t>□ Explain duration of participation required.</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923550174"/>
                  </a:ext>
                </a:extLst>
              </a:tr>
              <a:tr h="248721">
                <a:tc>
                  <a:txBody>
                    <a:bodyPr/>
                    <a:lstStyle/>
                    <a:p>
                      <a:pPr algn="l"/>
                      <a:r>
                        <a:rPr lang="en-US" sz="1000">
                          <a:effectLst/>
                        </a:rPr>
                        <a:t>□ Discuss any remuneration.</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375075785"/>
                  </a:ext>
                </a:extLst>
              </a:tr>
              <a:tr h="248721">
                <a:tc>
                  <a:txBody>
                    <a:bodyPr/>
                    <a:lstStyle/>
                    <a:p>
                      <a:pPr algn="l"/>
                      <a:r>
                        <a:rPr lang="en-US" sz="1000">
                          <a:effectLst/>
                        </a:rPr>
                        <a:t>□ Discuss mechanisms to inform participants of study results.</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905675132"/>
                  </a:ext>
                </a:extLst>
              </a:tr>
              <a:tr h="271936">
                <a:tc>
                  <a:txBody>
                    <a:bodyPr/>
                    <a:lstStyle/>
                    <a:p>
                      <a:pPr algn="l"/>
                      <a:r>
                        <a:rPr lang="en-US" sz="1000" dirty="0">
                          <a:effectLst/>
                        </a:rPr>
                        <a:t>□ Notify participant of confidentiality arrangements and safeguards about access to individual data.</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535479093"/>
                  </a:ext>
                </a:extLst>
              </a:tr>
              <a:tr h="248721">
                <a:tc>
                  <a:txBody>
                    <a:bodyPr/>
                    <a:lstStyle/>
                    <a:p>
                      <a:pPr algn="l"/>
                      <a:r>
                        <a:rPr lang="en-US" sz="1000">
                          <a:effectLst/>
                        </a:rPr>
                        <a:t>□ Confirm ethical review has been obtained.</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840160409"/>
                  </a:ext>
                </a:extLst>
              </a:tr>
              <a:tr h="248721">
                <a:tc>
                  <a:txBody>
                    <a:bodyPr/>
                    <a:lstStyle/>
                    <a:p>
                      <a:pPr algn="l"/>
                      <a:r>
                        <a:rPr lang="en-US" sz="1000">
                          <a:effectLst/>
                        </a:rPr>
                        <a:t>□ Discuss foreseeable risks.</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20495760"/>
                  </a:ext>
                </a:extLst>
              </a:tr>
              <a:tr h="248721">
                <a:tc>
                  <a:txBody>
                    <a:bodyPr/>
                    <a:lstStyle/>
                    <a:p>
                      <a:pPr algn="l"/>
                      <a:r>
                        <a:rPr lang="en-US" sz="1000">
                          <a:effectLst/>
                        </a:rPr>
                        <a:t>□ Discuss possible benefits to the individual or community.</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863839087"/>
                  </a:ext>
                </a:extLst>
              </a:tr>
              <a:tr h="248721">
                <a:tc>
                  <a:txBody>
                    <a:bodyPr/>
                    <a:lstStyle/>
                    <a:p>
                      <a:pPr algn="l"/>
                      <a:r>
                        <a:rPr lang="en-US" sz="1000">
                          <a:effectLst/>
                        </a:rPr>
                        <a:t>□ Will the treatment be available after study completion?</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04736394"/>
                  </a:ext>
                </a:extLst>
              </a:tr>
              <a:tr h="248721">
                <a:tc>
                  <a:txBody>
                    <a:bodyPr/>
                    <a:lstStyle/>
                    <a:p>
                      <a:pPr algn="l"/>
                      <a:r>
                        <a:rPr lang="en-US" sz="1000">
                          <a:effectLst/>
                        </a:rPr>
                        <a:t>□ What are the alternative treatments to study medication or therapy?</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68917676"/>
                  </a:ext>
                </a:extLst>
              </a:tr>
              <a:tr h="248721">
                <a:tc>
                  <a:txBody>
                    <a:bodyPr/>
                    <a:lstStyle/>
                    <a:p>
                      <a:pPr algn="l"/>
                      <a:r>
                        <a:rPr lang="en-US" sz="1000">
                          <a:effectLst/>
                        </a:rPr>
                        <a:t>□ Are any secondary studies proposed?</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618784163"/>
                  </a:ext>
                </a:extLst>
              </a:tr>
              <a:tr h="246992">
                <a:tc>
                  <a:txBody>
                    <a:bodyPr/>
                    <a:lstStyle/>
                    <a:p>
                      <a:pPr algn="l"/>
                      <a:r>
                        <a:rPr lang="en-US" sz="1000">
                          <a:effectLst/>
                        </a:rPr>
                        <a:t>□ Is there a distinction between the role of the investigator and the patient's physician?</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07924579"/>
                  </a:ext>
                </a:extLst>
              </a:tr>
              <a:tr h="248721">
                <a:tc>
                  <a:txBody>
                    <a:bodyPr/>
                    <a:lstStyle/>
                    <a:p>
                      <a:pPr algn="l"/>
                      <a:r>
                        <a:rPr lang="en-US" sz="1000">
                          <a:effectLst/>
                        </a:rPr>
                        <a:t>□ Are medical services provided for the subject during the study?</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17772216"/>
                  </a:ext>
                </a:extLst>
              </a:tr>
              <a:tr h="281366">
                <a:tc>
                  <a:txBody>
                    <a:bodyPr/>
                    <a:lstStyle/>
                    <a:p>
                      <a:pPr algn="l"/>
                      <a:r>
                        <a:rPr lang="en-US" sz="1000">
                          <a:effectLst/>
                        </a:rPr>
                        <a:t>□ Explain what arrangements have been made to deal with research-related injury.</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290083173"/>
                  </a:ext>
                </a:extLst>
              </a:tr>
              <a:tr h="401174">
                <a:tc>
                  <a:txBody>
                    <a:bodyPr/>
                    <a:lstStyle/>
                    <a:p>
                      <a:pPr algn="l"/>
                      <a:r>
                        <a:rPr lang="en-US" sz="1000" dirty="0">
                          <a:effectLst/>
                        </a:rPr>
                        <a:t>□ How will the subject be compensated in the event of research-related injury?</a:t>
                      </a:r>
                    </a:p>
                  </a:txBody>
                  <a:tcPr marL="61719" marR="61719" marT="41146" marB="41146">
                    <a:lnL>
                      <a:noFill/>
                    </a:lnL>
                    <a:lnR>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878622254"/>
                  </a:ext>
                </a:extLst>
              </a:tr>
            </a:tbl>
          </a:graphicData>
        </a:graphic>
      </p:graphicFrame>
      <p:sp>
        <p:nvSpPr>
          <p:cNvPr id="5" name="TextBox 4">
            <a:extLst>
              <a:ext uri="{FF2B5EF4-FFF2-40B4-BE49-F238E27FC236}">
                <a16:creationId xmlns:a16="http://schemas.microsoft.com/office/drawing/2014/main" id="{0D371544-3A89-4228-A3BC-AF6BE45FBAD3}"/>
              </a:ext>
            </a:extLst>
          </p:cNvPr>
          <p:cNvSpPr txBox="1"/>
          <p:nvPr/>
        </p:nvSpPr>
        <p:spPr>
          <a:xfrm>
            <a:off x="8600661" y="5292546"/>
            <a:ext cx="3207026" cy="830997"/>
          </a:xfrm>
          <a:prstGeom prst="rect">
            <a:avLst/>
          </a:prstGeom>
          <a:noFill/>
        </p:spPr>
        <p:txBody>
          <a:bodyPr wrap="square" rtlCol="0">
            <a:spAutoFit/>
          </a:bodyPr>
          <a:lstStyle/>
          <a:p>
            <a:r>
              <a:rPr lang="en-US" sz="1600" dirty="0"/>
              <a:t>https://www.atsjournals.org/action/showPopup?citid=citart1&amp;id=TBL4&amp;doi=10.1513%2Fpats.200701-011GC</a:t>
            </a:r>
          </a:p>
        </p:txBody>
      </p:sp>
    </p:spTree>
    <p:extLst>
      <p:ext uri="{BB962C8B-B14F-4D97-AF65-F5344CB8AC3E}">
        <p14:creationId xmlns:p14="http://schemas.microsoft.com/office/powerpoint/2010/main" val="325608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1716"/>
          </a:xfrm>
        </p:spPr>
        <p:txBody>
          <a:bodyPr/>
          <a:lstStyle/>
          <a:p>
            <a:r>
              <a:rPr lang="en-US" b="1" dirty="0"/>
              <a:t>Informed Consent details in the proposal</a:t>
            </a:r>
          </a:p>
        </p:txBody>
      </p:sp>
      <p:sp>
        <p:nvSpPr>
          <p:cNvPr id="3" name="Content Placeholder 2"/>
          <p:cNvSpPr>
            <a:spLocks noGrp="1"/>
          </p:cNvSpPr>
          <p:nvPr>
            <p:ph idx="1"/>
          </p:nvPr>
        </p:nvSpPr>
        <p:spPr>
          <a:xfrm>
            <a:off x="701040" y="1645920"/>
            <a:ext cx="10652760" cy="4531043"/>
          </a:xfrm>
        </p:spPr>
        <p:txBody>
          <a:bodyPr>
            <a:normAutofit/>
          </a:bodyPr>
          <a:lstStyle/>
          <a:p>
            <a:r>
              <a:rPr lang="en-US" dirty="0"/>
              <a:t>The proposal should detail:</a:t>
            </a:r>
          </a:p>
          <a:p>
            <a:pPr lvl="1"/>
            <a:r>
              <a:rPr lang="en-US" dirty="0"/>
              <a:t>Where and from whom ethical approvals will be obtained</a:t>
            </a:r>
          </a:p>
          <a:p>
            <a:pPr lvl="1"/>
            <a:r>
              <a:rPr lang="en-US" dirty="0"/>
              <a:t>Institutional administrative approval </a:t>
            </a:r>
          </a:p>
          <a:p>
            <a:pPr lvl="1"/>
            <a:r>
              <a:rPr lang="en-US" dirty="0"/>
              <a:t>Consent from Participants with focus on the checklist items </a:t>
            </a:r>
          </a:p>
          <a:p>
            <a:pPr lvl="2"/>
            <a:r>
              <a:rPr lang="en-US" dirty="0"/>
              <a:t>Written vs verbal consent </a:t>
            </a:r>
          </a:p>
          <a:p>
            <a:pPr lvl="1"/>
            <a:r>
              <a:rPr lang="en-US" dirty="0"/>
              <a:t>For children be sure to have a parental consent as well as assent from the child</a:t>
            </a:r>
          </a:p>
          <a:p>
            <a:pPr lvl="2"/>
            <a:r>
              <a:rPr lang="en-US" dirty="0"/>
              <a:t>Don’t assume that the parent/guardian consent will suffice</a:t>
            </a:r>
          </a:p>
          <a:p>
            <a:pPr lvl="2"/>
            <a:r>
              <a:rPr lang="en-US" dirty="0"/>
              <a:t>Write in simple language for a child’s understanding – do not hide information from the child </a:t>
            </a:r>
          </a:p>
          <a:p>
            <a:pPr lvl="2"/>
            <a:r>
              <a:rPr lang="en-US" dirty="0"/>
              <a:t>Use this table to decide participation </a:t>
            </a:r>
          </a:p>
        </p:txBody>
      </p:sp>
      <p:graphicFrame>
        <p:nvGraphicFramePr>
          <p:cNvPr id="5" name="Table 4"/>
          <p:cNvGraphicFramePr>
            <a:graphicFrameLocks noGrp="1"/>
          </p:cNvGraphicFramePr>
          <p:nvPr>
            <p:extLst>
              <p:ext uri="{D42A27DB-BD31-4B8C-83A1-F6EECF244321}">
                <p14:modId xmlns:p14="http://schemas.microsoft.com/office/powerpoint/2010/main" val="4158962956"/>
              </p:ext>
            </p:extLst>
          </p:nvPr>
        </p:nvGraphicFramePr>
        <p:xfrm>
          <a:off x="7775241" y="5152390"/>
          <a:ext cx="3014680" cy="1501140"/>
        </p:xfrm>
        <a:graphic>
          <a:graphicData uri="http://schemas.openxmlformats.org/drawingml/2006/table">
            <a:tbl>
              <a:tblPr>
                <a:tableStyleId>{5C22544A-7EE6-4342-B048-85BDC9FD1C3A}</a:tableStyleId>
              </a:tblPr>
              <a:tblGrid>
                <a:gridCol w="844059">
                  <a:extLst>
                    <a:ext uri="{9D8B030D-6E8A-4147-A177-3AD203B41FA5}">
                      <a16:colId xmlns:a16="http://schemas.microsoft.com/office/drawing/2014/main" val="20000"/>
                    </a:ext>
                  </a:extLst>
                </a:gridCol>
                <a:gridCol w="844059">
                  <a:extLst>
                    <a:ext uri="{9D8B030D-6E8A-4147-A177-3AD203B41FA5}">
                      <a16:colId xmlns:a16="http://schemas.microsoft.com/office/drawing/2014/main" val="20001"/>
                    </a:ext>
                  </a:extLst>
                </a:gridCol>
                <a:gridCol w="647198">
                  <a:extLst>
                    <a:ext uri="{9D8B030D-6E8A-4147-A177-3AD203B41FA5}">
                      <a16:colId xmlns:a16="http://schemas.microsoft.com/office/drawing/2014/main" val="20002"/>
                    </a:ext>
                  </a:extLst>
                </a:gridCol>
                <a:gridCol w="679364">
                  <a:extLst>
                    <a:ext uri="{9D8B030D-6E8A-4147-A177-3AD203B41FA5}">
                      <a16:colId xmlns:a16="http://schemas.microsoft.com/office/drawing/2014/main" val="20003"/>
                    </a:ext>
                  </a:extLst>
                </a:gridCol>
              </a:tblGrid>
              <a:tr h="341374">
                <a:tc>
                  <a:txBody>
                    <a:bodyPr/>
                    <a:lstStyle/>
                    <a:p>
                      <a:endParaRPr lang="en-US" dirty="0"/>
                    </a:p>
                  </a:txBody>
                  <a:tcPr marL="9525" marR="9525" marT="9525" marB="0" anchor="ctr"/>
                </a:tc>
                <a:tc>
                  <a:txBody>
                    <a:bodyPr/>
                    <a:lstStyle/>
                    <a:p>
                      <a:endParaRPr lang="en-US" dirty="0"/>
                    </a:p>
                  </a:txBody>
                  <a:tcPr marL="9525" marR="9525" marT="9525" marB="0" anchor="ctr"/>
                </a:tc>
                <a:tc gridSpan="2">
                  <a:txBody>
                    <a:bodyPr/>
                    <a:lstStyle/>
                    <a:p>
                      <a:pPr algn="l" fontAlgn="ctr"/>
                      <a:r>
                        <a:rPr lang="en-US" sz="2400" u="none" strike="noStrike" dirty="0">
                          <a:effectLst/>
                        </a:rPr>
                        <a:t>Parent</a:t>
                      </a: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0000"/>
                  </a:ext>
                </a:extLst>
              </a:tr>
              <a:tr h="312230">
                <a:tc>
                  <a:txBody>
                    <a:bodyPr/>
                    <a:lstStyle/>
                    <a:p>
                      <a:endParaRPr lang="en-US" dirty="0"/>
                    </a:p>
                  </a:txBody>
                  <a:tcPr marL="9525" marR="9525" marT="9525" marB="0" anchor="ctr"/>
                </a:tc>
                <a:tc>
                  <a:txBody>
                    <a:bodyPr/>
                    <a:lstStyle/>
                    <a:p>
                      <a:endParaRPr lang="en-US" dirty="0"/>
                    </a:p>
                  </a:txBody>
                  <a:tcPr marL="9525" marR="9525" marT="9525" marB="0" anchor="ctr"/>
                </a:tc>
                <a:tc>
                  <a:txBody>
                    <a:bodyPr/>
                    <a:lstStyle/>
                    <a:p>
                      <a:pPr algn="l" fontAlgn="ctr"/>
                      <a:r>
                        <a:rPr lang="en-US" sz="2400" u="none" strike="noStrike">
                          <a:effectLst/>
                        </a:rPr>
                        <a:t>Yes</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400" u="none" strike="noStrike">
                          <a:effectLst/>
                        </a:rPr>
                        <a:t>No</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12230">
                <a:tc rowSpan="2">
                  <a:txBody>
                    <a:bodyPr/>
                    <a:lstStyle/>
                    <a:p>
                      <a:pPr algn="ctr" fontAlgn="ctr"/>
                      <a:r>
                        <a:rPr lang="en-US" sz="2400" u="none" strike="noStrike" dirty="0">
                          <a:effectLst/>
                        </a:rPr>
                        <a:t>Child</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400" u="none" strike="noStrike">
                          <a:effectLst/>
                        </a:rPr>
                        <a:t>Yes</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400" u="none" strike="noStrike">
                          <a:effectLst/>
                        </a:rPr>
                        <a:t>YY</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400" u="none" strike="noStrike">
                          <a:effectLst/>
                        </a:rPr>
                        <a:t>YN</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12230">
                <a:tc vMerge="1">
                  <a:txBody>
                    <a:bodyPr/>
                    <a:lstStyle/>
                    <a:p>
                      <a:endParaRPr lang="en-US"/>
                    </a:p>
                  </a:txBody>
                  <a:tcPr/>
                </a:tc>
                <a:tc>
                  <a:txBody>
                    <a:bodyPr/>
                    <a:lstStyle/>
                    <a:p>
                      <a:pPr algn="l" fontAlgn="ctr"/>
                      <a:r>
                        <a:rPr lang="en-US" sz="2400" u="none" strike="noStrike" dirty="0">
                          <a:effectLst/>
                        </a:rPr>
                        <a:t>No</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400" u="none" strike="noStrike" dirty="0">
                          <a:effectLst/>
                        </a:rPr>
                        <a:t>NY</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400" u="none" strike="noStrike" dirty="0">
                          <a:effectLst/>
                        </a:rPr>
                        <a:t>NN</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6" name="Oval 5">
            <a:extLst>
              <a:ext uri="{FF2B5EF4-FFF2-40B4-BE49-F238E27FC236}">
                <a16:creationId xmlns:a16="http://schemas.microsoft.com/office/drawing/2014/main" id="{A3D0F4B6-6E82-44AD-A099-C655C1FB0357}"/>
              </a:ext>
            </a:extLst>
          </p:cNvPr>
          <p:cNvSpPr/>
          <p:nvPr/>
        </p:nvSpPr>
        <p:spPr>
          <a:xfrm>
            <a:off x="9282581" y="5862320"/>
            <a:ext cx="821539"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07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Collecting the Data</a:t>
            </a:r>
            <a:br>
              <a:rPr lang="en-US" dirty="0"/>
            </a:br>
            <a:endParaRPr lang="en-US" dirty="0"/>
          </a:p>
        </p:txBody>
      </p:sp>
      <p:sp>
        <p:nvSpPr>
          <p:cNvPr id="3" name="Content Placeholder 2"/>
          <p:cNvSpPr>
            <a:spLocks noGrp="1"/>
          </p:cNvSpPr>
          <p:nvPr>
            <p:ph idx="1"/>
          </p:nvPr>
        </p:nvSpPr>
        <p:spPr>
          <a:xfrm>
            <a:off x="838200" y="1825624"/>
            <a:ext cx="10515600" cy="5032376"/>
          </a:xfrm>
        </p:spPr>
        <p:txBody>
          <a:bodyPr>
            <a:normAutofit lnSpcReduction="10000"/>
          </a:bodyPr>
          <a:lstStyle/>
          <a:p>
            <a:r>
              <a:rPr lang="en-US" dirty="0"/>
              <a:t>Respect the site, and disrupt as little as possible</a:t>
            </a:r>
          </a:p>
          <a:p>
            <a:pPr lvl="1"/>
            <a:r>
              <a:rPr lang="en-US" dirty="0"/>
              <a:t>Build trust &amp; convey extent of anticipated disruption in gaining access</a:t>
            </a:r>
          </a:p>
          <a:p>
            <a:pPr lvl="1"/>
            <a:r>
              <a:rPr lang="en-US" dirty="0"/>
              <a:t>Be cognizant of your impact &amp; minimize your disruption of the physical setting</a:t>
            </a:r>
          </a:p>
          <a:p>
            <a:pPr lvl="2"/>
            <a:r>
              <a:rPr lang="en-US" dirty="0"/>
              <a:t>E.g. Time your visits so that they intrude little on the flow of activities of participants</a:t>
            </a:r>
          </a:p>
          <a:p>
            <a:pPr marL="914400" lvl="2" indent="0">
              <a:buNone/>
            </a:pPr>
            <a:endParaRPr lang="en-US" dirty="0"/>
          </a:p>
          <a:p>
            <a:r>
              <a:rPr lang="en-US" dirty="0"/>
              <a:t>Avoid deceiving participants</a:t>
            </a:r>
          </a:p>
          <a:p>
            <a:pPr lvl="1"/>
            <a:r>
              <a:rPr lang="en-US" dirty="0"/>
              <a:t>Truthfully discuss purpose of the study and how data will be used</a:t>
            </a:r>
          </a:p>
          <a:p>
            <a:pPr lvl="1"/>
            <a:r>
              <a:rPr lang="en-US" dirty="0"/>
              <a:t>Let participants know that they are actively participating in a research study</a:t>
            </a:r>
          </a:p>
          <a:p>
            <a:pPr marL="457200" lvl="1" indent="0">
              <a:buNone/>
            </a:pPr>
            <a:endParaRPr lang="en-US" dirty="0"/>
          </a:p>
          <a:p>
            <a:r>
              <a:rPr lang="en-US" dirty="0"/>
              <a:t>Respect potential power imbalances</a:t>
            </a:r>
          </a:p>
          <a:p>
            <a:pPr lvl="1"/>
            <a:r>
              <a:rPr lang="en-US" dirty="0"/>
              <a:t>Avoid leading questions</a:t>
            </a:r>
          </a:p>
          <a:p>
            <a:pPr lvl="1"/>
            <a:r>
              <a:rPr lang="en-US" dirty="0"/>
              <a:t>Withhold sharing personal impressions</a:t>
            </a:r>
          </a:p>
          <a:p>
            <a:pPr lvl="1"/>
            <a:r>
              <a:rPr lang="en-US" dirty="0"/>
              <a:t>Avoid disclosing sensitive information</a:t>
            </a:r>
          </a:p>
        </p:txBody>
      </p:sp>
      <p:pic>
        <p:nvPicPr>
          <p:cNvPr id="4" name="Picture 3"/>
          <p:cNvPicPr>
            <a:picLocks noChangeAspect="1"/>
          </p:cNvPicPr>
          <p:nvPr/>
        </p:nvPicPr>
        <p:blipFill>
          <a:blip r:embed="rId2"/>
          <a:stretch>
            <a:fillRect/>
          </a:stretch>
        </p:blipFill>
        <p:spPr>
          <a:xfrm>
            <a:off x="8839201" y="0"/>
            <a:ext cx="3352800" cy="2213811"/>
          </a:xfrm>
          <a:prstGeom prst="rect">
            <a:avLst/>
          </a:prstGeom>
        </p:spPr>
      </p:pic>
    </p:spTree>
    <p:extLst>
      <p:ext uri="{BB962C8B-B14F-4D97-AF65-F5344CB8AC3E}">
        <p14:creationId xmlns:p14="http://schemas.microsoft.com/office/powerpoint/2010/main" val="414214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9A24-008C-64A1-7BBE-3C40E82F0670}"/>
              </a:ext>
            </a:extLst>
          </p:cNvPr>
          <p:cNvSpPr>
            <a:spLocks noGrp="1"/>
          </p:cNvSpPr>
          <p:nvPr>
            <p:ph type="title"/>
          </p:nvPr>
        </p:nvSpPr>
        <p:spPr/>
        <p:txBody>
          <a:bodyPr/>
          <a:lstStyle/>
          <a:p>
            <a:r>
              <a:rPr lang="en-US" dirty="0"/>
              <a:t>Application of Ethics</a:t>
            </a:r>
            <a:endParaRPr lang="en-KE" dirty="0"/>
          </a:p>
        </p:txBody>
      </p:sp>
      <p:sp>
        <p:nvSpPr>
          <p:cNvPr id="3" name="Content Placeholder 2">
            <a:extLst>
              <a:ext uri="{FF2B5EF4-FFF2-40B4-BE49-F238E27FC236}">
                <a16:creationId xmlns:a16="http://schemas.microsoft.com/office/drawing/2014/main" id="{2D5C57EB-2C3A-FFC7-23A9-C3C2604BB6BF}"/>
              </a:ext>
            </a:extLst>
          </p:cNvPr>
          <p:cNvSpPr>
            <a:spLocks noGrp="1"/>
          </p:cNvSpPr>
          <p:nvPr>
            <p:ph idx="1"/>
          </p:nvPr>
        </p:nvSpPr>
        <p:spPr/>
        <p:txBody>
          <a:bodyPr/>
          <a:lstStyle/>
          <a:p>
            <a:endParaRPr lang="en-US" dirty="0"/>
          </a:p>
          <a:p>
            <a:r>
              <a:rPr lang="en-US" dirty="0"/>
              <a:t>Research practice </a:t>
            </a:r>
          </a:p>
          <a:p>
            <a:endParaRPr lang="en-US" dirty="0"/>
          </a:p>
          <a:p>
            <a:r>
              <a:rPr lang="en-US" dirty="0"/>
              <a:t>Health care practice</a:t>
            </a:r>
            <a:endParaRPr lang="en-KE" dirty="0"/>
          </a:p>
        </p:txBody>
      </p:sp>
    </p:spTree>
    <p:extLst>
      <p:ext uri="{BB962C8B-B14F-4D97-AF65-F5344CB8AC3E}">
        <p14:creationId xmlns:p14="http://schemas.microsoft.com/office/powerpoint/2010/main" val="814419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2ACA-C048-EA18-AC82-3CC11E2C66EA}"/>
              </a:ext>
            </a:extLst>
          </p:cNvPr>
          <p:cNvSpPr>
            <a:spLocks noGrp="1"/>
          </p:cNvSpPr>
          <p:nvPr>
            <p:ph type="title"/>
          </p:nvPr>
        </p:nvSpPr>
        <p:spPr/>
        <p:txBody>
          <a:bodyPr/>
          <a:lstStyle/>
          <a:p>
            <a:r>
              <a:rPr lang="en-US" dirty="0"/>
              <a:t>Ethics in Health Care Practice </a:t>
            </a:r>
            <a:endParaRPr lang="en-KE" dirty="0"/>
          </a:p>
        </p:txBody>
      </p:sp>
      <p:sp>
        <p:nvSpPr>
          <p:cNvPr id="3" name="Text Placeholder 2">
            <a:extLst>
              <a:ext uri="{FF2B5EF4-FFF2-40B4-BE49-F238E27FC236}">
                <a16:creationId xmlns:a16="http://schemas.microsoft.com/office/drawing/2014/main" id="{3013A171-8D8A-29DE-B8B5-91C3A7C26174}"/>
              </a:ext>
            </a:extLst>
          </p:cNvPr>
          <p:cNvSpPr>
            <a:spLocks noGrp="1"/>
          </p:cNvSpPr>
          <p:nvPr>
            <p:ph type="body" idx="1"/>
          </p:nvPr>
        </p:nvSpPr>
        <p:spPr/>
        <p:txBody>
          <a:bodyPr/>
          <a:lstStyle/>
          <a:p>
            <a:endParaRPr lang="en-KE"/>
          </a:p>
        </p:txBody>
      </p:sp>
    </p:spTree>
    <p:extLst>
      <p:ext uri="{BB962C8B-B14F-4D97-AF65-F5344CB8AC3E}">
        <p14:creationId xmlns:p14="http://schemas.microsoft.com/office/powerpoint/2010/main" val="185097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D1A-D448-8603-4E16-1355C499641B}"/>
              </a:ext>
            </a:extLst>
          </p:cNvPr>
          <p:cNvSpPr>
            <a:spLocks noGrp="1"/>
          </p:cNvSpPr>
          <p:nvPr>
            <p:ph type="title"/>
          </p:nvPr>
        </p:nvSpPr>
        <p:spPr/>
        <p:txBody>
          <a:bodyPr/>
          <a:lstStyle/>
          <a:p>
            <a:r>
              <a:rPr lang="en-US" dirty="0"/>
              <a:t>Ethics in health care practice </a:t>
            </a:r>
            <a:endParaRPr lang="en-KE" dirty="0"/>
          </a:p>
        </p:txBody>
      </p:sp>
      <p:sp>
        <p:nvSpPr>
          <p:cNvPr id="3" name="Content Placeholder 2">
            <a:extLst>
              <a:ext uri="{FF2B5EF4-FFF2-40B4-BE49-F238E27FC236}">
                <a16:creationId xmlns:a16="http://schemas.microsoft.com/office/drawing/2014/main" id="{52B72B20-95EE-B784-A16F-FFE7FBFEAA9A}"/>
              </a:ext>
            </a:extLst>
          </p:cNvPr>
          <p:cNvSpPr>
            <a:spLocks noGrp="1"/>
          </p:cNvSpPr>
          <p:nvPr>
            <p:ph idx="1"/>
          </p:nvPr>
        </p:nvSpPr>
        <p:spPr/>
        <p:txBody>
          <a:bodyPr>
            <a:normAutofit/>
          </a:bodyPr>
          <a:lstStyle/>
          <a:p>
            <a:pPr>
              <a:lnSpc>
                <a:spcPct val="80000"/>
              </a:lnSpc>
            </a:pPr>
            <a:r>
              <a:rPr lang="en-GB" altLang="en-KE" sz="2800" dirty="0"/>
              <a:t>This is guided by the </a:t>
            </a:r>
            <a:r>
              <a:rPr lang="en-GB" altLang="en-KE" sz="2800" b="1" dirty="0"/>
              <a:t>Professional and Ethical Practice</a:t>
            </a:r>
          </a:p>
          <a:p>
            <a:pPr>
              <a:lnSpc>
                <a:spcPct val="80000"/>
              </a:lnSpc>
            </a:pPr>
            <a:endParaRPr lang="en-GB" altLang="en-KE" sz="2800" dirty="0"/>
          </a:p>
          <a:p>
            <a:pPr lvl="1">
              <a:lnSpc>
                <a:spcPct val="80000"/>
              </a:lnSpc>
            </a:pPr>
            <a:r>
              <a:rPr lang="en-GB" altLang="en-KE" dirty="0"/>
              <a:t>Our care for patients should be based on sound judgement or evidence based practice!!</a:t>
            </a:r>
          </a:p>
          <a:p>
            <a:pPr>
              <a:lnSpc>
                <a:spcPct val="80000"/>
              </a:lnSpc>
            </a:pPr>
            <a:endParaRPr lang="en-GB" altLang="en-KE" sz="2800" dirty="0"/>
          </a:p>
          <a:p>
            <a:pPr lvl="1">
              <a:lnSpc>
                <a:spcPct val="80000"/>
              </a:lnSpc>
            </a:pPr>
            <a:r>
              <a:rPr lang="en-GB" altLang="en-KE" dirty="0"/>
              <a:t>..some of this judgement is about having a strong sense of what is right or wrong</a:t>
            </a:r>
          </a:p>
          <a:p>
            <a:pPr>
              <a:lnSpc>
                <a:spcPct val="80000"/>
              </a:lnSpc>
            </a:pPr>
            <a:endParaRPr lang="en-GB" altLang="en-KE" sz="2800" dirty="0"/>
          </a:p>
          <a:p>
            <a:pPr lvl="1">
              <a:lnSpc>
                <a:spcPct val="80000"/>
              </a:lnSpc>
            </a:pPr>
            <a:r>
              <a:rPr lang="en-GB" altLang="en-KE" dirty="0"/>
              <a:t>..having a strong sense of what we should be doing and shouldn’t be doing </a:t>
            </a:r>
          </a:p>
          <a:p>
            <a:pPr>
              <a:lnSpc>
                <a:spcPct val="80000"/>
              </a:lnSpc>
            </a:pPr>
            <a:endParaRPr lang="en-GB" altLang="en-KE" sz="2800" dirty="0"/>
          </a:p>
          <a:p>
            <a:pPr lvl="1">
              <a:lnSpc>
                <a:spcPct val="80000"/>
              </a:lnSpc>
            </a:pPr>
            <a:r>
              <a:rPr lang="en-GB" altLang="en-KE" dirty="0"/>
              <a:t>..having a strong sense of what our priorities ought to be</a:t>
            </a:r>
          </a:p>
          <a:p>
            <a:endParaRPr lang="en-KE" dirty="0"/>
          </a:p>
        </p:txBody>
      </p:sp>
    </p:spTree>
    <p:extLst>
      <p:ext uri="{BB962C8B-B14F-4D97-AF65-F5344CB8AC3E}">
        <p14:creationId xmlns:p14="http://schemas.microsoft.com/office/powerpoint/2010/main" val="58524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7B21-FA0A-185E-C0E6-82561505B1A2}"/>
              </a:ext>
            </a:extLst>
          </p:cNvPr>
          <p:cNvSpPr>
            <a:spLocks noGrp="1"/>
          </p:cNvSpPr>
          <p:nvPr>
            <p:ph type="title"/>
          </p:nvPr>
        </p:nvSpPr>
        <p:spPr/>
        <p:txBody>
          <a:bodyPr/>
          <a:lstStyle/>
          <a:p>
            <a:r>
              <a:rPr lang="en-US" dirty="0"/>
              <a:t>Ethics in health care practice </a:t>
            </a:r>
            <a:endParaRPr lang="en-KE" dirty="0"/>
          </a:p>
        </p:txBody>
      </p:sp>
      <p:sp>
        <p:nvSpPr>
          <p:cNvPr id="3" name="Content Placeholder 2">
            <a:extLst>
              <a:ext uri="{FF2B5EF4-FFF2-40B4-BE49-F238E27FC236}">
                <a16:creationId xmlns:a16="http://schemas.microsoft.com/office/drawing/2014/main" id="{BA588A38-4A8C-DBC4-B594-86C11D711D27}"/>
              </a:ext>
            </a:extLst>
          </p:cNvPr>
          <p:cNvSpPr>
            <a:spLocks noGrp="1"/>
          </p:cNvSpPr>
          <p:nvPr>
            <p:ph idx="1"/>
          </p:nvPr>
        </p:nvSpPr>
        <p:spPr/>
        <p:txBody>
          <a:bodyPr>
            <a:normAutofit fontScale="92500" lnSpcReduction="20000"/>
          </a:bodyPr>
          <a:lstStyle/>
          <a:p>
            <a:r>
              <a:rPr lang="en-US" dirty="0"/>
              <a:t>This is a dynamic ongoing process:</a:t>
            </a:r>
          </a:p>
          <a:p>
            <a:endParaRPr lang="en-US" dirty="0"/>
          </a:p>
          <a:p>
            <a:pPr lvl="1"/>
            <a:r>
              <a:rPr lang="en-US" dirty="0"/>
              <a:t>When you have to judge what is right or wrong </a:t>
            </a:r>
          </a:p>
          <a:p>
            <a:pPr lvl="1"/>
            <a:endParaRPr lang="en-US" dirty="0"/>
          </a:p>
          <a:p>
            <a:pPr lvl="1"/>
            <a:r>
              <a:rPr lang="en-US" dirty="0"/>
              <a:t>Choosing between options</a:t>
            </a:r>
          </a:p>
          <a:p>
            <a:pPr lvl="1"/>
            <a:endParaRPr lang="en-US" dirty="0"/>
          </a:p>
          <a:p>
            <a:pPr lvl="1"/>
            <a:r>
              <a:rPr lang="en-US" dirty="0"/>
              <a:t>Deciding whether to do something or do nothing </a:t>
            </a:r>
          </a:p>
          <a:p>
            <a:pPr lvl="1"/>
            <a:endParaRPr lang="en-US" dirty="0"/>
          </a:p>
          <a:p>
            <a:pPr lvl="1"/>
            <a:r>
              <a:rPr lang="en-US" dirty="0"/>
              <a:t>Should I or shouldn’t I?</a:t>
            </a:r>
          </a:p>
          <a:p>
            <a:pPr lvl="1"/>
            <a:endParaRPr lang="en-US" dirty="0"/>
          </a:p>
          <a:p>
            <a:pPr lvl="1"/>
            <a:r>
              <a:rPr lang="en-US" dirty="0"/>
              <a:t>Weighing up the potential impact of your decisions or actions    </a:t>
            </a:r>
          </a:p>
          <a:p>
            <a:pPr lvl="1"/>
            <a:endParaRPr lang="en-US" dirty="0"/>
          </a:p>
          <a:p>
            <a:pPr lvl="1"/>
            <a:r>
              <a:rPr lang="en-US" dirty="0"/>
              <a:t>A dilemma – making a difficult choice</a:t>
            </a:r>
          </a:p>
          <a:p>
            <a:endParaRPr lang="en-KE" dirty="0"/>
          </a:p>
        </p:txBody>
      </p:sp>
    </p:spTree>
    <p:extLst>
      <p:ext uri="{BB962C8B-B14F-4D97-AF65-F5344CB8AC3E}">
        <p14:creationId xmlns:p14="http://schemas.microsoft.com/office/powerpoint/2010/main" val="242055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B2EF-8052-826C-47A6-62651AF782E8}"/>
              </a:ext>
            </a:extLst>
          </p:cNvPr>
          <p:cNvSpPr>
            <a:spLocks noGrp="1"/>
          </p:cNvSpPr>
          <p:nvPr>
            <p:ph type="title"/>
          </p:nvPr>
        </p:nvSpPr>
        <p:spPr/>
        <p:txBody>
          <a:bodyPr/>
          <a:lstStyle/>
          <a:p>
            <a:r>
              <a:rPr lang="en-US" dirty="0"/>
              <a:t>Key principles in ethics in health care practice</a:t>
            </a:r>
            <a:endParaRPr lang="en-KE" dirty="0"/>
          </a:p>
        </p:txBody>
      </p:sp>
      <p:sp>
        <p:nvSpPr>
          <p:cNvPr id="3" name="Content Placeholder 2">
            <a:extLst>
              <a:ext uri="{FF2B5EF4-FFF2-40B4-BE49-F238E27FC236}">
                <a16:creationId xmlns:a16="http://schemas.microsoft.com/office/drawing/2014/main" id="{2A2BF563-94E4-6D18-9AAC-B1A408A800B7}"/>
              </a:ext>
            </a:extLst>
          </p:cNvPr>
          <p:cNvSpPr>
            <a:spLocks noGrp="1"/>
          </p:cNvSpPr>
          <p:nvPr>
            <p:ph idx="1"/>
          </p:nvPr>
        </p:nvSpPr>
        <p:spPr/>
        <p:txBody>
          <a:bodyPr>
            <a:normAutofit fontScale="77500" lnSpcReduction="20000"/>
          </a:bodyPr>
          <a:lstStyle/>
          <a:p>
            <a:r>
              <a:rPr lang="en-GB" altLang="en-KE" sz="2800" b="1" dirty="0"/>
              <a:t>Autonomy</a:t>
            </a:r>
          </a:p>
          <a:p>
            <a:pPr lvl="1"/>
            <a:r>
              <a:rPr lang="en-GB" altLang="en-KE" dirty="0"/>
              <a:t>Respect a person’s right to make their own decisions </a:t>
            </a:r>
          </a:p>
          <a:p>
            <a:pPr lvl="1"/>
            <a:r>
              <a:rPr lang="en-GB" altLang="en-KE" dirty="0"/>
              <a:t>Teach people to be able to make their own choices</a:t>
            </a:r>
          </a:p>
          <a:p>
            <a:pPr lvl="1"/>
            <a:r>
              <a:rPr lang="en-GB" altLang="en-KE" dirty="0"/>
              <a:t>Support people in their individual choices</a:t>
            </a:r>
          </a:p>
          <a:p>
            <a:pPr lvl="1"/>
            <a:r>
              <a:rPr lang="en-GB" altLang="en-KE" dirty="0"/>
              <a:t>Do not force or coerce people to do things </a:t>
            </a:r>
          </a:p>
          <a:p>
            <a:pPr lvl="1"/>
            <a:r>
              <a:rPr lang="en-GB" altLang="en-KE" dirty="0"/>
              <a:t>‘Informed Consent’ is an important outcome of this principle</a:t>
            </a:r>
          </a:p>
          <a:p>
            <a:pPr lvl="1"/>
            <a:endParaRPr lang="en-GB" altLang="en-KE" dirty="0"/>
          </a:p>
          <a:p>
            <a:r>
              <a:rPr lang="en-GB" altLang="en-KE" sz="2800" b="1" dirty="0"/>
              <a:t>Beneficence</a:t>
            </a:r>
          </a:p>
          <a:p>
            <a:pPr lvl="1"/>
            <a:r>
              <a:rPr lang="en-GB" dirty="0"/>
              <a:t>Our actions must aim to ‘benefit’ people – health, welfare, comfort, well-being, improve a person’s potential, improve quality of life</a:t>
            </a:r>
          </a:p>
          <a:p>
            <a:pPr lvl="1"/>
            <a:r>
              <a:rPr lang="en-GB" dirty="0"/>
              <a:t>‘Benefit’ should be defined by the person themselves. It’s not what we think that is important.  </a:t>
            </a:r>
          </a:p>
          <a:p>
            <a:pPr lvl="1"/>
            <a:r>
              <a:rPr lang="en-GB" dirty="0"/>
              <a:t>Act on behalf of ‘vulnerable’ people to protect their rights</a:t>
            </a:r>
          </a:p>
          <a:p>
            <a:pPr lvl="1"/>
            <a:r>
              <a:rPr lang="en-GB" dirty="0"/>
              <a:t>Prevent harm </a:t>
            </a:r>
          </a:p>
          <a:p>
            <a:pPr lvl="1"/>
            <a:r>
              <a:rPr lang="en-GB" dirty="0"/>
              <a:t>Create a safe and supportive environment </a:t>
            </a:r>
          </a:p>
          <a:p>
            <a:pPr lvl="1"/>
            <a:r>
              <a:rPr lang="en-GB" dirty="0"/>
              <a:t>Help people in crises</a:t>
            </a:r>
          </a:p>
          <a:p>
            <a:endParaRPr lang="en-GB" altLang="en-KE" sz="2800" dirty="0"/>
          </a:p>
          <a:p>
            <a:endParaRPr lang="en-KE" dirty="0"/>
          </a:p>
        </p:txBody>
      </p:sp>
    </p:spTree>
    <p:extLst>
      <p:ext uri="{BB962C8B-B14F-4D97-AF65-F5344CB8AC3E}">
        <p14:creationId xmlns:p14="http://schemas.microsoft.com/office/powerpoint/2010/main" val="111240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39F9-30D6-F8CE-D5F4-0614887B86C3}"/>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Key principles in ethics in health care practice</a:t>
            </a:r>
            <a:endParaRPr lang="en-KE" dirty="0"/>
          </a:p>
        </p:txBody>
      </p:sp>
      <p:sp>
        <p:nvSpPr>
          <p:cNvPr id="3" name="Content Placeholder 2">
            <a:extLst>
              <a:ext uri="{FF2B5EF4-FFF2-40B4-BE49-F238E27FC236}">
                <a16:creationId xmlns:a16="http://schemas.microsoft.com/office/drawing/2014/main" id="{053EEA68-E075-7B33-FA3D-F080B0B36164}"/>
              </a:ext>
            </a:extLst>
          </p:cNvPr>
          <p:cNvSpPr>
            <a:spLocks noGrp="1"/>
          </p:cNvSpPr>
          <p:nvPr>
            <p:ph idx="1"/>
          </p:nvPr>
        </p:nvSpPr>
        <p:spPr>
          <a:xfrm>
            <a:off x="754380" y="1764665"/>
            <a:ext cx="10515600" cy="4351338"/>
          </a:xfrm>
        </p:spPr>
        <p:txBody>
          <a:bodyPr>
            <a:normAutofit fontScale="85000" lnSpcReduction="20000"/>
          </a:bodyPr>
          <a:lstStyle/>
          <a:p>
            <a:r>
              <a:rPr lang="en-GB" altLang="en-KE" b="1" dirty="0"/>
              <a:t>N</a:t>
            </a:r>
            <a:r>
              <a:rPr lang="en-GB" altLang="en-KE" sz="2800" b="1" dirty="0"/>
              <a:t>on-maleficence</a:t>
            </a:r>
          </a:p>
          <a:p>
            <a:pPr lvl="1"/>
            <a:r>
              <a:rPr lang="en-GB" altLang="en-KE" dirty="0"/>
              <a:t>do not to inflict harm on people</a:t>
            </a:r>
          </a:p>
          <a:p>
            <a:pPr lvl="1"/>
            <a:r>
              <a:rPr lang="en-GB" altLang="en-KE" dirty="0"/>
              <a:t>do not cause pain or suffering</a:t>
            </a:r>
          </a:p>
          <a:p>
            <a:pPr lvl="1"/>
            <a:r>
              <a:rPr lang="en-GB" altLang="en-KE" dirty="0"/>
              <a:t>do not incapacitate</a:t>
            </a:r>
          </a:p>
          <a:p>
            <a:pPr lvl="1"/>
            <a:r>
              <a:rPr lang="en-GB" altLang="en-KE" dirty="0"/>
              <a:t>do not cause offence</a:t>
            </a:r>
          </a:p>
          <a:p>
            <a:pPr lvl="1"/>
            <a:r>
              <a:rPr lang="en-GB" altLang="en-KE" dirty="0"/>
              <a:t>do not deprive people </a:t>
            </a:r>
          </a:p>
          <a:p>
            <a:pPr lvl="1"/>
            <a:r>
              <a:rPr lang="en-GB" altLang="en-KE" dirty="0"/>
              <a:t>do not kill</a:t>
            </a:r>
          </a:p>
          <a:p>
            <a:endParaRPr lang="en-GB" altLang="en-KE" sz="2800" dirty="0"/>
          </a:p>
          <a:p>
            <a:r>
              <a:rPr lang="en-GB" altLang="en-KE" sz="2800" b="1" dirty="0"/>
              <a:t>Justice</a:t>
            </a:r>
          </a:p>
          <a:p>
            <a:pPr lvl="1"/>
            <a:r>
              <a:rPr lang="en-GB" altLang="en-KE" dirty="0"/>
              <a:t>Treating people fairly</a:t>
            </a:r>
          </a:p>
          <a:p>
            <a:pPr lvl="1"/>
            <a:r>
              <a:rPr lang="en-GB" altLang="en-KE" dirty="0"/>
              <a:t>Not favouring some individuals/groups over others </a:t>
            </a:r>
          </a:p>
          <a:p>
            <a:pPr lvl="1"/>
            <a:r>
              <a:rPr lang="en-GB" altLang="en-KE" dirty="0"/>
              <a:t>Acting in a non–discriminatory / non-prejudicial way</a:t>
            </a:r>
          </a:p>
          <a:p>
            <a:pPr lvl="1"/>
            <a:r>
              <a:rPr lang="en-GB" altLang="en-KE" dirty="0"/>
              <a:t>Respect for peoples rights</a:t>
            </a:r>
          </a:p>
          <a:p>
            <a:pPr lvl="1"/>
            <a:r>
              <a:rPr lang="en-GB" altLang="en-KE" dirty="0"/>
              <a:t>Respect for the law</a:t>
            </a:r>
          </a:p>
          <a:p>
            <a:endParaRPr lang="en-GB" altLang="en-KE" sz="2800" dirty="0"/>
          </a:p>
          <a:p>
            <a:endParaRPr lang="en-KE" dirty="0"/>
          </a:p>
        </p:txBody>
      </p:sp>
    </p:spTree>
    <p:extLst>
      <p:ext uri="{BB962C8B-B14F-4D97-AF65-F5344CB8AC3E}">
        <p14:creationId xmlns:p14="http://schemas.microsoft.com/office/powerpoint/2010/main" val="1593420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686D-54EE-C76C-8798-076569EBF4C6}"/>
              </a:ext>
            </a:extLst>
          </p:cNvPr>
          <p:cNvSpPr>
            <a:spLocks noGrp="1"/>
          </p:cNvSpPr>
          <p:nvPr>
            <p:ph type="title"/>
          </p:nvPr>
        </p:nvSpPr>
        <p:spPr/>
        <p:txBody>
          <a:bodyPr/>
          <a:lstStyle/>
          <a:p>
            <a:r>
              <a:rPr lang="en-US" dirty="0"/>
              <a:t>Guiding ethical rules in health care practice </a:t>
            </a:r>
            <a:endParaRPr lang="en-KE" dirty="0"/>
          </a:p>
        </p:txBody>
      </p:sp>
      <p:sp>
        <p:nvSpPr>
          <p:cNvPr id="3" name="Content Placeholder 2">
            <a:extLst>
              <a:ext uri="{FF2B5EF4-FFF2-40B4-BE49-F238E27FC236}">
                <a16:creationId xmlns:a16="http://schemas.microsoft.com/office/drawing/2014/main" id="{19E1F781-954D-4AF9-0C2B-CDE5DAF9C855}"/>
              </a:ext>
            </a:extLst>
          </p:cNvPr>
          <p:cNvSpPr>
            <a:spLocks noGrp="1"/>
          </p:cNvSpPr>
          <p:nvPr>
            <p:ph idx="1"/>
          </p:nvPr>
        </p:nvSpPr>
        <p:spPr/>
        <p:txBody>
          <a:bodyPr/>
          <a:lstStyle/>
          <a:p>
            <a:pPr>
              <a:lnSpc>
                <a:spcPct val="80000"/>
              </a:lnSpc>
            </a:pPr>
            <a:r>
              <a:rPr lang="en-GB" altLang="en-KE" sz="2800" b="1" u="sng" dirty="0"/>
              <a:t>Veracity</a:t>
            </a:r>
            <a:r>
              <a:rPr lang="en-GB" altLang="en-KE" sz="2800" dirty="0"/>
              <a:t> – truth telling, informed consent, respect for autonomy</a:t>
            </a:r>
          </a:p>
          <a:p>
            <a:pPr>
              <a:lnSpc>
                <a:spcPct val="80000"/>
              </a:lnSpc>
            </a:pPr>
            <a:endParaRPr lang="en-GB" altLang="en-KE" sz="2800" dirty="0"/>
          </a:p>
          <a:p>
            <a:pPr>
              <a:lnSpc>
                <a:spcPct val="80000"/>
              </a:lnSpc>
            </a:pPr>
            <a:r>
              <a:rPr lang="en-GB" altLang="en-KE" sz="2800" b="1" u="sng" dirty="0"/>
              <a:t>Privacy</a:t>
            </a:r>
            <a:r>
              <a:rPr lang="en-GB" altLang="en-KE" sz="2800" dirty="0"/>
              <a:t> – a persons right to remain private, to not disclose information  </a:t>
            </a:r>
          </a:p>
          <a:p>
            <a:pPr>
              <a:lnSpc>
                <a:spcPct val="80000"/>
              </a:lnSpc>
            </a:pPr>
            <a:endParaRPr lang="en-GB" altLang="en-KE" sz="2800" dirty="0"/>
          </a:p>
          <a:p>
            <a:pPr>
              <a:lnSpc>
                <a:spcPct val="80000"/>
              </a:lnSpc>
            </a:pPr>
            <a:r>
              <a:rPr lang="en-GB" altLang="en-KE" sz="2800" b="1" u="sng" dirty="0"/>
              <a:t>Confidentiality</a:t>
            </a:r>
            <a:r>
              <a:rPr lang="en-GB" altLang="en-KE" sz="2800" dirty="0"/>
              <a:t> – only sharing private information on a ‘need to know </a:t>
            </a:r>
            <a:r>
              <a:rPr lang="en-GB" altLang="en-KE" sz="2800" dirty="0" err="1"/>
              <a:t>basis’</a:t>
            </a:r>
            <a:endParaRPr lang="en-GB" altLang="en-KE" sz="2800" dirty="0"/>
          </a:p>
          <a:p>
            <a:pPr>
              <a:lnSpc>
                <a:spcPct val="80000"/>
              </a:lnSpc>
            </a:pPr>
            <a:endParaRPr lang="en-GB" altLang="en-KE" sz="2800" dirty="0"/>
          </a:p>
          <a:p>
            <a:pPr>
              <a:lnSpc>
                <a:spcPct val="80000"/>
              </a:lnSpc>
            </a:pPr>
            <a:r>
              <a:rPr lang="en-GB" altLang="en-KE" sz="2800" b="1" u="sng" dirty="0"/>
              <a:t>Fidelity</a:t>
            </a:r>
            <a:r>
              <a:rPr lang="en-GB" altLang="en-KE" sz="2800" dirty="0"/>
              <a:t> – loyalty, maintaining the duty to care for all no matter who they are or what they may have done</a:t>
            </a:r>
          </a:p>
          <a:p>
            <a:endParaRPr lang="en-KE" dirty="0"/>
          </a:p>
        </p:txBody>
      </p:sp>
    </p:spTree>
    <p:extLst>
      <p:ext uri="{BB962C8B-B14F-4D97-AF65-F5344CB8AC3E}">
        <p14:creationId xmlns:p14="http://schemas.microsoft.com/office/powerpoint/2010/main" val="889847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9FF0-A9AB-956B-CC05-935CB46B1A53}"/>
              </a:ext>
            </a:extLst>
          </p:cNvPr>
          <p:cNvSpPr>
            <a:spLocks noGrp="1"/>
          </p:cNvSpPr>
          <p:nvPr>
            <p:ph type="title"/>
          </p:nvPr>
        </p:nvSpPr>
        <p:spPr/>
        <p:txBody>
          <a:bodyPr/>
          <a:lstStyle/>
          <a:p>
            <a:r>
              <a:rPr lang="en-US" dirty="0"/>
              <a:t>References</a:t>
            </a:r>
            <a:endParaRPr lang="en-KE" dirty="0"/>
          </a:p>
        </p:txBody>
      </p:sp>
      <p:sp>
        <p:nvSpPr>
          <p:cNvPr id="3" name="Content Placeholder 2">
            <a:extLst>
              <a:ext uri="{FF2B5EF4-FFF2-40B4-BE49-F238E27FC236}">
                <a16:creationId xmlns:a16="http://schemas.microsoft.com/office/drawing/2014/main" id="{04AA251F-BC21-40F0-0CD7-E6FCB337171C}"/>
              </a:ext>
            </a:extLst>
          </p:cNvPr>
          <p:cNvSpPr>
            <a:spLocks noGrp="1"/>
          </p:cNvSpPr>
          <p:nvPr>
            <p:ph idx="1"/>
          </p:nvPr>
        </p:nvSpPr>
        <p:spPr/>
        <p:txBody>
          <a:bodyPr>
            <a:normAutofit/>
          </a:bodyPr>
          <a:lstStyle/>
          <a:p>
            <a:pPr>
              <a:lnSpc>
                <a:spcPct val="80000"/>
              </a:lnSpc>
              <a:buFont typeface="Monotype Sorts"/>
              <a:buNone/>
            </a:pPr>
            <a:r>
              <a:rPr lang="en-GB" altLang="en-KE" sz="2800" dirty="0"/>
              <a:t>Hunt G (1994) </a:t>
            </a:r>
            <a:r>
              <a:rPr lang="en-GB" altLang="en-KE" sz="2800" u="sng" dirty="0"/>
              <a:t>Ethical Issues in Nursing</a:t>
            </a:r>
            <a:r>
              <a:rPr lang="en-GB" altLang="en-KE" sz="2800" dirty="0"/>
              <a:t> Routledge. London</a:t>
            </a:r>
          </a:p>
          <a:p>
            <a:pPr>
              <a:lnSpc>
                <a:spcPct val="80000"/>
              </a:lnSpc>
              <a:buFont typeface="Monotype Sorts"/>
              <a:buNone/>
            </a:pPr>
            <a:r>
              <a:rPr lang="en-GB" altLang="en-KE" sz="2800" dirty="0"/>
              <a:t>Seedhouse D (1998) </a:t>
            </a:r>
            <a:r>
              <a:rPr lang="en-GB" altLang="en-KE" sz="2800" u="sng" dirty="0"/>
              <a:t>Ethics the heart of Health</a:t>
            </a:r>
            <a:r>
              <a:rPr lang="en-GB" altLang="en-KE" sz="2800" dirty="0"/>
              <a:t> Care Wiley. Winchester.</a:t>
            </a:r>
          </a:p>
          <a:p>
            <a:pPr>
              <a:lnSpc>
                <a:spcPct val="80000"/>
              </a:lnSpc>
              <a:buFont typeface="Monotype Sorts"/>
              <a:buNone/>
            </a:pPr>
            <a:endParaRPr lang="en-GB" altLang="en-KE" sz="3200" u="sng" dirty="0">
              <a:solidFill>
                <a:srgbClr val="0000FF"/>
              </a:solidFill>
            </a:endParaRPr>
          </a:p>
          <a:p>
            <a:pPr>
              <a:lnSpc>
                <a:spcPct val="80000"/>
              </a:lnSpc>
              <a:buFont typeface="Monotype Sorts"/>
              <a:buNone/>
            </a:pPr>
            <a:r>
              <a:rPr lang="en-GB" altLang="en-KE" sz="2800" u="sng" dirty="0">
                <a:hlinkClick r:id="rId2"/>
              </a:rPr>
              <a:t>http://www.iep.utm.edu/e/ethics.htm#SH2a</a:t>
            </a:r>
            <a:endParaRPr lang="en-GB" altLang="en-KE" sz="2800" u="sng" dirty="0"/>
          </a:p>
          <a:p>
            <a:pPr>
              <a:lnSpc>
                <a:spcPct val="80000"/>
              </a:lnSpc>
              <a:buFont typeface="Monotype Sorts"/>
              <a:buNone/>
            </a:pPr>
            <a:r>
              <a:rPr lang="en-GB" altLang="en-KE" sz="3200" u="sng" dirty="0">
                <a:solidFill>
                  <a:srgbClr val="0000FF"/>
                </a:solidFill>
                <a:hlinkClick r:id="rId3"/>
              </a:rPr>
              <a:t>http://www.nursingethics.ca/articles.html</a:t>
            </a:r>
            <a:r>
              <a:rPr lang="en-GB" altLang="en-KE" sz="3200" dirty="0"/>
              <a:t> </a:t>
            </a:r>
          </a:p>
          <a:p>
            <a:pPr>
              <a:lnSpc>
                <a:spcPct val="80000"/>
              </a:lnSpc>
              <a:buFont typeface="Monotype Sorts"/>
              <a:buNone/>
            </a:pPr>
            <a:r>
              <a:rPr lang="en-GB" altLang="en-KE" sz="3200" u="sng" dirty="0">
                <a:solidFill>
                  <a:srgbClr val="0000FF"/>
                </a:solidFill>
                <a:hlinkClick r:id="rId4"/>
              </a:rPr>
              <a:t>http://www.freedomtocare.org/iane.htm</a:t>
            </a:r>
          </a:p>
          <a:p>
            <a:pPr>
              <a:lnSpc>
                <a:spcPct val="80000"/>
              </a:lnSpc>
              <a:buFont typeface="Monotype Sorts"/>
              <a:buNone/>
            </a:pPr>
            <a:r>
              <a:rPr lang="en-GB" altLang="en-KE" sz="3200" u="sng" dirty="0">
                <a:solidFill>
                  <a:srgbClr val="0000FF"/>
                </a:solidFill>
                <a:hlinkClick r:id="rId5"/>
              </a:rPr>
              <a:t>http://www.lib.flinders.edu.au/resources/sub/healthsci/a-zlist/ethics.html</a:t>
            </a:r>
            <a:endParaRPr lang="en-GB" altLang="en-KE" sz="3200" u="sng" dirty="0">
              <a:solidFill>
                <a:srgbClr val="0000FF"/>
              </a:solidFill>
            </a:endParaRPr>
          </a:p>
          <a:p>
            <a:endParaRPr lang="en-KE" dirty="0"/>
          </a:p>
        </p:txBody>
      </p:sp>
    </p:spTree>
    <p:extLst>
      <p:ext uri="{BB962C8B-B14F-4D97-AF65-F5344CB8AC3E}">
        <p14:creationId xmlns:p14="http://schemas.microsoft.com/office/powerpoint/2010/main" val="1317881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okmgma.com/CPC_CMS/documents/Contact/Any%20Ques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151" y="1657351"/>
            <a:ext cx="4636294"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EF8A17-2415-4057-93C7-13A3DAC36A92}" type="slidenum">
              <a:rPr lang="en-US" altLang="en-US">
                <a:solidFill>
                  <a:srgbClr val="898989"/>
                </a:solidFill>
                <a:latin typeface="Calibri" panose="020F0502020204030204" pitchFamily="34" charset="0"/>
              </a:rPr>
              <a:pPr eaLnBrk="1" hangingPunct="1"/>
              <a:t>37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3415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EDA209-017E-4459-B8A7-771E9CB852B6}"/>
              </a:ext>
            </a:extLst>
          </p:cNvPr>
          <p:cNvSpPr>
            <a:spLocks noGrp="1"/>
          </p:cNvSpPr>
          <p:nvPr>
            <p:ph type="title"/>
          </p:nvPr>
        </p:nvSpPr>
        <p:spPr/>
        <p:txBody>
          <a:bodyPr/>
          <a:lstStyle/>
          <a:p>
            <a:r>
              <a:rPr lang="en-US" dirty="0"/>
              <a:t>Ethics in Research Practice </a:t>
            </a:r>
            <a:endParaRPr lang="en-KE" dirty="0"/>
          </a:p>
        </p:txBody>
      </p:sp>
      <p:sp>
        <p:nvSpPr>
          <p:cNvPr id="11" name="Text Placeholder 10">
            <a:extLst>
              <a:ext uri="{FF2B5EF4-FFF2-40B4-BE49-F238E27FC236}">
                <a16:creationId xmlns:a16="http://schemas.microsoft.com/office/drawing/2014/main" id="{798AAD96-14A6-6505-7B53-6FE98F271069}"/>
              </a:ext>
            </a:extLst>
          </p:cNvPr>
          <p:cNvSpPr>
            <a:spLocks noGrp="1"/>
          </p:cNvSpPr>
          <p:nvPr>
            <p:ph type="body" idx="1"/>
          </p:nvPr>
        </p:nvSpPr>
        <p:spPr/>
        <p:txBody>
          <a:bodyPr/>
          <a:lstStyle/>
          <a:p>
            <a:endParaRPr lang="en-KE"/>
          </a:p>
        </p:txBody>
      </p:sp>
    </p:spTree>
    <p:extLst>
      <p:ext uri="{BB962C8B-B14F-4D97-AF65-F5344CB8AC3E}">
        <p14:creationId xmlns:p14="http://schemas.microsoft.com/office/powerpoint/2010/main" val="255480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31DD-85E3-4BCA-A30E-199CFDE07CD9}"/>
              </a:ext>
            </a:extLst>
          </p:cNvPr>
          <p:cNvSpPr>
            <a:spLocks noGrp="1"/>
          </p:cNvSpPr>
          <p:nvPr>
            <p:ph type="title"/>
          </p:nvPr>
        </p:nvSpPr>
        <p:spPr>
          <a:xfrm>
            <a:off x="838200" y="365125"/>
            <a:ext cx="10515600" cy="1026353"/>
          </a:xfrm>
        </p:spPr>
        <p:txBody>
          <a:bodyPr>
            <a:normAutofit fontScale="90000"/>
          </a:bodyPr>
          <a:lstStyle/>
          <a:p>
            <a:r>
              <a:rPr lang="en-US" sz="3600" dirty="0">
                <a:solidFill>
                  <a:srgbClr val="4C4C4C"/>
                </a:solidFill>
                <a:latin typeface="+mn-lt"/>
              </a:rPr>
              <a:t>W</a:t>
            </a:r>
            <a:r>
              <a:rPr lang="en-US" sz="3600" b="0" i="0" dirty="0">
                <a:solidFill>
                  <a:srgbClr val="4C4C4C"/>
                </a:solidFill>
                <a:effectLst/>
                <a:latin typeface="+mn-lt"/>
              </a:rPr>
              <a:t>hy it is important to adhere to ethical norms in research</a:t>
            </a:r>
            <a:endParaRPr lang="en-US" sz="3600" dirty="0">
              <a:latin typeface="+mn-lt"/>
            </a:endParaRPr>
          </a:p>
        </p:txBody>
      </p:sp>
      <p:sp>
        <p:nvSpPr>
          <p:cNvPr id="3" name="Content Placeholder 2">
            <a:extLst>
              <a:ext uri="{FF2B5EF4-FFF2-40B4-BE49-F238E27FC236}">
                <a16:creationId xmlns:a16="http://schemas.microsoft.com/office/drawing/2014/main" id="{C8A0D09A-C8EB-4319-8F7F-52912EF68F97}"/>
              </a:ext>
            </a:extLst>
          </p:cNvPr>
          <p:cNvSpPr>
            <a:spLocks noGrp="1"/>
          </p:cNvSpPr>
          <p:nvPr>
            <p:ph idx="1"/>
          </p:nvPr>
        </p:nvSpPr>
        <p:spPr>
          <a:xfrm>
            <a:off x="838200" y="1524000"/>
            <a:ext cx="10515600" cy="4968875"/>
          </a:xfrm>
        </p:spPr>
        <p:txBody>
          <a:bodyPr>
            <a:normAutofit/>
          </a:bodyPr>
          <a:lstStyle/>
          <a:p>
            <a:pPr marL="514350" indent="-514350">
              <a:buFont typeface="+mj-lt"/>
              <a:buAutoNum type="arabicPeriod"/>
            </a:pPr>
            <a:r>
              <a:rPr lang="en-US" sz="2600" dirty="0">
                <a:solidFill>
                  <a:srgbClr val="4C4C4C"/>
                </a:solidFill>
              </a:rPr>
              <a:t>N</a:t>
            </a:r>
            <a:r>
              <a:rPr lang="en-US" sz="2600" b="0" i="0" dirty="0">
                <a:solidFill>
                  <a:srgbClr val="4C4C4C"/>
                </a:solidFill>
                <a:effectLst/>
              </a:rPr>
              <a:t>orms </a:t>
            </a:r>
            <a:r>
              <a:rPr lang="en-US" sz="2600" b="1" i="0" u="sng" dirty="0">
                <a:solidFill>
                  <a:srgbClr val="4C4C4C"/>
                </a:solidFill>
                <a:effectLst/>
              </a:rPr>
              <a:t>promote the aim of research</a:t>
            </a:r>
            <a:r>
              <a:rPr lang="en-US" sz="2600" b="1" i="0" dirty="0">
                <a:solidFill>
                  <a:srgbClr val="4C4C4C"/>
                </a:solidFill>
                <a:effectLst/>
              </a:rPr>
              <a:t>, </a:t>
            </a:r>
            <a:r>
              <a:rPr lang="en-US" sz="2600" b="0" i="0" dirty="0">
                <a:solidFill>
                  <a:srgbClr val="4C4C4C"/>
                </a:solidFill>
                <a:effectLst/>
              </a:rPr>
              <a:t>such as knowledge, truth, and avoidance of error. </a:t>
            </a:r>
          </a:p>
          <a:p>
            <a:pPr lvl="1"/>
            <a:r>
              <a:rPr lang="en-US" sz="2200" b="0" i="0" dirty="0">
                <a:solidFill>
                  <a:srgbClr val="4C4C4C"/>
                </a:solidFill>
                <a:effectLst/>
              </a:rPr>
              <a:t>For example, prohibition against fabricating, falsifying, or misrepresenting research data promotes the truth and minimizes error.</a:t>
            </a:r>
          </a:p>
          <a:p>
            <a:pPr marL="514350" indent="-514350">
              <a:buFont typeface="+mj-lt"/>
              <a:buAutoNum type="arabicPeriod"/>
            </a:pPr>
            <a:r>
              <a:rPr lang="en-US" sz="2600" b="0" i="0" dirty="0">
                <a:solidFill>
                  <a:srgbClr val="4C4C4C"/>
                </a:solidFill>
                <a:effectLst/>
              </a:rPr>
              <a:t>Since research often involves cooperation and coordination among many different people in different disciplines and institutions, ethical standards promote the </a:t>
            </a:r>
            <a:r>
              <a:rPr lang="en-US" sz="2600" b="1" i="0" u="sng" dirty="0">
                <a:solidFill>
                  <a:srgbClr val="4C4C4C"/>
                </a:solidFill>
                <a:effectLst/>
              </a:rPr>
              <a:t>values that are essential to collaborative work</a:t>
            </a:r>
            <a:r>
              <a:rPr lang="en-US" sz="2600" u="sng" dirty="0">
                <a:solidFill>
                  <a:srgbClr val="4C4C4C"/>
                </a:solidFill>
              </a:rPr>
              <a:t>.</a:t>
            </a:r>
            <a:r>
              <a:rPr lang="en-US" sz="2600" b="0" i="0" dirty="0">
                <a:solidFill>
                  <a:srgbClr val="4C4C4C"/>
                </a:solidFill>
                <a:effectLst/>
              </a:rPr>
              <a:t> </a:t>
            </a:r>
          </a:p>
          <a:p>
            <a:pPr lvl="1"/>
            <a:r>
              <a:rPr lang="en-US" sz="2200" dirty="0">
                <a:solidFill>
                  <a:srgbClr val="4C4C4C"/>
                </a:solidFill>
              </a:rPr>
              <a:t>S</a:t>
            </a:r>
            <a:r>
              <a:rPr lang="en-US" sz="2200" b="0" i="0" dirty="0">
                <a:solidFill>
                  <a:srgbClr val="4C4C4C"/>
                </a:solidFill>
                <a:effectLst/>
              </a:rPr>
              <a:t>uch values include trust, accountability, mutual respect, and fairness. </a:t>
            </a:r>
          </a:p>
          <a:p>
            <a:pPr marL="514350" indent="-514350">
              <a:buFont typeface="+mj-lt"/>
              <a:buAutoNum type="arabicPeriod"/>
            </a:pPr>
            <a:r>
              <a:rPr lang="en-US" sz="2600" dirty="0">
                <a:solidFill>
                  <a:srgbClr val="4C4C4C"/>
                </a:solidFill>
              </a:rPr>
              <a:t>E</a:t>
            </a:r>
            <a:r>
              <a:rPr lang="en-US" sz="2600" b="0" i="0" dirty="0">
                <a:solidFill>
                  <a:srgbClr val="4C4C4C"/>
                </a:solidFill>
                <a:effectLst/>
              </a:rPr>
              <a:t>thical norms help to ensure that researchers can be held </a:t>
            </a:r>
            <a:r>
              <a:rPr lang="en-US" sz="2600" b="1" i="0" u="sng" dirty="0">
                <a:solidFill>
                  <a:srgbClr val="4C4C4C"/>
                </a:solidFill>
                <a:effectLst/>
              </a:rPr>
              <a:t>accountable to the public</a:t>
            </a:r>
            <a:r>
              <a:rPr lang="en-US" sz="2600" b="0" i="0" u="sng" dirty="0">
                <a:solidFill>
                  <a:srgbClr val="4C4C4C"/>
                </a:solidFill>
                <a:effectLst/>
              </a:rPr>
              <a:t>. </a:t>
            </a:r>
          </a:p>
          <a:p>
            <a:pPr lvl="1"/>
            <a:r>
              <a:rPr lang="en-US" sz="2200" b="0" i="0" dirty="0">
                <a:solidFill>
                  <a:srgbClr val="4C4C4C"/>
                </a:solidFill>
                <a:effectLst/>
              </a:rPr>
              <a:t>For example, policies on research misconduct, conflicts of interest, human subjects protection, animal care and use, are necessary in order to make sure that researchers who are funded by public money can be held accountable to the public.</a:t>
            </a:r>
          </a:p>
          <a:p>
            <a:pPr marL="457200" lvl="1" indent="0">
              <a:buNone/>
            </a:pPr>
            <a:endParaRPr lang="en-US" sz="2200" b="0" i="0" dirty="0">
              <a:solidFill>
                <a:srgbClr val="4C4C4C"/>
              </a:solidFill>
              <a:effectLst/>
            </a:endParaRPr>
          </a:p>
          <a:p>
            <a:pPr lvl="1"/>
            <a:endParaRPr lang="en-US" dirty="0"/>
          </a:p>
        </p:txBody>
      </p:sp>
    </p:spTree>
    <p:extLst>
      <p:ext uri="{BB962C8B-B14F-4D97-AF65-F5344CB8AC3E}">
        <p14:creationId xmlns:p14="http://schemas.microsoft.com/office/powerpoint/2010/main" val="389061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94A4-3A18-4F4E-BBA4-79EB7E43272A}"/>
              </a:ext>
            </a:extLst>
          </p:cNvPr>
          <p:cNvSpPr>
            <a:spLocks noGrp="1"/>
          </p:cNvSpPr>
          <p:nvPr>
            <p:ph type="title"/>
          </p:nvPr>
        </p:nvSpPr>
        <p:spPr>
          <a:xfrm>
            <a:off x="838200" y="577161"/>
            <a:ext cx="10515600" cy="893832"/>
          </a:xfrm>
        </p:spPr>
        <p:txBody>
          <a:bodyPr>
            <a:normAutofit/>
          </a:bodyPr>
          <a:lstStyle/>
          <a:p>
            <a:r>
              <a:rPr lang="en-US" sz="3200" dirty="0">
                <a:solidFill>
                  <a:srgbClr val="4C4C4C"/>
                </a:solidFill>
                <a:latin typeface="+mn-lt"/>
              </a:rPr>
              <a:t>W</a:t>
            </a:r>
            <a:r>
              <a:rPr lang="en-US" sz="3200" b="0" i="0" dirty="0">
                <a:solidFill>
                  <a:srgbClr val="4C4C4C"/>
                </a:solidFill>
                <a:effectLst/>
                <a:latin typeface="+mn-lt"/>
              </a:rPr>
              <a:t>hy it is important to adhere to ethical norms in research</a:t>
            </a:r>
            <a:endParaRPr lang="en-US" sz="3200" dirty="0"/>
          </a:p>
        </p:txBody>
      </p:sp>
      <p:sp>
        <p:nvSpPr>
          <p:cNvPr id="3" name="Content Placeholder 2">
            <a:extLst>
              <a:ext uri="{FF2B5EF4-FFF2-40B4-BE49-F238E27FC236}">
                <a16:creationId xmlns:a16="http://schemas.microsoft.com/office/drawing/2014/main" id="{B9E01877-7F63-4E19-9AA3-08DA940223B1}"/>
              </a:ext>
            </a:extLst>
          </p:cNvPr>
          <p:cNvSpPr>
            <a:spLocks noGrp="1"/>
          </p:cNvSpPr>
          <p:nvPr>
            <p:ph idx="1"/>
          </p:nvPr>
        </p:nvSpPr>
        <p:spPr/>
        <p:txBody>
          <a:bodyPr>
            <a:normAutofit/>
          </a:bodyPr>
          <a:lstStyle/>
          <a:p>
            <a:pPr marL="0" indent="0">
              <a:buNone/>
            </a:pPr>
            <a:r>
              <a:rPr lang="en-US" sz="2600" dirty="0">
                <a:solidFill>
                  <a:srgbClr val="4C4C4C"/>
                </a:solidFill>
              </a:rPr>
              <a:t>4. E</a:t>
            </a:r>
            <a:r>
              <a:rPr lang="en-US" sz="2600" b="0" i="0" dirty="0">
                <a:solidFill>
                  <a:srgbClr val="4C4C4C"/>
                </a:solidFill>
                <a:effectLst/>
              </a:rPr>
              <a:t>thical norms in research also help to build </a:t>
            </a:r>
            <a:r>
              <a:rPr lang="en-US" sz="2600" b="1" i="0" u="sng" dirty="0">
                <a:solidFill>
                  <a:srgbClr val="4C4C4C"/>
                </a:solidFill>
                <a:effectLst/>
              </a:rPr>
              <a:t>public support</a:t>
            </a:r>
            <a:r>
              <a:rPr lang="en-US" sz="2600" b="0" i="0" u="sng" dirty="0">
                <a:solidFill>
                  <a:srgbClr val="4C4C4C"/>
                </a:solidFill>
                <a:effectLst/>
              </a:rPr>
              <a:t> </a:t>
            </a:r>
            <a:r>
              <a:rPr lang="en-US" sz="2600" b="0" i="0" dirty="0">
                <a:solidFill>
                  <a:srgbClr val="4C4C4C"/>
                </a:solidFill>
                <a:effectLst/>
              </a:rPr>
              <a:t>for research.</a:t>
            </a:r>
          </a:p>
          <a:p>
            <a:pPr lvl="1"/>
            <a:r>
              <a:rPr lang="en-US" b="0" i="0" dirty="0">
                <a:solidFill>
                  <a:srgbClr val="4C4C4C"/>
                </a:solidFill>
                <a:effectLst/>
              </a:rPr>
              <a:t>People are more likely to fund a research project if they can trust the quality and integrity of research.</a:t>
            </a:r>
          </a:p>
          <a:p>
            <a:pPr marL="0" indent="0">
              <a:buNone/>
            </a:pPr>
            <a:r>
              <a:rPr lang="en-US" sz="2600" b="0" i="0" dirty="0">
                <a:solidFill>
                  <a:srgbClr val="4C4C4C"/>
                </a:solidFill>
                <a:effectLst/>
              </a:rPr>
              <a:t>5. Norms promote other important </a:t>
            </a:r>
            <a:r>
              <a:rPr lang="en-US" sz="2600" b="1" i="0" u="sng" dirty="0">
                <a:solidFill>
                  <a:srgbClr val="4C4C4C"/>
                </a:solidFill>
                <a:effectLst/>
              </a:rPr>
              <a:t>moral and social values</a:t>
            </a:r>
            <a:endParaRPr lang="en-US" sz="2600" b="0" i="0" dirty="0">
              <a:solidFill>
                <a:srgbClr val="4C4C4C"/>
              </a:solidFill>
              <a:effectLst/>
            </a:endParaRPr>
          </a:p>
          <a:p>
            <a:pPr lvl="1"/>
            <a:r>
              <a:rPr lang="en-US" dirty="0">
                <a:solidFill>
                  <a:srgbClr val="4C4C4C"/>
                </a:solidFill>
              </a:rPr>
              <a:t>S</a:t>
            </a:r>
            <a:r>
              <a:rPr lang="en-US" b="0" i="0" dirty="0">
                <a:solidFill>
                  <a:srgbClr val="4C4C4C"/>
                </a:solidFill>
                <a:effectLst/>
              </a:rPr>
              <a:t>uch moral and social values include social responsibility, human rights, animal welfare, compliance with the law, and public health and safety. </a:t>
            </a:r>
            <a:endParaRPr lang="en-US" dirty="0"/>
          </a:p>
        </p:txBody>
      </p:sp>
    </p:spTree>
    <p:extLst>
      <p:ext uri="{BB962C8B-B14F-4D97-AF65-F5344CB8AC3E}">
        <p14:creationId xmlns:p14="http://schemas.microsoft.com/office/powerpoint/2010/main" val="370916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925E-D28F-45F0-BEBA-667C621968EE}"/>
              </a:ext>
            </a:extLst>
          </p:cNvPr>
          <p:cNvSpPr>
            <a:spLocks noGrp="1"/>
          </p:cNvSpPr>
          <p:nvPr>
            <p:ph type="title"/>
          </p:nvPr>
        </p:nvSpPr>
        <p:spPr/>
        <p:txBody>
          <a:bodyPr/>
          <a:lstStyle/>
          <a:p>
            <a:r>
              <a:rPr lang="en-US" dirty="0"/>
              <a:t>Codes and policies for research ethics</a:t>
            </a:r>
          </a:p>
        </p:txBody>
      </p:sp>
      <p:sp>
        <p:nvSpPr>
          <p:cNvPr id="3" name="Content Placeholder 2">
            <a:extLst>
              <a:ext uri="{FF2B5EF4-FFF2-40B4-BE49-F238E27FC236}">
                <a16:creationId xmlns:a16="http://schemas.microsoft.com/office/drawing/2014/main" id="{1A62615A-BDD0-4201-995B-9A6001CEE6D7}"/>
              </a:ext>
            </a:extLst>
          </p:cNvPr>
          <p:cNvSpPr>
            <a:spLocks noGrp="1"/>
          </p:cNvSpPr>
          <p:nvPr>
            <p:ph idx="1"/>
          </p:nvPr>
        </p:nvSpPr>
        <p:spPr>
          <a:xfrm>
            <a:off x="838200" y="1825624"/>
            <a:ext cx="5257800" cy="4548671"/>
          </a:xfrm>
        </p:spPr>
        <p:txBody>
          <a:bodyPr>
            <a:normAutofit fontScale="77500" lnSpcReduction="20000"/>
          </a:bodyPr>
          <a:lstStyle/>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2"/>
              </a:rPr>
              <a:t>National Institutes of Health (NIH)</a:t>
            </a:r>
            <a:endParaRPr lang="en-US" sz="31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3"/>
              </a:rPr>
              <a:t>National Science Foundation (NSF)</a:t>
            </a:r>
            <a:endParaRPr lang="en-US" sz="31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4"/>
              </a:rPr>
              <a:t>Food and Drug Administration (FDA)</a:t>
            </a:r>
            <a:endParaRPr lang="en-US" sz="31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5"/>
              </a:rPr>
              <a:t>Environmental Protection Agency (EPA)</a:t>
            </a:r>
            <a:endParaRPr lang="en-US" sz="31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6"/>
              </a:rPr>
              <a:t>US Department of Agriculture (USDA)</a:t>
            </a:r>
            <a:endParaRPr lang="en-US" sz="31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7"/>
              </a:rPr>
              <a:t>Singapore Statement on Research Integrity</a:t>
            </a:r>
            <a:endParaRPr lang="en-US" sz="31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3100" b="0" i="0" u="sng" dirty="0">
                <a:solidFill>
                  <a:srgbClr val="736B8C"/>
                </a:solidFill>
                <a:effectLst/>
                <a:latin typeface="Open Sans" panose="020B0606030504020204" pitchFamily="34" charset="0"/>
                <a:hlinkClick r:id="rId8"/>
              </a:rPr>
              <a:t>American Chemical Society, The Chemist Professional’s Code of Conduct</a:t>
            </a:r>
            <a:endParaRPr lang="en-US" sz="3100" b="0" i="0" dirty="0">
              <a:solidFill>
                <a:srgbClr val="4C4C4C"/>
              </a:solidFill>
              <a:effectLst/>
              <a:latin typeface="Open Sans" panose="020B0606030504020204" pitchFamily="34" charset="0"/>
            </a:endParaRPr>
          </a:p>
          <a:p>
            <a:pPr marL="0" indent="0">
              <a:buNone/>
            </a:pPr>
            <a:endParaRPr lang="en-US" dirty="0"/>
          </a:p>
        </p:txBody>
      </p:sp>
      <p:sp>
        <p:nvSpPr>
          <p:cNvPr id="4" name="TextBox 3">
            <a:extLst>
              <a:ext uri="{FF2B5EF4-FFF2-40B4-BE49-F238E27FC236}">
                <a16:creationId xmlns:a16="http://schemas.microsoft.com/office/drawing/2014/main" id="{6195722E-BAD7-4065-9806-874F58F6F991}"/>
              </a:ext>
            </a:extLst>
          </p:cNvPr>
          <p:cNvSpPr txBox="1"/>
          <p:nvPr/>
        </p:nvSpPr>
        <p:spPr>
          <a:xfrm>
            <a:off x="6241773" y="1690688"/>
            <a:ext cx="5406887" cy="4154984"/>
          </a:xfrm>
          <a:prstGeom prst="rect">
            <a:avLst/>
          </a:prstGeom>
          <a:noFill/>
        </p:spPr>
        <p:txBody>
          <a:bodyPr wrap="square" rtlCol="0">
            <a:spAutoFit/>
          </a:bodyPr>
          <a:lstStyle/>
          <a:p>
            <a:pPr algn="l" fontAlgn="base">
              <a:buFont typeface="Arial" panose="020B0604020202020204" pitchFamily="34" charset="0"/>
              <a:buChar char="•"/>
            </a:pPr>
            <a:r>
              <a:rPr lang="en-US" sz="2400" b="0" i="0" u="sng" dirty="0">
                <a:solidFill>
                  <a:srgbClr val="736B8C"/>
                </a:solidFill>
                <a:effectLst/>
                <a:latin typeface="Open Sans" panose="020B0606030504020204" pitchFamily="34" charset="0"/>
                <a:hlinkClick r:id="rId9"/>
              </a:rPr>
              <a:t>Code of Ethics (American Society for Clinical Laboratory Science)</a:t>
            </a:r>
            <a:endParaRPr lang="en-US" sz="24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2400" b="0" i="0" u="sng" dirty="0">
                <a:solidFill>
                  <a:srgbClr val="736B8C"/>
                </a:solidFill>
                <a:effectLst/>
                <a:latin typeface="Open Sans" panose="020B0606030504020204" pitchFamily="34" charset="0"/>
                <a:hlinkClick r:id="rId10"/>
              </a:rPr>
              <a:t>American Psychological Association, Ethical Principles of Psychologists and Code of Conduct</a:t>
            </a:r>
            <a:endParaRPr lang="en-US" sz="24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2400" b="0" i="0" u="sng" dirty="0">
                <a:solidFill>
                  <a:srgbClr val="736B8C"/>
                </a:solidFill>
                <a:effectLst/>
                <a:latin typeface="Open Sans" panose="020B0606030504020204" pitchFamily="34" charset="0"/>
                <a:hlinkClick r:id="rId11"/>
              </a:rPr>
              <a:t>Statement on Professional Ethics (American Association of University Professors)</a:t>
            </a:r>
            <a:endParaRPr lang="en-US" sz="24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2400" b="0" i="0" u="sng" dirty="0">
                <a:solidFill>
                  <a:srgbClr val="736B8C"/>
                </a:solidFill>
                <a:effectLst/>
                <a:latin typeface="Open Sans" panose="020B0606030504020204" pitchFamily="34" charset="0"/>
                <a:hlinkClick r:id="rId12"/>
              </a:rPr>
              <a:t>Nuremberg Code</a:t>
            </a:r>
            <a:endParaRPr lang="en-US" sz="2400" b="0" i="0" dirty="0">
              <a:solidFill>
                <a:srgbClr val="4C4C4C"/>
              </a:solidFill>
              <a:effectLst/>
              <a:latin typeface="Open Sans" panose="020B0606030504020204" pitchFamily="34" charset="0"/>
            </a:endParaRPr>
          </a:p>
          <a:p>
            <a:pPr algn="l" fontAlgn="base">
              <a:buFont typeface="Arial" panose="020B0604020202020204" pitchFamily="34" charset="0"/>
              <a:buChar char="•"/>
            </a:pPr>
            <a:r>
              <a:rPr lang="en-US" sz="2400" b="0" i="0" u="sng" dirty="0">
                <a:solidFill>
                  <a:srgbClr val="736B8C"/>
                </a:solidFill>
                <a:effectLst/>
                <a:latin typeface="Open Sans" panose="020B0606030504020204" pitchFamily="34" charset="0"/>
                <a:hlinkClick r:id="rId13"/>
              </a:rPr>
              <a:t>World Medical Association's Declaration of Helsinki</a:t>
            </a:r>
            <a:endParaRPr lang="en-US" sz="2400" b="0" i="0" dirty="0">
              <a:solidFill>
                <a:srgbClr val="4C4C4C"/>
              </a:solidFill>
              <a:effectLst/>
              <a:latin typeface="Open Sans" panose="020B0606030504020204" pitchFamily="34" charset="0"/>
            </a:endParaRPr>
          </a:p>
        </p:txBody>
      </p:sp>
    </p:spTree>
    <p:extLst>
      <p:ext uri="{BB962C8B-B14F-4D97-AF65-F5344CB8AC3E}">
        <p14:creationId xmlns:p14="http://schemas.microsoft.com/office/powerpoint/2010/main" val="382784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251B4-A667-42EA-B91D-165F0CC68F03}"/>
              </a:ext>
            </a:extLst>
          </p:cNvPr>
          <p:cNvSpPr>
            <a:spLocks noGrp="1"/>
          </p:cNvSpPr>
          <p:nvPr>
            <p:ph type="title"/>
          </p:nvPr>
        </p:nvSpPr>
        <p:spPr>
          <a:xfrm>
            <a:off x="5290560" y="999270"/>
            <a:ext cx="6251110" cy="980888"/>
          </a:xfrm>
        </p:spPr>
        <p:txBody>
          <a:bodyPr anchor="b">
            <a:normAutofit/>
          </a:bodyPr>
          <a:lstStyle/>
          <a:p>
            <a:r>
              <a:rPr lang="en-US" altLang="en-US" sz="5400" dirty="0">
                <a:latin typeface="+mn-lt"/>
              </a:rPr>
              <a:t>The Nazi Experiment</a:t>
            </a:r>
            <a:endParaRPr lang="en-US" sz="5400" dirty="0">
              <a:latin typeface="+mn-lt"/>
            </a:endParaRPr>
          </a:p>
        </p:txBody>
      </p:sp>
      <p:pic>
        <p:nvPicPr>
          <p:cNvPr id="7170" name="Picture 2" descr="The Nazi Doctors and the Nuremberg Code: Human Rights in Human  Experimentation: 9780195101065: Medicine &amp; Health Science Books @ Amazon.com">
            <a:extLst>
              <a:ext uri="{FF2B5EF4-FFF2-40B4-BE49-F238E27FC236}">
                <a16:creationId xmlns:a16="http://schemas.microsoft.com/office/drawing/2014/main" id="{AD9FC98F-BE58-422A-B3EA-0AD84B024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8" r="1" b="1"/>
          <a:stretch/>
        </p:blipFill>
        <p:spPr bwMode="auto">
          <a:xfrm>
            <a:off x="-14066" y="-154734"/>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38B7EA-8B2E-4A7B-820B-9F3FEF4CD8A2}"/>
              </a:ext>
            </a:extLst>
          </p:cNvPr>
          <p:cNvSpPr>
            <a:spLocks noGrp="1"/>
          </p:cNvSpPr>
          <p:nvPr>
            <p:ph idx="1"/>
          </p:nvPr>
        </p:nvSpPr>
        <p:spPr>
          <a:xfrm>
            <a:off x="5297762" y="2547969"/>
            <a:ext cx="6251110" cy="3930323"/>
          </a:xfrm>
        </p:spPr>
        <p:txBody>
          <a:bodyPr>
            <a:normAutofit/>
          </a:bodyPr>
          <a:lstStyle/>
          <a:p>
            <a:r>
              <a:rPr lang="en-US" sz="2400" dirty="0"/>
              <a:t>World War II</a:t>
            </a:r>
          </a:p>
          <a:p>
            <a:r>
              <a:rPr lang="en-US" sz="2400" dirty="0"/>
              <a:t>Purpose: To conduct extreme experiments</a:t>
            </a:r>
          </a:p>
          <a:p>
            <a:r>
              <a:rPr lang="en-US" sz="2400" dirty="0"/>
              <a:t>Subjects: Concentration camp prisoners</a:t>
            </a:r>
          </a:p>
          <a:p>
            <a:r>
              <a:rPr lang="en-US" sz="2400" dirty="0"/>
              <a:t>Problems: </a:t>
            </a:r>
          </a:p>
          <a:p>
            <a:pPr lvl="1"/>
            <a:r>
              <a:rPr lang="en-US" sz="2000" dirty="0"/>
              <a:t>prisoners were engaged in research without consent, </a:t>
            </a:r>
          </a:p>
          <a:p>
            <a:pPr lvl="1"/>
            <a:r>
              <a:rPr lang="en-US" sz="2000" dirty="0"/>
              <a:t>did more harm than good, </a:t>
            </a:r>
          </a:p>
          <a:p>
            <a:pPr lvl="1"/>
            <a:r>
              <a:rPr lang="en-US" sz="2000" dirty="0"/>
              <a:t>death and injury was part of outcomes to be observed……</a:t>
            </a:r>
          </a:p>
          <a:p>
            <a:r>
              <a:rPr lang="en-US" sz="2400" dirty="0"/>
              <a:t>Led to</a:t>
            </a:r>
            <a:r>
              <a:rPr lang="en-US" sz="2400" dirty="0">
                <a:sym typeface="Wingdings" pitchFamily="2" charset="2"/>
              </a:rPr>
              <a:t> </a:t>
            </a:r>
            <a:r>
              <a:rPr lang="en-US" sz="2400" dirty="0"/>
              <a:t>Nuremberg Trial (1947)</a:t>
            </a:r>
          </a:p>
        </p:txBody>
      </p:sp>
    </p:spTree>
    <p:extLst>
      <p:ext uri="{BB962C8B-B14F-4D97-AF65-F5344CB8AC3E}">
        <p14:creationId xmlns:p14="http://schemas.microsoft.com/office/powerpoint/2010/main" val="66823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Nuremberg Code (1947)</a:t>
            </a:r>
            <a:endParaRPr lang="en-US" dirty="0"/>
          </a:p>
        </p:txBody>
      </p:sp>
      <p:sp>
        <p:nvSpPr>
          <p:cNvPr id="3" name="Content Placeholder 2"/>
          <p:cNvSpPr>
            <a:spLocks noGrp="1"/>
          </p:cNvSpPr>
          <p:nvPr>
            <p:ph idx="1"/>
          </p:nvPr>
        </p:nvSpPr>
        <p:spPr/>
        <p:txBody>
          <a:bodyPr/>
          <a:lstStyle/>
          <a:p>
            <a:r>
              <a:rPr lang="en-US" altLang="en-US" u="sng" dirty="0"/>
              <a:t>Informed</a:t>
            </a:r>
            <a:r>
              <a:rPr lang="en-US" altLang="en-US" dirty="0"/>
              <a:t> and voluntary consent is absolutely essential</a:t>
            </a:r>
          </a:p>
          <a:p>
            <a:pPr>
              <a:spcBef>
                <a:spcPct val="40000"/>
              </a:spcBef>
            </a:pPr>
            <a:r>
              <a:rPr lang="en-US" altLang="en-US" u="sng" dirty="0"/>
              <a:t>Qualified</a:t>
            </a:r>
            <a:r>
              <a:rPr lang="en-US" altLang="en-US" dirty="0"/>
              <a:t> researchers must use </a:t>
            </a:r>
            <a:r>
              <a:rPr lang="en-US" altLang="en-US" u="sng" dirty="0"/>
              <a:t>appropriate</a:t>
            </a:r>
            <a:r>
              <a:rPr lang="en-US" altLang="en-US" dirty="0"/>
              <a:t> research designs</a:t>
            </a:r>
          </a:p>
          <a:p>
            <a:pPr>
              <a:spcBef>
                <a:spcPct val="40000"/>
              </a:spcBef>
            </a:pPr>
            <a:r>
              <a:rPr lang="en-US" altLang="en-US" dirty="0"/>
              <a:t>Scientific rigor </a:t>
            </a:r>
          </a:p>
          <a:p>
            <a:pPr>
              <a:spcBef>
                <a:spcPct val="40000"/>
              </a:spcBef>
            </a:pPr>
            <a:r>
              <a:rPr lang="en-US" altLang="en-US" dirty="0"/>
              <a:t>There must be a favorable risk/ benefit ratio</a:t>
            </a:r>
          </a:p>
          <a:p>
            <a:pPr>
              <a:spcBef>
                <a:spcPct val="40000"/>
              </a:spcBef>
            </a:pPr>
            <a:r>
              <a:rPr lang="en-US" dirty="0"/>
              <a:t>Death or serious injury </a:t>
            </a:r>
            <a:r>
              <a:rPr lang="en-US"/>
              <a:t>should NOT be </a:t>
            </a:r>
            <a:r>
              <a:rPr lang="en-US" dirty="0"/>
              <a:t>an expected outcome</a:t>
            </a:r>
            <a:endParaRPr lang="en-US" altLang="en-US" dirty="0"/>
          </a:p>
          <a:p>
            <a:pPr>
              <a:spcBef>
                <a:spcPct val="40000"/>
              </a:spcBef>
            </a:pPr>
            <a:r>
              <a:rPr lang="en-US" altLang="en-US" dirty="0"/>
              <a:t>Participants must be free to stop at any time </a:t>
            </a:r>
            <a:endParaRPr lang="en-US" dirty="0"/>
          </a:p>
          <a:p>
            <a:endParaRPr lang="en-US" dirty="0"/>
          </a:p>
        </p:txBody>
      </p:sp>
    </p:spTree>
    <p:extLst>
      <p:ext uri="{BB962C8B-B14F-4D97-AF65-F5344CB8AC3E}">
        <p14:creationId xmlns:p14="http://schemas.microsoft.com/office/powerpoint/2010/main" val="358247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3267</TotalTime>
  <Words>2688</Words>
  <Application>Microsoft Office PowerPoint</Application>
  <PresentationFormat>Widescreen</PresentationFormat>
  <Paragraphs>337</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Dotum</vt:lpstr>
      <vt:lpstr>Arial</vt:lpstr>
      <vt:lpstr>Arial,Bold</vt:lpstr>
      <vt:lpstr>Calibri</vt:lpstr>
      <vt:lpstr>Calibri Light</vt:lpstr>
      <vt:lpstr>Monotype Sorts</vt:lpstr>
      <vt:lpstr>Open Sans</vt:lpstr>
      <vt:lpstr>Wingdings</vt:lpstr>
      <vt:lpstr>Office Theme</vt:lpstr>
      <vt:lpstr>MSB 102</vt:lpstr>
      <vt:lpstr>What is ethics?</vt:lpstr>
      <vt:lpstr>Application of Ethics</vt:lpstr>
      <vt:lpstr>Ethics in Research Practice </vt:lpstr>
      <vt:lpstr>Why it is important to adhere to ethical norms in research</vt:lpstr>
      <vt:lpstr>Why it is important to adhere to ethical norms in research</vt:lpstr>
      <vt:lpstr>Codes and policies for research ethics</vt:lpstr>
      <vt:lpstr>The Nazi Experiment</vt:lpstr>
      <vt:lpstr>The Nuremberg Code (1947)</vt:lpstr>
      <vt:lpstr>Tuskegee Syphilis Study</vt:lpstr>
      <vt:lpstr>The Belmont Report </vt:lpstr>
      <vt:lpstr>Application of the ethical principles in Research</vt:lpstr>
      <vt:lpstr>The Declaration of Helsinki: World Medical Association (1964, 1975, 1983, 1989, 1996, 2002)</vt:lpstr>
      <vt:lpstr>Human participants protection </vt:lpstr>
      <vt:lpstr>Who oversees research ethics</vt:lpstr>
      <vt:lpstr>Role of IRB</vt:lpstr>
      <vt:lpstr>IRB regulation</vt:lpstr>
      <vt:lpstr>IRB composition</vt:lpstr>
      <vt:lpstr>Prior to Beginning the Study</vt:lpstr>
      <vt:lpstr> Beginning the Study </vt:lpstr>
      <vt:lpstr>Cont…Beginning the Study</vt:lpstr>
      <vt:lpstr>Informed Consent </vt:lpstr>
      <vt:lpstr>Informed Consent </vt:lpstr>
      <vt:lpstr>Informed consent</vt:lpstr>
      <vt:lpstr>Obtaining informed consent involves</vt:lpstr>
      <vt:lpstr>Elements of an Informed Consent </vt:lpstr>
      <vt:lpstr>Checklist for informed consent </vt:lpstr>
      <vt:lpstr>Informed Consent details in the proposal</vt:lpstr>
      <vt:lpstr> Collecting the Data </vt:lpstr>
      <vt:lpstr>Ethics in Health Care Practice </vt:lpstr>
      <vt:lpstr>Ethics in health care practice </vt:lpstr>
      <vt:lpstr>Ethics in health care practice </vt:lpstr>
      <vt:lpstr>Key principles in ethics in health care practice</vt:lpstr>
      <vt:lpstr>Key principles in ethics in health care practice</vt:lpstr>
      <vt:lpstr>Guiding ethical rules in health care practice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proposal and grant writing</dc:title>
  <dc:creator>Jepchirchir</dc:creator>
  <cp:lastModifiedBy>Juddy</cp:lastModifiedBy>
  <cp:revision>51</cp:revision>
  <dcterms:created xsi:type="dcterms:W3CDTF">2021-01-25T09:23:52Z</dcterms:created>
  <dcterms:modified xsi:type="dcterms:W3CDTF">2024-03-03T18:46:37Z</dcterms:modified>
</cp:coreProperties>
</file>