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72"/>
  </p:notesMasterIdLst>
  <p:sldIdLst>
    <p:sldId id="257" r:id="rId4"/>
    <p:sldId id="350" r:id="rId5"/>
    <p:sldId id="351" r:id="rId6"/>
    <p:sldId id="318" r:id="rId7"/>
    <p:sldId id="319" r:id="rId8"/>
    <p:sldId id="320" r:id="rId9"/>
    <p:sldId id="321" r:id="rId10"/>
    <p:sldId id="322"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53" r:id="rId30"/>
    <p:sldId id="259" r:id="rId31"/>
    <p:sldId id="285" r:id="rId32"/>
    <p:sldId id="286" r:id="rId33"/>
    <p:sldId id="260" r:id="rId34"/>
    <p:sldId id="261" r:id="rId35"/>
    <p:sldId id="262" r:id="rId36"/>
    <p:sldId id="347" r:id="rId37"/>
    <p:sldId id="263" r:id="rId38"/>
    <p:sldId id="264" r:id="rId39"/>
    <p:sldId id="265" r:id="rId40"/>
    <p:sldId id="348" r:id="rId41"/>
    <p:sldId id="349" r:id="rId42"/>
    <p:sldId id="342" r:id="rId43"/>
    <p:sldId id="266" r:id="rId44"/>
    <p:sldId id="267" r:id="rId45"/>
    <p:sldId id="268" r:id="rId46"/>
    <p:sldId id="269" r:id="rId47"/>
    <p:sldId id="270" r:id="rId48"/>
    <p:sldId id="287" r:id="rId49"/>
    <p:sldId id="288" r:id="rId50"/>
    <p:sldId id="271" r:id="rId51"/>
    <p:sldId id="272" r:id="rId52"/>
    <p:sldId id="284" r:id="rId53"/>
    <p:sldId id="273" r:id="rId54"/>
    <p:sldId id="277" r:id="rId55"/>
    <p:sldId id="311" r:id="rId56"/>
    <p:sldId id="279" r:id="rId57"/>
    <p:sldId id="312" r:id="rId58"/>
    <p:sldId id="313" r:id="rId59"/>
    <p:sldId id="314" r:id="rId60"/>
    <p:sldId id="315" r:id="rId61"/>
    <p:sldId id="316" r:id="rId62"/>
    <p:sldId id="317" r:id="rId63"/>
    <p:sldId id="291" r:id="rId64"/>
    <p:sldId id="352" r:id="rId65"/>
    <p:sldId id="292" r:id="rId66"/>
    <p:sldId id="343" r:id="rId67"/>
    <p:sldId id="305" r:id="rId68"/>
    <p:sldId id="302" r:id="rId69"/>
    <p:sldId id="304" r:id="rId70"/>
    <p:sldId id="345" r:id="rId7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5110" autoAdjust="0"/>
  </p:normalViewPr>
  <p:slideViewPr>
    <p:cSldViewPr snapToGrid="0" snapToObjects="1">
      <p:cViewPr varScale="1">
        <p:scale>
          <a:sx n="94" d="100"/>
          <a:sy n="94" d="100"/>
        </p:scale>
        <p:origin x="696"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0BEF1-B8F0-1D47-A554-623DBD40CDC2}" type="datetimeFigureOut">
              <a:rPr lang="en-US" smtClean="0"/>
              <a:t>4/5/2023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6B4DA5-EDA0-D04D-984D-0288701D3377}" type="slidenum">
              <a:rPr lang="en-US" smtClean="0"/>
              <a:t>‹#›</a:t>
            </a:fld>
            <a:endParaRPr lang="en-US"/>
          </a:p>
        </p:txBody>
      </p:sp>
    </p:spTree>
    <p:extLst>
      <p:ext uri="{BB962C8B-B14F-4D97-AF65-F5344CB8AC3E}">
        <p14:creationId xmlns:p14="http://schemas.microsoft.com/office/powerpoint/2010/main" val="14573860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37CB2E-FDEF-1B4E-8E86-C96ABBEE2736}" type="slidenum">
              <a:rPr lang="en-US" smtClean="0"/>
              <a:t>1</a:t>
            </a:fld>
            <a:endParaRPr lang="en-US"/>
          </a:p>
        </p:txBody>
      </p:sp>
    </p:spTree>
    <p:extLst>
      <p:ext uri="{BB962C8B-B14F-4D97-AF65-F5344CB8AC3E}">
        <p14:creationId xmlns:p14="http://schemas.microsoft.com/office/powerpoint/2010/main" val="27507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social gradient in terms of health outcomes showing that large differences exist between the social classes. Those in lowest social class are more likely to die younger and experience higher levels of morbidity. The primary factors that shape the health of Canadians are not medical treatments or lifestyle choices but rather the living conditions they experience. Our health is shaped by how income and wealth is distributed, whether or not we are employed, and if so, the working conditions we experience. Furthermore, our wellbeing is also determined by the health and social services we receive, and our ability to obtain quality education, food and housing, among other factors. People who suffer from adverse social and material living conditions also experience high levels of physiological and psychological stress. Stressful experiences arise from coping with conditions of low income, poor quality housing, food insecurity, inadequate working conditions, insecure employment, and various forms of discrimination based on Aboriginal status, disability, gender, or race. The lack of supportive relationships, social isolation, and mistrust of others further increases stress. At the physiological level, chronic stress can lead to prolonged biological reactions that strain the physical body. People who experience high levels of stress often attempt to relieve these pressures by adopting unhealthy coping </a:t>
            </a:r>
            <a:r>
              <a:rPr lang="en-US" sz="1200" b="0" i="0" u="none" strike="noStrike" kern="1200" baseline="0" dirty="0" err="1">
                <a:solidFill>
                  <a:schemeClr val="tx1"/>
                </a:solidFill>
                <a:latin typeface="+mn-lt"/>
                <a:ea typeface="+mn-ea"/>
                <a:cs typeface="+mn-cs"/>
              </a:rPr>
              <a:t>behaviours</a:t>
            </a:r>
            <a:r>
              <a:rPr lang="en-US" sz="1200" b="0" i="0" u="none" strike="noStrike" kern="1200" baseline="0" dirty="0">
                <a:solidFill>
                  <a:schemeClr val="tx1"/>
                </a:solidFill>
                <a:latin typeface="+mn-lt"/>
                <a:ea typeface="+mn-ea"/>
                <a:cs typeface="+mn-cs"/>
              </a:rPr>
              <a:t>, such as the excessive use of alcohol, smoking, and overeating carbohydrates.</a:t>
            </a:r>
            <a:endParaRPr lang="en-CA"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37CB2E-FDEF-1B4E-8E86-C96ABBEE2736}" type="slidenum">
              <a:rPr lang="en-US" smtClean="0"/>
              <a:t>29</a:t>
            </a:fld>
            <a:endParaRPr lang="en-US"/>
          </a:p>
        </p:txBody>
      </p:sp>
    </p:spTree>
    <p:extLst>
      <p:ext uri="{BB962C8B-B14F-4D97-AF65-F5344CB8AC3E}">
        <p14:creationId xmlns:p14="http://schemas.microsoft.com/office/powerpoint/2010/main" val="226105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sociological theory explains society in a different way and therefore health too. </a:t>
            </a:r>
            <a:endParaRPr lang="en-US" dirty="0"/>
          </a:p>
        </p:txBody>
      </p:sp>
      <p:sp>
        <p:nvSpPr>
          <p:cNvPr id="4" name="Slide Number Placeholder 3"/>
          <p:cNvSpPr>
            <a:spLocks noGrp="1"/>
          </p:cNvSpPr>
          <p:nvPr>
            <p:ph type="sldNum" sz="quarter" idx="10"/>
          </p:nvPr>
        </p:nvSpPr>
        <p:spPr/>
        <p:txBody>
          <a:bodyPr/>
          <a:lstStyle/>
          <a:p>
            <a:fld id="{CB6B4DA5-EDA0-D04D-984D-0288701D3377}" type="slidenum">
              <a:rPr lang="en-US" smtClean="0"/>
              <a:t>32</a:t>
            </a:fld>
            <a:endParaRPr lang="en-US"/>
          </a:p>
        </p:txBody>
      </p:sp>
    </p:spTree>
    <p:extLst>
      <p:ext uri="{BB962C8B-B14F-4D97-AF65-F5344CB8AC3E}">
        <p14:creationId xmlns:p14="http://schemas.microsoft.com/office/powerpoint/2010/main" val="404824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Explains</a:t>
            </a:r>
            <a:r>
              <a:rPr lang="en-US" baseline="0" dirty="0"/>
              <a:t> society as functioning biological organism in which individuals make up the necessary organs to contribute to its smooth running. Society is consensual with everyone doing their bit to keep society running e.g. sickness within society.</a:t>
            </a:r>
            <a:endParaRPr lang="en-US" dirty="0"/>
          </a:p>
        </p:txBody>
      </p:sp>
      <p:sp>
        <p:nvSpPr>
          <p:cNvPr id="4" name="Slide Number Placeholder 3"/>
          <p:cNvSpPr>
            <a:spLocks noGrp="1"/>
          </p:cNvSpPr>
          <p:nvPr>
            <p:ph type="sldNum" sz="quarter" idx="10"/>
          </p:nvPr>
        </p:nvSpPr>
        <p:spPr/>
        <p:txBody>
          <a:bodyPr/>
          <a:lstStyle/>
          <a:p>
            <a:fld id="{CB6B4DA5-EDA0-D04D-984D-0288701D3377}" type="slidenum">
              <a:rPr lang="en-US" smtClean="0"/>
              <a:t>33</a:t>
            </a:fld>
            <a:endParaRPr lang="en-US"/>
          </a:p>
        </p:txBody>
      </p:sp>
    </p:spTree>
    <p:extLst>
      <p:ext uri="{BB962C8B-B14F-4D97-AF65-F5344CB8AC3E}">
        <p14:creationId xmlns:p14="http://schemas.microsoft.com/office/powerpoint/2010/main" val="365708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Explains</a:t>
            </a:r>
            <a:r>
              <a:rPr lang="en-US" baseline="0" dirty="0"/>
              <a:t> social phenomena from the perspective of its participants and so is a micro-analysis of individuals, examining </a:t>
            </a:r>
            <a:r>
              <a:rPr lang="en-US" baseline="0" dirty="0" err="1"/>
              <a:t>behaviour</a:t>
            </a:r>
            <a:r>
              <a:rPr lang="en-US" baseline="0" dirty="0"/>
              <a:t> on a smaller scale. Insider perspective, subjective experiences of illness. </a:t>
            </a:r>
          </a:p>
          <a:p>
            <a:endParaRPr lang="en-US" baseline="0" dirty="0"/>
          </a:p>
          <a:p>
            <a:r>
              <a:rPr lang="en-US" baseline="0" dirty="0"/>
              <a:t>Human action must be interpreted by studying the meanings people attach to their </a:t>
            </a:r>
            <a:r>
              <a:rPr lang="en-US" baseline="0" dirty="0" err="1"/>
              <a:t>behaviour</a:t>
            </a:r>
            <a:r>
              <a:rPr lang="en-US" baseline="0" dirty="0"/>
              <a:t>. What meanings are attached to illness </a:t>
            </a:r>
            <a:r>
              <a:rPr lang="en-US" baseline="0" dirty="0" err="1"/>
              <a:t>behaviour</a:t>
            </a:r>
            <a:r>
              <a:rPr lang="en-US" baseline="0" dirty="0"/>
              <a:t>? This depends on the illness being experienced as some illnesses have negative meanings attached to them. E.g. Stigma. </a:t>
            </a:r>
            <a:endParaRPr lang="en-US" dirty="0"/>
          </a:p>
        </p:txBody>
      </p:sp>
      <p:sp>
        <p:nvSpPr>
          <p:cNvPr id="4" name="Slide Number Placeholder 3"/>
          <p:cNvSpPr>
            <a:spLocks noGrp="1"/>
          </p:cNvSpPr>
          <p:nvPr>
            <p:ph type="sldNum" sz="quarter" idx="10"/>
          </p:nvPr>
        </p:nvSpPr>
        <p:spPr/>
        <p:txBody>
          <a:bodyPr/>
          <a:lstStyle/>
          <a:p>
            <a:fld id="{CB6B4DA5-EDA0-D04D-984D-0288701D3377}" type="slidenum">
              <a:rPr lang="en-US" smtClean="0"/>
              <a:t>42</a:t>
            </a:fld>
            <a:endParaRPr lang="en-US"/>
          </a:p>
        </p:txBody>
      </p:sp>
    </p:spTree>
    <p:extLst>
      <p:ext uri="{BB962C8B-B14F-4D97-AF65-F5344CB8AC3E}">
        <p14:creationId xmlns:p14="http://schemas.microsoft.com/office/powerpoint/2010/main" val="498055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Chronic</a:t>
            </a:r>
            <a:r>
              <a:rPr lang="en-US" baseline="0" dirty="0"/>
              <a:t> illness becomes disruptive to the life experience of the sufferer. Disruption to work, participating in normal activities, family and social events. How others understand their illness. Cope with treatments. Lead to destabilization of </a:t>
            </a:r>
            <a:r>
              <a:rPr lang="en-US" baseline="0" dirty="0" err="1"/>
              <a:t>indentity</a:t>
            </a:r>
            <a:r>
              <a:rPr lang="en-US" baseline="0" dirty="0"/>
              <a:t>. </a:t>
            </a:r>
          </a:p>
          <a:p>
            <a:r>
              <a:rPr lang="en-US" baseline="0" dirty="0"/>
              <a:t>They have to learn to cope with maintaining self worth.</a:t>
            </a:r>
          </a:p>
          <a:p>
            <a:r>
              <a:rPr lang="en-US" baseline="0" dirty="0"/>
              <a:t>Develop strategies to manage their condition and the impact it may have upon their interactions and life chances.</a:t>
            </a:r>
          </a:p>
          <a:p>
            <a:r>
              <a:rPr lang="en-US" baseline="0" dirty="0"/>
              <a:t>Adjust to fitting in with wider society.</a:t>
            </a:r>
            <a:endParaRPr lang="en-US" dirty="0"/>
          </a:p>
        </p:txBody>
      </p:sp>
      <p:sp>
        <p:nvSpPr>
          <p:cNvPr id="4" name="Slide Number Placeholder 3"/>
          <p:cNvSpPr>
            <a:spLocks noGrp="1"/>
          </p:cNvSpPr>
          <p:nvPr>
            <p:ph type="sldNum" sz="quarter" idx="10"/>
          </p:nvPr>
        </p:nvSpPr>
        <p:spPr/>
        <p:txBody>
          <a:bodyPr/>
          <a:lstStyle/>
          <a:p>
            <a:fld id="{CB6B4DA5-EDA0-D04D-984D-0288701D3377}" type="slidenum">
              <a:rPr lang="en-US" smtClean="0"/>
              <a:t>44</a:t>
            </a:fld>
            <a:endParaRPr lang="en-US"/>
          </a:p>
        </p:txBody>
      </p:sp>
    </p:spTree>
    <p:extLst>
      <p:ext uri="{BB962C8B-B14F-4D97-AF65-F5344CB8AC3E}">
        <p14:creationId xmlns:p14="http://schemas.microsoft.com/office/powerpoint/2010/main" val="317951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 to these theories is structure and agency: </a:t>
            </a:r>
          </a:p>
          <a:p>
            <a:r>
              <a:rPr lang="en-US" dirty="0"/>
              <a:t>How the social world constrain people or</a:t>
            </a:r>
            <a:r>
              <a:rPr lang="en-US" baseline="0" dirty="0"/>
              <a:t> force them into action e.g. structure are factors that help determine our experiences through establishing expected ways of behaving.</a:t>
            </a:r>
          </a:p>
          <a:p>
            <a:endParaRPr lang="en-US" baseline="0" dirty="0"/>
          </a:p>
          <a:p>
            <a:r>
              <a:rPr lang="en-US" baseline="0" dirty="0"/>
              <a:t>The meanings that people attach to their action (agency) and the events that occur in their lives. Agency: individuals act out predetermined roles and interpret these roles. </a:t>
            </a:r>
          </a:p>
          <a:p>
            <a:endParaRPr lang="en-US" baseline="0" dirty="0"/>
          </a:p>
          <a:p>
            <a:r>
              <a:rPr lang="en-US" baseline="0" dirty="0"/>
              <a:t>These theoretical perspectives demonstrate the understandings about the illness experience and </a:t>
            </a:r>
            <a:r>
              <a:rPr lang="en-US" baseline="0" dirty="0" err="1"/>
              <a:t>behaviour</a:t>
            </a:r>
            <a:r>
              <a:rPr lang="en-US" baseline="0" dirty="0"/>
              <a:t>. The way we behave when we are sick is influenced by a variety of factors and therefore illness </a:t>
            </a:r>
            <a:r>
              <a:rPr lang="en-US" baseline="0" dirty="0" err="1"/>
              <a:t>behaviour</a:t>
            </a:r>
            <a:r>
              <a:rPr lang="en-US" baseline="0" dirty="0"/>
              <a:t> is social and understood in relation to social context. </a:t>
            </a:r>
            <a:endParaRPr lang="en-US" dirty="0"/>
          </a:p>
        </p:txBody>
      </p:sp>
      <p:sp>
        <p:nvSpPr>
          <p:cNvPr id="4" name="Slide Number Placeholder 3"/>
          <p:cNvSpPr>
            <a:spLocks noGrp="1"/>
          </p:cNvSpPr>
          <p:nvPr>
            <p:ph type="sldNum" sz="quarter" idx="10"/>
          </p:nvPr>
        </p:nvSpPr>
        <p:spPr/>
        <p:txBody>
          <a:bodyPr/>
          <a:lstStyle/>
          <a:p>
            <a:fld id="{CB6B4DA5-EDA0-D04D-984D-0288701D3377}" type="slidenum">
              <a:rPr lang="en-US" smtClean="0"/>
              <a:t>46</a:t>
            </a:fld>
            <a:endParaRPr lang="en-US"/>
          </a:p>
        </p:txBody>
      </p:sp>
    </p:spTree>
    <p:extLst>
      <p:ext uri="{BB962C8B-B14F-4D97-AF65-F5344CB8AC3E}">
        <p14:creationId xmlns:p14="http://schemas.microsoft.com/office/powerpoint/2010/main" val="413733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6B4DA5-EDA0-D04D-984D-0288701D3377}" type="slidenum">
              <a:rPr lang="en-US" smtClean="0"/>
              <a:t>48</a:t>
            </a:fld>
            <a:endParaRPr lang="en-US"/>
          </a:p>
        </p:txBody>
      </p:sp>
    </p:spTree>
    <p:extLst>
      <p:ext uri="{BB962C8B-B14F-4D97-AF65-F5344CB8AC3E}">
        <p14:creationId xmlns:p14="http://schemas.microsoft.com/office/powerpoint/2010/main" val="50180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D0455F-4A82-2E45-94AC-5FEA2FF2831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5CEC7-F02E-904F-88FD-487C8EDCB24D}" type="slidenum">
              <a:rPr lang="en-US" smtClean="0"/>
              <a:t>‹#›</a:t>
            </a:fld>
            <a:endParaRPr lang="en-US"/>
          </a:p>
        </p:txBody>
      </p:sp>
    </p:spTree>
    <p:extLst>
      <p:ext uri="{BB962C8B-B14F-4D97-AF65-F5344CB8AC3E}">
        <p14:creationId xmlns:p14="http://schemas.microsoft.com/office/powerpoint/2010/main" val="121795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D0455F-4A82-2E45-94AC-5FEA2FF2831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5CEC7-F02E-904F-88FD-487C8EDCB24D}" type="slidenum">
              <a:rPr lang="en-US" smtClean="0"/>
              <a:t>‹#›</a:t>
            </a:fld>
            <a:endParaRPr lang="en-US"/>
          </a:p>
        </p:txBody>
      </p:sp>
    </p:spTree>
    <p:extLst>
      <p:ext uri="{BB962C8B-B14F-4D97-AF65-F5344CB8AC3E}">
        <p14:creationId xmlns:p14="http://schemas.microsoft.com/office/powerpoint/2010/main" val="2297506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D0455F-4A82-2E45-94AC-5FEA2FF2831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5CEC7-F02E-904F-88FD-487C8EDCB24D}" type="slidenum">
              <a:rPr lang="en-US" smtClean="0"/>
              <a:t>‹#›</a:t>
            </a:fld>
            <a:endParaRPr lang="en-US"/>
          </a:p>
        </p:txBody>
      </p:sp>
    </p:spTree>
    <p:extLst>
      <p:ext uri="{BB962C8B-B14F-4D97-AF65-F5344CB8AC3E}">
        <p14:creationId xmlns:p14="http://schemas.microsoft.com/office/powerpoint/2010/main" val="1500839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800100"/>
            <a:ext cx="0" cy="3371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endParaRPr>
          </a:p>
        </p:txBody>
      </p:sp>
      <p:grpSp>
        <p:nvGrpSpPr>
          <p:cNvPr id="5" name="Group 8"/>
          <p:cNvGrpSpPr>
            <a:grpSpLocks/>
          </p:cNvGrpSpPr>
          <p:nvPr/>
        </p:nvGrpSpPr>
        <p:grpSpPr bwMode="auto">
          <a:xfrm>
            <a:off x="7493001" y="2244328"/>
            <a:ext cx="1338263" cy="164187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grpSp>
      <p:sp>
        <p:nvSpPr>
          <p:cNvPr id="37" name="Line 40"/>
          <p:cNvSpPr>
            <a:spLocks noChangeShapeType="1"/>
          </p:cNvSpPr>
          <p:nvPr/>
        </p:nvSpPr>
        <p:spPr bwMode="auto">
          <a:xfrm>
            <a:off x="304800" y="211455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endParaRPr>
          </a:p>
        </p:txBody>
      </p:sp>
      <p:sp>
        <p:nvSpPr>
          <p:cNvPr id="5123" name="Rectangle 3"/>
          <p:cNvSpPr>
            <a:spLocks noGrp="1" noChangeArrowheads="1"/>
          </p:cNvSpPr>
          <p:nvPr>
            <p:ph type="ctrTitle"/>
          </p:nvPr>
        </p:nvSpPr>
        <p:spPr>
          <a:xfrm>
            <a:off x="315913" y="350044"/>
            <a:ext cx="6781800" cy="1600200"/>
          </a:xfrm>
        </p:spPr>
        <p:txBody>
          <a:bodyPr/>
          <a:lstStyle>
            <a:lvl1pPr algn="r">
              <a:defRPr sz="3600"/>
            </a:lvl1pPr>
          </a:lstStyle>
          <a:p>
            <a:r>
              <a:rPr lang="en-US" altLang="en-US"/>
              <a:t>Click to edit Master title style</a:t>
            </a:r>
          </a:p>
        </p:txBody>
      </p:sp>
      <p:sp>
        <p:nvSpPr>
          <p:cNvPr id="5124" name="Rectangle 4"/>
          <p:cNvSpPr>
            <a:spLocks noGrp="1" noChangeArrowheads="1"/>
          </p:cNvSpPr>
          <p:nvPr>
            <p:ph type="subTitle" idx="1"/>
          </p:nvPr>
        </p:nvSpPr>
        <p:spPr>
          <a:xfrm>
            <a:off x="849313" y="2287191"/>
            <a:ext cx="6248400" cy="1771650"/>
          </a:xfrm>
        </p:spPr>
        <p:txBody>
          <a:bodyPr/>
          <a:lstStyle>
            <a:lvl1pPr marL="0" indent="0" algn="r">
              <a:buFont typeface="Wingdings" pitchFamily="2" charset="2"/>
              <a:buNone/>
              <a:defRPr sz="24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40" name="Rectangle 7"/>
          <p:cNvSpPr>
            <a:spLocks noGrp="1" noChangeArrowheads="1"/>
          </p:cNvSpPr>
          <p:nvPr>
            <p:ph type="sldNum" sz="quarter" idx="12"/>
          </p:nvPr>
        </p:nvSpPr>
        <p:spPr/>
        <p:txBody>
          <a:bodyPr/>
          <a:lstStyle>
            <a:lvl1pPr>
              <a:defRPr/>
            </a:lvl1pPr>
          </a:lstStyle>
          <a:p>
            <a:pPr>
              <a:defRPr/>
            </a:pPr>
            <a:fld id="{3CA89300-2428-4F9A-BFCA-48BC0A14F7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7536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29F3415-E43A-4B99-83E9-6126321B0A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7862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120D5B9-E406-4015-97B5-C3FA89926F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182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89447"/>
            <a:ext cx="4038600" cy="33087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89447"/>
            <a:ext cx="4038600" cy="330874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DFBA173-7883-43CC-AEC3-D8E454D4E2D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31742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0DD6616-83F2-4A82-8B16-A5160A0862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04170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AAA29D6C-0648-4EE4-AA6F-D20378082FB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9044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60866E96-CC9D-48B9-9429-509E1F3E4E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82022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A6A6CB6-5F68-42B2-9538-67C48ED4DD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346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D0455F-4A82-2E45-94AC-5FEA2FF2831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5CEC7-F02E-904F-88FD-487C8EDCB24D}" type="slidenum">
              <a:rPr lang="en-US" smtClean="0"/>
              <a:t>‹#›</a:t>
            </a:fld>
            <a:endParaRPr lang="en-US"/>
          </a:p>
        </p:txBody>
      </p:sp>
    </p:spTree>
    <p:extLst>
      <p:ext uri="{BB962C8B-B14F-4D97-AF65-F5344CB8AC3E}">
        <p14:creationId xmlns:p14="http://schemas.microsoft.com/office/powerpoint/2010/main" val="927202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BBAB273-8742-44F2-A997-8642BE74AAC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8891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BB8E0DE-503C-43F7-9A50-BA0B6198A7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06004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679"/>
            <a:ext cx="2057400" cy="45065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679"/>
            <a:ext cx="6019800" cy="45065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B8CC894-CE31-41DB-B043-E949511EC3D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5146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001FDE-F102-4ABF-AF92-2CBD243BE0A5}"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9490B3-D0B6-4C9E-BD78-1733231F6E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66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001FDE-F102-4ABF-AF92-2CBD243BE0A5}"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9490B3-D0B6-4C9E-BD78-1733231F6E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750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001FDE-F102-4ABF-AF92-2CBD243BE0A5}"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9490B3-D0B6-4C9E-BD78-1733231F6E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753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001FDE-F102-4ABF-AF92-2CBD243BE0A5}"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9490B3-D0B6-4C9E-BD78-1733231F6E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150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001FDE-F102-4ABF-AF92-2CBD243BE0A5}"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59490B3-D0B6-4C9E-BD78-1733231F6E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205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001FDE-F102-4ABF-AF92-2CBD243BE0A5}"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59490B3-D0B6-4C9E-BD78-1733231F6E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274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01FDE-F102-4ABF-AF92-2CBD243BE0A5}"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59490B3-D0B6-4C9E-BD78-1733231F6E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24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D0455F-4A82-2E45-94AC-5FEA2FF2831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5CEC7-F02E-904F-88FD-487C8EDCB24D}" type="slidenum">
              <a:rPr lang="en-US" smtClean="0"/>
              <a:t>‹#›</a:t>
            </a:fld>
            <a:endParaRPr lang="en-US"/>
          </a:p>
        </p:txBody>
      </p:sp>
    </p:spTree>
    <p:extLst>
      <p:ext uri="{BB962C8B-B14F-4D97-AF65-F5344CB8AC3E}">
        <p14:creationId xmlns:p14="http://schemas.microsoft.com/office/powerpoint/2010/main" val="25561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5001FDE-F102-4ABF-AF92-2CBD243BE0A5}"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9490B3-D0B6-4C9E-BD78-1733231F6E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18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5001FDE-F102-4ABF-AF92-2CBD243BE0A5}"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9490B3-D0B6-4C9E-BD78-1733231F6E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979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001FDE-F102-4ABF-AF92-2CBD243BE0A5}"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9490B3-D0B6-4C9E-BD78-1733231F6E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1259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001FDE-F102-4ABF-AF92-2CBD243BE0A5}"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59490B3-D0B6-4C9E-BD78-1733231F6E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56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D0455F-4A82-2E45-94AC-5FEA2FF2831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5CEC7-F02E-904F-88FD-487C8EDCB24D}" type="slidenum">
              <a:rPr lang="en-US" smtClean="0"/>
              <a:t>‹#›</a:t>
            </a:fld>
            <a:endParaRPr lang="en-US"/>
          </a:p>
        </p:txBody>
      </p:sp>
    </p:spTree>
    <p:extLst>
      <p:ext uri="{BB962C8B-B14F-4D97-AF65-F5344CB8AC3E}">
        <p14:creationId xmlns:p14="http://schemas.microsoft.com/office/powerpoint/2010/main" val="3360427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D0455F-4A82-2E45-94AC-5FEA2FF28313}"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F5CEC7-F02E-904F-88FD-487C8EDCB24D}" type="slidenum">
              <a:rPr lang="en-US" smtClean="0"/>
              <a:t>‹#›</a:t>
            </a:fld>
            <a:endParaRPr lang="en-US"/>
          </a:p>
        </p:txBody>
      </p:sp>
    </p:spTree>
    <p:extLst>
      <p:ext uri="{BB962C8B-B14F-4D97-AF65-F5344CB8AC3E}">
        <p14:creationId xmlns:p14="http://schemas.microsoft.com/office/powerpoint/2010/main" val="423542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D0455F-4A82-2E45-94AC-5FEA2FF28313}"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F5CEC7-F02E-904F-88FD-487C8EDCB24D}" type="slidenum">
              <a:rPr lang="en-US" smtClean="0"/>
              <a:t>‹#›</a:t>
            </a:fld>
            <a:endParaRPr lang="en-US"/>
          </a:p>
        </p:txBody>
      </p:sp>
    </p:spTree>
    <p:extLst>
      <p:ext uri="{BB962C8B-B14F-4D97-AF65-F5344CB8AC3E}">
        <p14:creationId xmlns:p14="http://schemas.microsoft.com/office/powerpoint/2010/main" val="121450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0455F-4A82-2E45-94AC-5FEA2FF28313}"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F5CEC7-F02E-904F-88FD-487C8EDCB24D}" type="slidenum">
              <a:rPr lang="en-US" smtClean="0"/>
              <a:t>‹#›</a:t>
            </a:fld>
            <a:endParaRPr lang="en-US"/>
          </a:p>
        </p:txBody>
      </p:sp>
    </p:spTree>
    <p:extLst>
      <p:ext uri="{BB962C8B-B14F-4D97-AF65-F5344CB8AC3E}">
        <p14:creationId xmlns:p14="http://schemas.microsoft.com/office/powerpoint/2010/main" val="342072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D0455F-4A82-2E45-94AC-5FEA2FF2831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5CEC7-F02E-904F-88FD-487C8EDCB24D}" type="slidenum">
              <a:rPr lang="en-US" smtClean="0"/>
              <a:t>‹#›</a:t>
            </a:fld>
            <a:endParaRPr lang="en-US"/>
          </a:p>
        </p:txBody>
      </p:sp>
    </p:spTree>
    <p:extLst>
      <p:ext uri="{BB962C8B-B14F-4D97-AF65-F5344CB8AC3E}">
        <p14:creationId xmlns:p14="http://schemas.microsoft.com/office/powerpoint/2010/main" val="93326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D0455F-4A82-2E45-94AC-5FEA2FF2831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5CEC7-F02E-904F-88FD-487C8EDCB24D}" type="slidenum">
              <a:rPr lang="en-US" smtClean="0"/>
              <a:t>‹#›</a:t>
            </a:fld>
            <a:endParaRPr lang="en-US"/>
          </a:p>
        </p:txBody>
      </p:sp>
    </p:spTree>
    <p:extLst>
      <p:ext uri="{BB962C8B-B14F-4D97-AF65-F5344CB8AC3E}">
        <p14:creationId xmlns:p14="http://schemas.microsoft.com/office/powerpoint/2010/main" val="636790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ED0455F-4A82-2E45-94AC-5FEA2FF28313}" type="datetimeFigureOut">
              <a:rPr lang="en-US" smtClean="0"/>
              <a:t>4/5/2023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3F5CEC7-F02E-904F-88FD-487C8EDCB24D}" type="slidenum">
              <a:rPr lang="en-US" smtClean="0"/>
              <a:t>‹#›</a:t>
            </a:fld>
            <a:endParaRPr lang="en-US"/>
          </a:p>
        </p:txBody>
      </p:sp>
    </p:spTree>
    <p:extLst>
      <p:ext uri="{BB962C8B-B14F-4D97-AF65-F5344CB8AC3E}">
        <p14:creationId xmlns:p14="http://schemas.microsoft.com/office/powerpoint/2010/main" val="2144791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1430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endParaRPr>
          </a:p>
        </p:txBody>
      </p:sp>
      <p:sp>
        <p:nvSpPr>
          <p:cNvPr id="1027" name="Rectangle 3"/>
          <p:cNvSpPr>
            <a:spLocks noGrp="1" noChangeArrowheads="1"/>
          </p:cNvSpPr>
          <p:nvPr>
            <p:ph type="title"/>
          </p:nvPr>
        </p:nvSpPr>
        <p:spPr bwMode="auto">
          <a:xfrm>
            <a:off x="457200" y="91679"/>
            <a:ext cx="75438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289447"/>
            <a:ext cx="8229600" cy="330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50">
                <a:latin typeface="Arial" charset="0"/>
              </a:defRPr>
            </a:lvl1pPr>
          </a:lstStyle>
          <a:p>
            <a:pPr defTabSz="685800" fontAlgn="base">
              <a:spcBef>
                <a:spcPct val="0"/>
              </a:spcBef>
              <a:spcAft>
                <a:spcPct val="0"/>
              </a:spcAft>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750">
                <a:latin typeface="Arial" charset="0"/>
              </a:defRPr>
            </a:lvl1pPr>
          </a:lstStyle>
          <a:p>
            <a:pPr defTabSz="685800" fontAlgn="base">
              <a:spcBef>
                <a:spcPct val="0"/>
              </a:spcBef>
              <a:spcAft>
                <a:spcPct val="0"/>
              </a:spcAft>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50"/>
            </a:lvl1pPr>
          </a:lstStyle>
          <a:p>
            <a:pPr defTabSz="685800" fontAlgn="base">
              <a:spcBef>
                <a:spcPct val="0"/>
              </a:spcBef>
              <a:spcAft>
                <a:spcPct val="0"/>
              </a:spcAft>
              <a:defRPr/>
            </a:pPr>
            <a:fld id="{EA3F0717-4EC8-4208-B262-5A13B29555B2}" type="slidenum">
              <a:rPr lang="en-US" altLang="en-US" smtClean="0">
                <a:solidFill>
                  <a:srgbClr val="000000"/>
                </a:solidFill>
              </a:rPr>
              <a:pPr defTabSz="685800" fontAlgn="base">
                <a:spcBef>
                  <a:spcPct val="0"/>
                </a:spcBef>
                <a:spcAft>
                  <a:spcPct val="0"/>
                </a:spcAft>
                <a:defRPr/>
              </a:pPr>
              <a:t>‹#›</a:t>
            </a:fld>
            <a:endParaRPr lang="en-US" altLang="en-US">
              <a:solidFill>
                <a:srgbClr val="000000"/>
              </a:solidFill>
            </a:endParaRPr>
          </a:p>
        </p:txBody>
      </p:sp>
      <p:grpSp>
        <p:nvGrpSpPr>
          <p:cNvPr id="1032" name="Group 8"/>
          <p:cNvGrpSpPr>
            <a:grpSpLocks/>
          </p:cNvGrpSpPr>
          <p:nvPr/>
        </p:nvGrpSpPr>
        <p:grpSpPr bwMode="auto">
          <a:xfrm>
            <a:off x="8153401" y="114300"/>
            <a:ext cx="792163" cy="97155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39" name="Oval 15"/>
            <p:cNvSpPr>
              <a:spLocks noChangeArrowheads="1"/>
            </p:cNvSpPr>
            <p:nvPr/>
          </p:nvSpPr>
          <p:spPr bwMode="auto">
            <a:xfrm>
              <a:off x="5472" y="1072"/>
              <a:ext cx="74"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40" name="Oval 16"/>
            <p:cNvSpPr>
              <a:spLocks noChangeArrowheads="1"/>
            </p:cNvSpPr>
            <p:nvPr/>
          </p:nvSpPr>
          <p:spPr bwMode="auto">
            <a:xfrm>
              <a:off x="5136" y="1184"/>
              <a:ext cx="80" cy="7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41" name="Oval 17"/>
            <p:cNvSpPr>
              <a:spLocks noChangeArrowheads="1"/>
            </p:cNvSpPr>
            <p:nvPr/>
          </p:nvSpPr>
          <p:spPr bwMode="auto">
            <a:xfrm>
              <a:off x="5248" y="1184"/>
              <a:ext cx="79" cy="7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42" name="Oval 18"/>
            <p:cNvSpPr>
              <a:spLocks noChangeArrowheads="1"/>
            </p:cNvSpPr>
            <p:nvPr/>
          </p:nvSpPr>
          <p:spPr bwMode="auto">
            <a:xfrm>
              <a:off x="5360" y="1184"/>
              <a:ext cx="76" cy="7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43" name="Oval 19"/>
            <p:cNvSpPr>
              <a:spLocks noChangeArrowheads="1"/>
            </p:cNvSpPr>
            <p:nvPr/>
          </p:nvSpPr>
          <p:spPr bwMode="auto">
            <a:xfrm>
              <a:off x="5472" y="1184"/>
              <a:ext cx="74" cy="7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44" name="Oval 20"/>
            <p:cNvSpPr>
              <a:spLocks noChangeArrowheads="1"/>
            </p:cNvSpPr>
            <p:nvPr/>
          </p:nvSpPr>
          <p:spPr bwMode="auto">
            <a:xfrm>
              <a:off x="5584" y="1184"/>
              <a:ext cx="80" cy="7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48" name="Oval 24"/>
            <p:cNvSpPr>
              <a:spLocks noChangeArrowheads="1"/>
            </p:cNvSpPr>
            <p:nvPr/>
          </p:nvSpPr>
          <p:spPr bwMode="auto">
            <a:xfrm>
              <a:off x="5472" y="1296"/>
              <a:ext cx="74"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52" name="Oval 28"/>
            <p:cNvSpPr>
              <a:spLocks noChangeArrowheads="1"/>
            </p:cNvSpPr>
            <p:nvPr/>
          </p:nvSpPr>
          <p:spPr bwMode="auto">
            <a:xfrm>
              <a:off x="5472" y="1408"/>
              <a:ext cx="74"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57" name="Oval 33"/>
            <p:cNvSpPr>
              <a:spLocks noChangeArrowheads="1"/>
            </p:cNvSpPr>
            <p:nvPr/>
          </p:nvSpPr>
          <p:spPr bwMode="auto">
            <a:xfrm>
              <a:off x="5472" y="1520"/>
              <a:ext cx="74"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58" name="Oval 34"/>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59" name="Oval 35"/>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60" name="Oval 36"/>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61" name="Oval 37"/>
            <p:cNvSpPr>
              <a:spLocks noChangeArrowheads="1"/>
            </p:cNvSpPr>
            <p:nvPr/>
          </p:nvSpPr>
          <p:spPr bwMode="auto">
            <a:xfrm>
              <a:off x="5472" y="1632"/>
              <a:ext cx="74"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sp>
          <p:nvSpPr>
            <p:cNvPr id="1063" name="Oval 39"/>
            <p:cNvSpPr>
              <a:spLocks noChangeArrowheads="1"/>
            </p:cNvSpPr>
            <p:nvPr/>
          </p:nvSpPr>
          <p:spPr bwMode="auto">
            <a:xfrm>
              <a:off x="5472" y="1744"/>
              <a:ext cx="74"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0"/>
                </a:spcBef>
                <a:spcAft>
                  <a:spcPct val="0"/>
                </a:spcAft>
                <a:defRPr/>
              </a:pPr>
              <a:endParaRPr lang="en-US" altLang="en-US" sz="1350">
                <a:solidFill>
                  <a:srgbClr val="000000"/>
                </a:solidFill>
              </a:endParaRPr>
            </a:p>
          </p:txBody>
        </p:sp>
      </p:grpSp>
    </p:spTree>
    <p:extLst>
      <p:ext uri="{BB962C8B-B14F-4D97-AF65-F5344CB8AC3E}">
        <p14:creationId xmlns:p14="http://schemas.microsoft.com/office/powerpoint/2010/main" val="3662111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925" b="1">
          <a:solidFill>
            <a:schemeClr val="tx2"/>
          </a:solidFill>
          <a:latin typeface="+mj-lt"/>
          <a:ea typeface="+mj-ea"/>
          <a:cs typeface="+mj-cs"/>
        </a:defRPr>
      </a:lvl1pPr>
      <a:lvl2pPr algn="l" rtl="0" eaLnBrk="0" fontAlgn="base" hangingPunct="0">
        <a:spcBef>
          <a:spcPct val="0"/>
        </a:spcBef>
        <a:spcAft>
          <a:spcPct val="0"/>
        </a:spcAft>
        <a:defRPr sz="2925" b="1">
          <a:solidFill>
            <a:schemeClr val="tx2"/>
          </a:solidFill>
          <a:latin typeface="Arial" charset="0"/>
        </a:defRPr>
      </a:lvl2pPr>
      <a:lvl3pPr algn="l" rtl="0" eaLnBrk="0" fontAlgn="base" hangingPunct="0">
        <a:spcBef>
          <a:spcPct val="0"/>
        </a:spcBef>
        <a:spcAft>
          <a:spcPct val="0"/>
        </a:spcAft>
        <a:defRPr sz="2925" b="1">
          <a:solidFill>
            <a:schemeClr val="tx2"/>
          </a:solidFill>
          <a:latin typeface="Arial" charset="0"/>
        </a:defRPr>
      </a:lvl3pPr>
      <a:lvl4pPr algn="l" rtl="0" eaLnBrk="0" fontAlgn="base" hangingPunct="0">
        <a:spcBef>
          <a:spcPct val="0"/>
        </a:spcBef>
        <a:spcAft>
          <a:spcPct val="0"/>
        </a:spcAft>
        <a:defRPr sz="2925" b="1">
          <a:solidFill>
            <a:schemeClr val="tx2"/>
          </a:solidFill>
          <a:latin typeface="Arial" charset="0"/>
        </a:defRPr>
      </a:lvl4pPr>
      <a:lvl5pPr algn="l" rtl="0" eaLnBrk="0" fontAlgn="base" hangingPunct="0">
        <a:spcBef>
          <a:spcPct val="0"/>
        </a:spcBef>
        <a:spcAft>
          <a:spcPct val="0"/>
        </a:spcAft>
        <a:defRPr sz="2925" b="1">
          <a:solidFill>
            <a:schemeClr val="tx2"/>
          </a:solidFill>
          <a:latin typeface="Arial" charset="0"/>
        </a:defRPr>
      </a:lvl5pPr>
      <a:lvl6pPr marL="342900" algn="l" rtl="0" fontAlgn="base">
        <a:spcBef>
          <a:spcPct val="0"/>
        </a:spcBef>
        <a:spcAft>
          <a:spcPct val="0"/>
        </a:spcAft>
        <a:defRPr sz="2925" b="1">
          <a:solidFill>
            <a:schemeClr val="tx2"/>
          </a:solidFill>
          <a:latin typeface="Arial" charset="0"/>
        </a:defRPr>
      </a:lvl6pPr>
      <a:lvl7pPr marL="685800" algn="l" rtl="0" fontAlgn="base">
        <a:spcBef>
          <a:spcPct val="0"/>
        </a:spcBef>
        <a:spcAft>
          <a:spcPct val="0"/>
        </a:spcAft>
        <a:defRPr sz="2925" b="1">
          <a:solidFill>
            <a:schemeClr val="tx2"/>
          </a:solidFill>
          <a:latin typeface="Arial" charset="0"/>
        </a:defRPr>
      </a:lvl7pPr>
      <a:lvl8pPr marL="1028700" algn="l" rtl="0" fontAlgn="base">
        <a:spcBef>
          <a:spcPct val="0"/>
        </a:spcBef>
        <a:spcAft>
          <a:spcPct val="0"/>
        </a:spcAft>
        <a:defRPr sz="2925" b="1">
          <a:solidFill>
            <a:schemeClr val="tx2"/>
          </a:solidFill>
          <a:latin typeface="Arial" charset="0"/>
        </a:defRPr>
      </a:lvl8pPr>
      <a:lvl9pPr marL="1371600" algn="l" rtl="0" fontAlgn="base">
        <a:spcBef>
          <a:spcPct val="0"/>
        </a:spcBef>
        <a:spcAft>
          <a:spcPct val="0"/>
        </a:spcAft>
        <a:defRPr sz="2925" b="1">
          <a:solidFill>
            <a:schemeClr val="tx2"/>
          </a:solidFill>
          <a:latin typeface="Arial" charset="0"/>
        </a:defRPr>
      </a:lvl9pPr>
    </p:titleStyle>
    <p:bodyStyle>
      <a:lvl1pPr marL="257175" indent="-257175" algn="l" rtl="0" eaLnBrk="0" fontAlgn="base" hangingPunct="0">
        <a:spcBef>
          <a:spcPct val="20000"/>
        </a:spcBef>
        <a:spcAft>
          <a:spcPct val="0"/>
        </a:spcAft>
        <a:buClr>
          <a:schemeClr val="tx2"/>
        </a:buClr>
        <a:buSzPct val="70000"/>
        <a:buFont typeface="Wingdings" panose="05000000000000000000" pitchFamily="2" charset="2"/>
        <a:buChar char="l"/>
        <a:defRPr sz="2250">
          <a:solidFill>
            <a:schemeClr val="tx1"/>
          </a:solidFill>
          <a:latin typeface="+mn-lt"/>
          <a:ea typeface="+mn-ea"/>
          <a:cs typeface="+mn-cs"/>
        </a:defRPr>
      </a:lvl1pPr>
      <a:lvl2pPr marL="519113" indent="-260747" algn="l" rtl="0" eaLnBrk="0" fontAlgn="base" hangingPunct="0">
        <a:spcBef>
          <a:spcPct val="20000"/>
        </a:spcBef>
        <a:spcAft>
          <a:spcPct val="0"/>
        </a:spcAft>
        <a:buClr>
          <a:schemeClr val="accent2"/>
        </a:buClr>
        <a:buSzPct val="70000"/>
        <a:buFont typeface="Wingdings" panose="05000000000000000000" pitchFamily="2" charset="2"/>
        <a:buChar char="l"/>
        <a:defRPr sz="1950">
          <a:solidFill>
            <a:schemeClr val="tx1"/>
          </a:solidFill>
          <a:latin typeface="+mn-lt"/>
        </a:defRPr>
      </a:lvl2pPr>
      <a:lvl3pPr marL="740569" indent="-220266" algn="l" rtl="0" eaLnBrk="0" fontAlgn="base" hangingPunct="0">
        <a:spcBef>
          <a:spcPct val="20000"/>
        </a:spcBef>
        <a:spcAft>
          <a:spcPct val="0"/>
        </a:spcAft>
        <a:buClr>
          <a:schemeClr val="accent1"/>
        </a:buClr>
        <a:buSzPct val="70000"/>
        <a:buFont typeface="Wingdings" panose="05000000000000000000" pitchFamily="2" charset="2"/>
        <a:buChar char="l"/>
        <a:defRPr sz="1725">
          <a:solidFill>
            <a:schemeClr val="tx1"/>
          </a:solidFill>
          <a:latin typeface="+mn-lt"/>
        </a:defRPr>
      </a:lvl3pPr>
      <a:lvl4pPr marL="960835" indent="-219075" algn="l" rtl="0" eaLnBrk="0" fontAlgn="base" hangingPunct="0">
        <a:spcBef>
          <a:spcPct val="20000"/>
        </a:spcBef>
        <a:spcAft>
          <a:spcPct val="0"/>
        </a:spcAft>
        <a:buClr>
          <a:schemeClr val="tx2"/>
        </a:buClr>
        <a:buSzPct val="75000"/>
        <a:buFont typeface="Wingdings" panose="05000000000000000000" pitchFamily="2" charset="2"/>
        <a:buChar char="§"/>
        <a:defRPr sz="1500">
          <a:solidFill>
            <a:schemeClr val="tx1"/>
          </a:solidFill>
          <a:latin typeface="+mn-lt"/>
        </a:defRPr>
      </a:lvl4pPr>
      <a:lvl5pPr marL="1198960" indent="-236935" algn="l" rtl="0" eaLnBrk="0" fontAlgn="base" hangingPunct="0">
        <a:spcBef>
          <a:spcPct val="20000"/>
        </a:spcBef>
        <a:spcAft>
          <a:spcPct val="0"/>
        </a:spcAft>
        <a:buClr>
          <a:schemeClr val="folHlink"/>
        </a:buClr>
        <a:buSzPct val="80000"/>
        <a:buFont typeface="Wingdings" panose="05000000000000000000" pitchFamily="2" charset="2"/>
        <a:buChar char="§"/>
        <a:defRPr sz="1500">
          <a:solidFill>
            <a:schemeClr val="tx1"/>
          </a:solidFill>
          <a:latin typeface="+mn-lt"/>
        </a:defRPr>
      </a:lvl5pPr>
      <a:lvl6pPr marL="15418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6pPr>
      <a:lvl7pPr marL="18847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7pPr>
      <a:lvl8pPr marL="22276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8pPr>
      <a:lvl9pPr marL="2570560" indent="-236935" algn="l" rtl="0" fontAlgn="base">
        <a:spcBef>
          <a:spcPct val="20000"/>
        </a:spcBef>
        <a:spcAft>
          <a:spcPct val="0"/>
        </a:spcAft>
        <a:buClr>
          <a:schemeClr val="folHlink"/>
        </a:buClr>
        <a:buSzPct val="80000"/>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5001FDE-F102-4ABF-AF92-2CBD243BE0A5}" type="datetimeFigureOut">
              <a:rPr lang="en-US" smtClean="0">
                <a:solidFill>
                  <a:prstClr val="black">
                    <a:tint val="75000"/>
                  </a:prstClr>
                </a:solidFill>
              </a:rPr>
              <a:pPr defTabSz="685800"/>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159490B3-D0B6-4C9E-BD78-1733231F6E3A}"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1311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5048"/>
            <a:ext cx="7772400" cy="1102519"/>
          </a:xfrm>
        </p:spPr>
        <p:txBody>
          <a:bodyPr>
            <a:normAutofit fontScale="90000"/>
          </a:bodyPr>
          <a:lstStyle/>
          <a:p>
            <a:r>
              <a:rPr lang="en-US" b="1" cap="small" dirty="0">
                <a:solidFill>
                  <a:srgbClr val="800000"/>
                </a:solidFill>
              </a:rPr>
              <a:t>MSB 102</a:t>
            </a:r>
            <a:br>
              <a:rPr lang="en-US" b="1" cap="small" dirty="0">
                <a:solidFill>
                  <a:srgbClr val="800000"/>
                </a:solidFill>
              </a:rPr>
            </a:br>
            <a:r>
              <a:rPr lang="en-US" b="1" cap="small" dirty="0">
                <a:solidFill>
                  <a:srgbClr val="800000"/>
                </a:solidFill>
              </a:rPr>
              <a:t>Medical Sociology</a:t>
            </a:r>
            <a:br>
              <a:rPr lang="en-US" b="1" cap="small" dirty="0">
                <a:solidFill>
                  <a:srgbClr val="800000"/>
                </a:solidFill>
              </a:rPr>
            </a:br>
            <a:endParaRPr lang="en-US" b="1" cap="small" dirty="0">
              <a:solidFill>
                <a:srgbClr val="800000"/>
              </a:solidFill>
            </a:endParaRPr>
          </a:p>
        </p:txBody>
      </p:sp>
      <p:sp>
        <p:nvSpPr>
          <p:cNvPr id="3" name="Subtitle 2"/>
          <p:cNvSpPr>
            <a:spLocks noGrp="1"/>
          </p:cNvSpPr>
          <p:nvPr>
            <p:ph type="subTitle" idx="1"/>
          </p:nvPr>
        </p:nvSpPr>
        <p:spPr>
          <a:xfrm>
            <a:off x="823866" y="3571875"/>
            <a:ext cx="7946827" cy="1314450"/>
          </a:xfrm>
        </p:spPr>
        <p:txBody>
          <a:bodyPr>
            <a:normAutofit/>
          </a:bodyPr>
          <a:lstStyle/>
          <a:p>
            <a:pPr algn="l"/>
            <a:endParaRPr lang="en-US" sz="2400" b="1" dirty="0"/>
          </a:p>
          <a:p>
            <a:pPr algn="l"/>
            <a:endParaRPr lang="en-US" sz="2400" b="1" dirty="0"/>
          </a:p>
        </p:txBody>
      </p:sp>
    </p:spTree>
    <p:extLst>
      <p:ext uri="{BB962C8B-B14F-4D97-AF65-F5344CB8AC3E}">
        <p14:creationId xmlns:p14="http://schemas.microsoft.com/office/powerpoint/2010/main" val="494429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426720" y="629920"/>
            <a:ext cx="7816342" cy="4399280"/>
          </a:xfrm>
        </p:spPr>
        <p:txBody>
          <a:bodyPr rtlCol="0">
            <a:noAutofit/>
          </a:bodyPr>
          <a:lstStyle/>
          <a:p>
            <a:pPr marL="0" indent="0" eaLnBrk="1" fontAlgn="auto" hangingPunct="1">
              <a:buNone/>
              <a:defRPr/>
            </a:pPr>
            <a:r>
              <a:rPr lang="en-US" altLang="en-US" sz="2000" b="1" dirty="0"/>
              <a:t>Social Dimension</a:t>
            </a:r>
          </a:p>
          <a:p>
            <a:pPr eaLnBrk="1" fontAlgn="auto" hangingPunct="1">
              <a:buFont typeface="Wingdings" panose="05000000000000000000" pitchFamily="2" charset="2"/>
              <a:buChar char="q"/>
              <a:defRPr/>
            </a:pPr>
            <a:r>
              <a:rPr lang="en-US" altLang="en-US" sz="2000" dirty="0"/>
              <a:t>Harmony and integration with the individual, between each individual and other members of society, and between individuals and the world in which they live. </a:t>
            </a:r>
          </a:p>
          <a:p>
            <a:pPr marL="0" indent="0" algn="ctr" eaLnBrk="1" fontAlgn="auto" hangingPunct="1">
              <a:buNone/>
              <a:defRPr/>
            </a:pPr>
            <a:r>
              <a:rPr lang="en-US" altLang="en-US" sz="2000" dirty="0"/>
              <a:t>“quantity and quality of an individual’s interpersonal ties and the extent of involvement with the community.”</a:t>
            </a:r>
          </a:p>
          <a:p>
            <a:pPr marL="0" indent="0" eaLnBrk="1" fontAlgn="auto" hangingPunct="1">
              <a:buNone/>
              <a:defRPr/>
            </a:pPr>
            <a:r>
              <a:rPr lang="en-US" altLang="en-US" sz="2000" b="1" dirty="0"/>
              <a:t>Spiritual Dimension</a:t>
            </a:r>
          </a:p>
          <a:p>
            <a:pPr eaLnBrk="1" fontAlgn="auto" hangingPunct="1">
              <a:buFont typeface="Wingdings" panose="05000000000000000000" pitchFamily="2" charset="2"/>
              <a:buChar char="q"/>
              <a:defRPr/>
            </a:pPr>
            <a:r>
              <a:rPr lang="en-US" altLang="en-US" sz="2000" dirty="0"/>
              <a:t>Spiritual health refers to  “something” that exceeds physiology and psychology. </a:t>
            </a:r>
          </a:p>
          <a:p>
            <a:pPr eaLnBrk="1" fontAlgn="auto" hangingPunct="1">
              <a:buFont typeface="Wingdings" panose="05000000000000000000" pitchFamily="2" charset="2"/>
              <a:buChar char="q"/>
              <a:defRPr/>
            </a:pPr>
            <a:r>
              <a:rPr lang="en-US" sz="2000" dirty="0"/>
              <a:t>The spiritual dimension recognizes our search for meaning and purpose in human existence. It includes the development of a deep appreciation for the depth and expanse of life and natural forces that exist in the universe.</a:t>
            </a:r>
            <a:endParaRPr lang="en-US" altLang="en-US" sz="2000" dirty="0"/>
          </a:p>
        </p:txBody>
      </p:sp>
      <p:sp>
        <p:nvSpPr>
          <p:cNvPr id="3" name="Title 1"/>
          <p:cNvSpPr txBox="1">
            <a:spLocks/>
          </p:cNvSpPr>
          <p:nvPr/>
        </p:nvSpPr>
        <p:spPr>
          <a:xfrm>
            <a:off x="524256" y="486395"/>
            <a:ext cx="6790944" cy="857250"/>
          </a:xfrm>
          <a:prstGeom prst="rect">
            <a:avLst/>
          </a:prstGeom>
        </p:spPr>
        <p:txBody>
          <a:bodyPr anchor="b">
            <a:noAutofit/>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defTabSz="685800" fontAlgn="auto">
              <a:spcAft>
                <a:spcPts val="0"/>
              </a:spcAft>
              <a:defRPr/>
            </a:pPr>
            <a:r>
              <a:rPr lang="en-US" altLang="en-US" sz="4400" b="1" dirty="0">
                <a:solidFill>
                  <a:srgbClr val="C00000"/>
                </a:solidFill>
              </a:rPr>
              <a:t>Dimensions Of Health</a:t>
            </a:r>
            <a:br>
              <a:rPr lang="en-US" altLang="en-US" sz="4400" b="1" dirty="0">
                <a:solidFill>
                  <a:srgbClr val="C00000"/>
                </a:solidFill>
              </a:rPr>
            </a:br>
            <a:endParaRPr lang="en-US" altLang="en-US" sz="4400" dirty="0">
              <a:solidFill>
                <a:srgbClr val="C00000"/>
              </a:solidFill>
            </a:endParaRPr>
          </a:p>
        </p:txBody>
      </p:sp>
    </p:spTree>
    <p:extLst>
      <p:ext uri="{BB962C8B-B14F-4D97-AF65-F5344CB8AC3E}">
        <p14:creationId xmlns:p14="http://schemas.microsoft.com/office/powerpoint/2010/main" val="3760623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4294967295"/>
          </p:nvPr>
        </p:nvSpPr>
        <p:spPr>
          <a:xfrm>
            <a:off x="426720" y="780289"/>
            <a:ext cx="8546592" cy="4134930"/>
          </a:xfrm>
        </p:spPr>
        <p:txBody>
          <a:bodyPr rtlCol="0">
            <a:noAutofit/>
          </a:bodyPr>
          <a:lstStyle/>
          <a:p>
            <a:pPr marL="0" indent="0" eaLnBrk="1" fontAlgn="auto" hangingPunct="1">
              <a:buNone/>
              <a:defRPr/>
            </a:pPr>
            <a:r>
              <a:rPr lang="en-US" altLang="en-US" sz="2000" b="1" dirty="0"/>
              <a:t>Emotional Dimension</a:t>
            </a:r>
          </a:p>
          <a:p>
            <a:pPr eaLnBrk="1" fontAlgn="auto" hangingPunct="1">
              <a:buFont typeface="Wingdings" panose="05000000000000000000" pitchFamily="2" charset="2"/>
              <a:buChar char="q"/>
              <a:defRPr/>
            </a:pPr>
            <a:r>
              <a:rPr lang="en-US" altLang="en-US" sz="2000" dirty="0"/>
              <a:t>Relates to “feeling.” it  reflects emotional aspects of humanness. </a:t>
            </a:r>
            <a:r>
              <a:rPr lang="en-US" sz="2000" dirty="0"/>
              <a:t>The emotional dimension recognizes awareness and acceptance of one’s feelings. </a:t>
            </a:r>
          </a:p>
          <a:p>
            <a:pPr eaLnBrk="1" fontAlgn="auto" hangingPunct="1">
              <a:buFont typeface="Wingdings" panose="05000000000000000000" pitchFamily="2" charset="2"/>
              <a:buChar char="q"/>
              <a:defRPr/>
            </a:pPr>
            <a:r>
              <a:rPr lang="en-US" sz="2000" dirty="0"/>
              <a:t>Emotional wellness includes the degree to which one feels positive and enthusiastic about one’s self and life. </a:t>
            </a:r>
          </a:p>
          <a:p>
            <a:pPr eaLnBrk="1" fontAlgn="auto" hangingPunct="1">
              <a:buFont typeface="Wingdings" panose="05000000000000000000" pitchFamily="2" charset="2"/>
              <a:buChar char="q"/>
              <a:defRPr/>
            </a:pPr>
            <a:r>
              <a:rPr lang="en-US" sz="2000" dirty="0"/>
              <a:t>It includes the capacity to manage one’s feelings and related behaviors including the realistic assessment of one’s limitations, development of autonomy, and ability to cope effectively with stress.</a:t>
            </a:r>
            <a:endParaRPr lang="en-US" altLang="en-US" sz="2000" dirty="0"/>
          </a:p>
          <a:p>
            <a:pPr marL="0" indent="0" eaLnBrk="1" fontAlgn="auto" hangingPunct="1">
              <a:buNone/>
              <a:defRPr/>
            </a:pPr>
            <a:r>
              <a:rPr lang="en-US" altLang="en-US" sz="2000" b="1" dirty="0"/>
              <a:t>Vocational/Occupational Dimension</a:t>
            </a:r>
          </a:p>
          <a:p>
            <a:pPr eaLnBrk="1" fontAlgn="auto" hangingPunct="1">
              <a:buFont typeface="Wingdings" panose="05000000000000000000" pitchFamily="2" charset="2"/>
              <a:buChar char="q"/>
              <a:defRPr/>
            </a:pPr>
            <a:r>
              <a:rPr lang="en-US" altLang="en-US" sz="2000" dirty="0"/>
              <a:t>Work often plays a role in promoting both physical and mental health. </a:t>
            </a:r>
          </a:p>
          <a:p>
            <a:pPr eaLnBrk="1" fontAlgn="auto" hangingPunct="1">
              <a:buFont typeface="Wingdings" panose="05000000000000000000" pitchFamily="2" charset="2"/>
              <a:buChar char="q"/>
              <a:defRPr/>
            </a:pPr>
            <a:r>
              <a:rPr lang="en-US" altLang="en-US" sz="2000" dirty="0"/>
              <a:t>Physical work is usually associated with an improvement in physical capacity, while goal achievement and self-realization in work are a source of contentment and enhanced self-esteem.</a:t>
            </a:r>
          </a:p>
        </p:txBody>
      </p:sp>
      <p:sp>
        <p:nvSpPr>
          <p:cNvPr id="3" name="Title 1"/>
          <p:cNvSpPr txBox="1">
            <a:spLocks/>
          </p:cNvSpPr>
          <p:nvPr/>
        </p:nvSpPr>
        <p:spPr>
          <a:xfrm>
            <a:off x="670560" y="894849"/>
            <a:ext cx="6613732" cy="1136379"/>
          </a:xfrm>
          <a:prstGeom prst="rect">
            <a:avLst/>
          </a:prstGeom>
        </p:spPr>
        <p:txBody>
          <a:bodyPr anchor="b">
            <a:noAutofit/>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lvl="0" defTabSz="685800" fontAlgn="auto">
              <a:lnSpc>
                <a:spcPct val="100000"/>
              </a:lnSpc>
              <a:spcBef>
                <a:spcPts val="0"/>
              </a:spcBef>
              <a:spcAft>
                <a:spcPts val="0"/>
              </a:spcAft>
              <a:defRPr/>
            </a:pPr>
            <a:endParaRPr lang="en-US" altLang="en-US" sz="4400" b="1" spc="0" dirty="0">
              <a:solidFill>
                <a:srgbClr val="C00000"/>
              </a:solidFill>
              <a:latin typeface="+mn-lt"/>
              <a:ea typeface="+mn-ea"/>
              <a:cs typeface="+mn-cs"/>
            </a:endParaRPr>
          </a:p>
          <a:p>
            <a:pPr lvl="0" defTabSz="685800" fontAlgn="auto">
              <a:lnSpc>
                <a:spcPct val="100000"/>
              </a:lnSpc>
              <a:spcBef>
                <a:spcPts val="0"/>
              </a:spcBef>
              <a:spcAft>
                <a:spcPts val="0"/>
              </a:spcAft>
              <a:defRPr/>
            </a:pPr>
            <a:endParaRPr lang="en-US" altLang="en-US" sz="4400" b="1" spc="0" dirty="0">
              <a:solidFill>
                <a:srgbClr val="C00000"/>
              </a:solidFill>
              <a:latin typeface="+mn-lt"/>
              <a:ea typeface="+mn-ea"/>
              <a:cs typeface="+mn-cs"/>
            </a:endParaRPr>
          </a:p>
          <a:p>
            <a:pPr lvl="0" defTabSz="685800" fontAlgn="auto">
              <a:lnSpc>
                <a:spcPct val="100000"/>
              </a:lnSpc>
              <a:spcBef>
                <a:spcPts val="0"/>
              </a:spcBef>
              <a:spcAft>
                <a:spcPts val="0"/>
              </a:spcAft>
              <a:defRPr/>
            </a:pPr>
            <a:endParaRPr lang="en-US" altLang="en-US" sz="4400" b="1" spc="0" dirty="0">
              <a:solidFill>
                <a:srgbClr val="C00000"/>
              </a:solidFill>
              <a:latin typeface="+mn-lt"/>
              <a:ea typeface="+mn-ea"/>
              <a:cs typeface="+mn-cs"/>
            </a:endParaRPr>
          </a:p>
          <a:p>
            <a:pPr lvl="0" defTabSz="685800" fontAlgn="auto">
              <a:lnSpc>
                <a:spcPct val="100000"/>
              </a:lnSpc>
              <a:spcBef>
                <a:spcPts val="0"/>
              </a:spcBef>
              <a:spcAft>
                <a:spcPts val="0"/>
              </a:spcAft>
              <a:defRPr/>
            </a:pPr>
            <a:endParaRPr lang="en-US" altLang="en-US" sz="4400" b="1" spc="0" dirty="0">
              <a:solidFill>
                <a:srgbClr val="C00000"/>
              </a:solidFill>
              <a:latin typeface="+mn-lt"/>
              <a:ea typeface="+mn-ea"/>
              <a:cs typeface="+mn-cs"/>
            </a:endParaRPr>
          </a:p>
          <a:p>
            <a:pPr lvl="0" defTabSz="685800" fontAlgn="auto">
              <a:lnSpc>
                <a:spcPct val="100000"/>
              </a:lnSpc>
              <a:spcBef>
                <a:spcPts val="0"/>
              </a:spcBef>
              <a:spcAft>
                <a:spcPts val="0"/>
              </a:spcAft>
              <a:defRPr/>
            </a:pPr>
            <a:endParaRPr lang="en-US" altLang="en-US" sz="4400" b="1" spc="0" dirty="0">
              <a:solidFill>
                <a:srgbClr val="C00000"/>
              </a:solidFill>
              <a:latin typeface="+mn-lt"/>
              <a:ea typeface="+mn-ea"/>
              <a:cs typeface="+mn-cs"/>
            </a:endParaRPr>
          </a:p>
          <a:p>
            <a:pPr lvl="0" defTabSz="685800" fontAlgn="auto">
              <a:lnSpc>
                <a:spcPct val="100000"/>
              </a:lnSpc>
              <a:spcBef>
                <a:spcPts val="0"/>
              </a:spcBef>
              <a:spcAft>
                <a:spcPts val="0"/>
              </a:spcAft>
              <a:defRPr/>
            </a:pPr>
            <a:r>
              <a:rPr lang="en-US" altLang="en-US" sz="4400" b="1" spc="0" dirty="0">
                <a:solidFill>
                  <a:srgbClr val="C00000"/>
                </a:solidFill>
                <a:latin typeface="+mn-lt"/>
                <a:ea typeface="+mn-ea"/>
                <a:cs typeface="+mn-cs"/>
              </a:rPr>
              <a:t>Dimensions Of Health</a:t>
            </a:r>
            <a:br>
              <a:rPr lang="en-US" altLang="en-US" sz="4400" b="1" spc="0" dirty="0">
                <a:solidFill>
                  <a:srgbClr val="C00000"/>
                </a:solidFill>
                <a:latin typeface="+mn-lt"/>
                <a:ea typeface="+mn-ea"/>
                <a:cs typeface="+mn-cs"/>
              </a:rPr>
            </a:br>
            <a:endParaRPr lang="en-US" altLang="en-US" sz="4400" spc="0" dirty="0">
              <a:solidFill>
                <a:srgbClr val="C00000"/>
              </a:solidFill>
              <a:latin typeface="+mn-lt"/>
              <a:ea typeface="+mn-ea"/>
              <a:cs typeface="+mn-cs"/>
            </a:endParaRPr>
          </a:p>
          <a:p>
            <a:pPr defTabSz="685800" fontAlgn="auto">
              <a:spcAft>
                <a:spcPts val="0"/>
              </a:spcAft>
              <a:defRPr/>
            </a:pPr>
            <a:endParaRPr lang="en-US" altLang="en-US" sz="4400" dirty="0">
              <a:solidFill>
                <a:srgbClr val="000000">
                  <a:lumMod val="75000"/>
                  <a:lumOff val="25000"/>
                </a:srgbClr>
              </a:solidFill>
              <a:latin typeface="+mn-lt"/>
            </a:endParaRPr>
          </a:p>
        </p:txBody>
      </p:sp>
    </p:spTree>
    <p:extLst>
      <p:ext uri="{BB962C8B-B14F-4D97-AF65-F5344CB8AC3E}">
        <p14:creationId xmlns:p14="http://schemas.microsoft.com/office/powerpoint/2010/main" val="58271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585216" y="327279"/>
            <a:ext cx="6172200" cy="857250"/>
          </a:xfrm>
        </p:spPr>
        <p:txBody>
          <a:bodyPr>
            <a:noAutofit/>
          </a:bodyPr>
          <a:lstStyle/>
          <a:p>
            <a:pPr algn="l" eaLnBrk="1" fontAlgn="auto" hangingPunct="1">
              <a:spcAft>
                <a:spcPts val="0"/>
              </a:spcAft>
              <a:defRPr/>
            </a:pPr>
            <a:r>
              <a:rPr lang="en-US" altLang="en-US" b="1" dirty="0">
                <a:solidFill>
                  <a:srgbClr val="C00000"/>
                </a:solidFill>
              </a:rPr>
              <a:t>Concept Of Wellbeing</a:t>
            </a:r>
            <a:br>
              <a:rPr lang="en-US" altLang="en-US" b="1" dirty="0">
                <a:solidFill>
                  <a:srgbClr val="C00000"/>
                </a:solidFill>
              </a:rPr>
            </a:br>
            <a:endParaRPr lang="en-US" altLang="en-US" dirty="0">
              <a:solidFill>
                <a:srgbClr val="C00000"/>
              </a:solidFill>
            </a:endParaRPr>
          </a:p>
        </p:txBody>
      </p:sp>
      <p:sp>
        <p:nvSpPr>
          <p:cNvPr id="13315" name="Content Placeholder 2"/>
          <p:cNvSpPr>
            <a:spLocks noGrp="1"/>
          </p:cNvSpPr>
          <p:nvPr>
            <p:ph idx="4294967295"/>
          </p:nvPr>
        </p:nvSpPr>
        <p:spPr>
          <a:xfrm>
            <a:off x="426720" y="1060704"/>
            <a:ext cx="8436864" cy="3547237"/>
          </a:xfrm>
        </p:spPr>
        <p:txBody>
          <a:bodyPr rtlCol="0">
            <a:noAutofit/>
          </a:bodyPr>
          <a:lstStyle/>
          <a:p>
            <a:pPr marL="68580" indent="-68580" eaLnBrk="1" fontAlgn="auto" hangingPunct="1">
              <a:buNone/>
              <a:defRPr/>
            </a:pPr>
            <a:r>
              <a:rPr lang="en-US" altLang="en-US" sz="2000" b="1" dirty="0"/>
              <a:t>Standard of Living</a:t>
            </a:r>
          </a:p>
          <a:p>
            <a:pPr eaLnBrk="1" fontAlgn="auto" hangingPunct="1">
              <a:buFont typeface="Wingdings" panose="05000000000000000000" pitchFamily="2" charset="2"/>
              <a:buChar char="q"/>
              <a:defRPr/>
            </a:pPr>
            <a:r>
              <a:rPr lang="en-US" altLang="en-US" sz="2000" dirty="0"/>
              <a:t>As per WHO, “Income and occupation, standards of housing, sanitation and nutrition, the level of provision of health, educational, recreational and other service and collectively as an index of the ‘standard of living’.”</a:t>
            </a:r>
          </a:p>
          <a:p>
            <a:pPr marL="68580" indent="-68580" eaLnBrk="1" fontAlgn="auto" hangingPunct="1">
              <a:defRPr/>
            </a:pPr>
            <a:endParaRPr lang="en-US" altLang="en-US" sz="2000" dirty="0"/>
          </a:p>
          <a:p>
            <a:pPr marL="68580" indent="-68580" eaLnBrk="1" fontAlgn="auto" hangingPunct="1">
              <a:buNone/>
              <a:defRPr/>
            </a:pPr>
            <a:r>
              <a:rPr lang="en-US" altLang="en-US" sz="2000" b="1" dirty="0"/>
              <a:t>Level of Living</a:t>
            </a:r>
          </a:p>
          <a:p>
            <a:pPr eaLnBrk="1" fontAlgn="auto" hangingPunct="1">
              <a:buFont typeface="Wingdings" panose="05000000000000000000" pitchFamily="2" charset="2"/>
              <a:buChar char="q"/>
              <a:defRPr/>
            </a:pPr>
            <a:r>
              <a:rPr lang="en-US" altLang="en-US" sz="2000" dirty="0"/>
              <a:t>As per United Nations documents “level of living” consists of nine components: health, food consumption, education, occupation and working conditions, housing, social security, clothing, recreation and leisure, and human rights.</a:t>
            </a:r>
          </a:p>
          <a:p>
            <a:pPr marL="68580" indent="-68580" eaLnBrk="1" fontAlgn="auto" hangingPunct="1">
              <a:defRPr/>
            </a:pPr>
            <a:endParaRPr lang="en-US" altLang="en-US" sz="2000" dirty="0"/>
          </a:p>
        </p:txBody>
      </p:sp>
    </p:spTree>
    <p:extLst>
      <p:ext uri="{BB962C8B-B14F-4D97-AF65-F5344CB8AC3E}">
        <p14:creationId xmlns:p14="http://schemas.microsoft.com/office/powerpoint/2010/main" val="3797678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4294967295"/>
          </p:nvPr>
        </p:nvSpPr>
        <p:spPr>
          <a:xfrm>
            <a:off x="341376" y="902207"/>
            <a:ext cx="8375904" cy="3788967"/>
          </a:xfrm>
        </p:spPr>
        <p:txBody>
          <a:bodyPr rtlCol="0">
            <a:noAutofit/>
          </a:bodyPr>
          <a:lstStyle/>
          <a:p>
            <a:pPr marL="68580" indent="-68580" eaLnBrk="1" fontAlgn="auto" hangingPunct="1">
              <a:buNone/>
              <a:defRPr/>
            </a:pPr>
            <a:r>
              <a:rPr lang="en-US" altLang="en-US" sz="2000" b="1" dirty="0"/>
              <a:t>Quality of Life</a:t>
            </a:r>
          </a:p>
          <a:p>
            <a:pPr eaLnBrk="1" fontAlgn="auto" hangingPunct="1">
              <a:buFont typeface="Wingdings" panose="05000000000000000000" pitchFamily="2" charset="2"/>
              <a:buChar char="q"/>
              <a:defRPr/>
            </a:pPr>
            <a:r>
              <a:rPr lang="en-US" altLang="en-US" sz="2000" dirty="0"/>
              <a:t>Quality of life as defined by WHO, “The condition of life resulting from combination of the effects of the complete range of factors such as those determining health, happiness , education, social and intellectual attainments, freedom of action, justice and freedom of expression.”</a:t>
            </a:r>
          </a:p>
          <a:p>
            <a:pPr marL="68580" indent="-68580" eaLnBrk="1" fontAlgn="auto" hangingPunct="1">
              <a:defRPr/>
            </a:pPr>
            <a:endParaRPr lang="en-US" altLang="en-US" sz="2000" dirty="0"/>
          </a:p>
          <a:p>
            <a:pPr marL="68580" indent="-68580" eaLnBrk="1" fontAlgn="auto" hangingPunct="1">
              <a:buNone/>
              <a:defRPr/>
            </a:pPr>
            <a:r>
              <a:rPr lang="en-US" altLang="en-US" sz="2000" b="1" dirty="0"/>
              <a:t>Physical Quality of Life Index</a:t>
            </a:r>
          </a:p>
          <a:p>
            <a:pPr marL="68580" indent="-68580" eaLnBrk="1" fontAlgn="auto" hangingPunct="1">
              <a:defRPr/>
            </a:pPr>
            <a:r>
              <a:rPr lang="en-US" altLang="en-US" sz="2000" dirty="0"/>
              <a:t>It includes three indicators such as </a:t>
            </a:r>
          </a:p>
          <a:p>
            <a:pPr eaLnBrk="1" fontAlgn="auto" hangingPunct="1">
              <a:buFont typeface="Wingdings" panose="05000000000000000000" pitchFamily="2" charset="2"/>
              <a:buChar char="q"/>
              <a:defRPr/>
            </a:pPr>
            <a:r>
              <a:rPr lang="en-US" altLang="en-US" sz="2000" dirty="0"/>
              <a:t>	Infant mortality</a:t>
            </a:r>
          </a:p>
          <a:p>
            <a:pPr eaLnBrk="1" fontAlgn="auto" hangingPunct="1">
              <a:buFont typeface="Wingdings" panose="05000000000000000000" pitchFamily="2" charset="2"/>
              <a:buChar char="q"/>
              <a:defRPr/>
            </a:pPr>
            <a:r>
              <a:rPr lang="en-US" altLang="en-US" sz="2000" dirty="0"/>
              <a:t>	Life expectancy at age one</a:t>
            </a:r>
          </a:p>
          <a:p>
            <a:pPr eaLnBrk="1" fontAlgn="auto" hangingPunct="1">
              <a:buFont typeface="Wingdings" panose="05000000000000000000" pitchFamily="2" charset="2"/>
              <a:buChar char="q"/>
              <a:defRPr/>
            </a:pPr>
            <a:r>
              <a:rPr lang="en-US" altLang="en-US" sz="2000" dirty="0"/>
              <a:t>	Literacy.</a:t>
            </a:r>
          </a:p>
        </p:txBody>
      </p:sp>
      <p:sp>
        <p:nvSpPr>
          <p:cNvPr id="3" name="Title 1"/>
          <p:cNvSpPr txBox="1">
            <a:spLocks/>
          </p:cNvSpPr>
          <p:nvPr/>
        </p:nvSpPr>
        <p:spPr>
          <a:xfrm>
            <a:off x="341376" y="473582"/>
            <a:ext cx="6172200" cy="857250"/>
          </a:xfrm>
          <a:prstGeom prst="rect">
            <a:avLst/>
          </a:prstGeom>
        </p:spPr>
        <p:txBody>
          <a:bodyPr anchor="b">
            <a:noAutofit/>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defTabSz="685800" fontAlgn="auto">
              <a:spcAft>
                <a:spcPts val="0"/>
              </a:spcAft>
              <a:defRPr/>
            </a:pPr>
            <a:r>
              <a:rPr lang="en-US" altLang="en-US" sz="4400" b="1" dirty="0">
                <a:solidFill>
                  <a:srgbClr val="C00000"/>
                </a:solidFill>
                <a:latin typeface="+mn-lt"/>
              </a:rPr>
              <a:t>Concept Of Wellbeing</a:t>
            </a:r>
            <a:br>
              <a:rPr lang="en-US" altLang="en-US" sz="4400" b="1" dirty="0">
                <a:solidFill>
                  <a:srgbClr val="C00000"/>
                </a:solidFill>
                <a:latin typeface="+mn-lt"/>
              </a:rPr>
            </a:br>
            <a:endParaRPr lang="en-US" altLang="en-US" sz="4400" dirty="0">
              <a:solidFill>
                <a:srgbClr val="C00000"/>
              </a:solidFill>
              <a:latin typeface="+mn-lt"/>
            </a:endParaRPr>
          </a:p>
        </p:txBody>
      </p:sp>
    </p:spTree>
    <p:extLst>
      <p:ext uri="{BB962C8B-B14F-4D97-AF65-F5344CB8AC3E}">
        <p14:creationId xmlns:p14="http://schemas.microsoft.com/office/powerpoint/2010/main" val="1694700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463296" y="1353311"/>
            <a:ext cx="8107680" cy="3460369"/>
          </a:xfrm>
        </p:spPr>
        <p:txBody>
          <a:bodyPr>
            <a:normAutofit/>
          </a:bodyPr>
          <a:lstStyle/>
          <a:p>
            <a:pPr marL="0" indent="0" eaLnBrk="1" hangingPunct="1">
              <a:buNone/>
              <a:defRPr/>
            </a:pPr>
            <a:r>
              <a:rPr lang="en-US" altLang="en-US" sz="2400" b="1" dirty="0"/>
              <a:t>Human Developmental Index</a:t>
            </a:r>
            <a:r>
              <a:rPr lang="en-US" altLang="en-US" sz="2400" dirty="0"/>
              <a:t> includes </a:t>
            </a:r>
          </a:p>
          <a:p>
            <a:pPr marL="600075" lvl="1" indent="-257175" eaLnBrk="1" hangingPunct="1">
              <a:buFont typeface="Wingdings" panose="05000000000000000000" pitchFamily="2" charset="2"/>
              <a:buChar char="q"/>
              <a:defRPr/>
            </a:pPr>
            <a:r>
              <a:rPr lang="en-US" altLang="en-US" sz="2400" dirty="0"/>
              <a:t>	longevity (life expectancy at birth) </a:t>
            </a:r>
          </a:p>
          <a:p>
            <a:pPr marL="600075" lvl="1" indent="-257175" eaLnBrk="1" hangingPunct="1">
              <a:buFont typeface="Wingdings" panose="05000000000000000000" pitchFamily="2" charset="2"/>
              <a:buChar char="q"/>
              <a:defRPr/>
            </a:pPr>
            <a:r>
              <a:rPr lang="en-US" altLang="en-US" sz="2400" dirty="0"/>
              <a:t>	knowledge (adult literacy rate) </a:t>
            </a:r>
          </a:p>
          <a:p>
            <a:pPr marL="600075" lvl="1" indent="-257175" eaLnBrk="1" hangingPunct="1">
              <a:buFont typeface="Wingdings" panose="05000000000000000000" pitchFamily="2" charset="2"/>
              <a:buChar char="q"/>
              <a:defRPr/>
            </a:pPr>
            <a:r>
              <a:rPr lang="en-US" altLang="en-US" sz="2400" dirty="0"/>
              <a:t>	income (real GDP per capita) </a:t>
            </a:r>
          </a:p>
          <a:p>
            <a:pPr marL="342900" lvl="1" indent="0" eaLnBrk="1" hangingPunct="1">
              <a:buNone/>
              <a:defRPr/>
            </a:pPr>
            <a:endParaRPr lang="en-US" altLang="en-US" sz="2400" dirty="0"/>
          </a:p>
        </p:txBody>
      </p:sp>
      <p:sp>
        <p:nvSpPr>
          <p:cNvPr id="3" name="Title 1"/>
          <p:cNvSpPr txBox="1">
            <a:spLocks/>
          </p:cNvSpPr>
          <p:nvPr/>
        </p:nvSpPr>
        <p:spPr>
          <a:xfrm>
            <a:off x="463296" y="763261"/>
            <a:ext cx="6851904" cy="599933"/>
          </a:xfrm>
          <a:prstGeom prst="rect">
            <a:avLst/>
          </a:prstGeom>
        </p:spPr>
        <p:txBody>
          <a:bodyPr anchor="b">
            <a:noAutofit/>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defTabSz="685800" fontAlgn="auto">
              <a:spcAft>
                <a:spcPts val="0"/>
              </a:spcAft>
              <a:defRPr/>
            </a:pPr>
            <a:endParaRPr lang="en-US" altLang="en-US" sz="4400" b="1" dirty="0">
              <a:solidFill>
                <a:srgbClr val="C00000"/>
              </a:solidFill>
              <a:latin typeface="+mn-lt"/>
            </a:endParaRPr>
          </a:p>
          <a:p>
            <a:pPr defTabSz="685800" fontAlgn="auto">
              <a:spcAft>
                <a:spcPts val="0"/>
              </a:spcAft>
              <a:defRPr/>
            </a:pPr>
            <a:r>
              <a:rPr lang="en-US" altLang="en-US" sz="4400" b="1" dirty="0">
                <a:solidFill>
                  <a:srgbClr val="C00000"/>
                </a:solidFill>
                <a:latin typeface="+mn-lt"/>
              </a:rPr>
              <a:t>Concept Of Wellbeing</a:t>
            </a:r>
            <a:br>
              <a:rPr lang="en-US" altLang="en-US" sz="4400" b="1" dirty="0">
                <a:solidFill>
                  <a:srgbClr val="C00000"/>
                </a:solidFill>
                <a:latin typeface="+mn-lt"/>
              </a:rPr>
            </a:br>
            <a:endParaRPr lang="en-US" altLang="en-US" sz="4400" dirty="0">
              <a:solidFill>
                <a:srgbClr val="C00000"/>
              </a:solidFill>
              <a:latin typeface="+mn-lt"/>
            </a:endParaRPr>
          </a:p>
        </p:txBody>
      </p:sp>
    </p:spTree>
    <p:extLst>
      <p:ext uri="{BB962C8B-B14F-4D97-AF65-F5344CB8AC3E}">
        <p14:creationId xmlns:p14="http://schemas.microsoft.com/office/powerpoint/2010/main" val="4210719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548640" y="86916"/>
            <a:ext cx="6835617" cy="844153"/>
          </a:xfrm>
        </p:spPr>
        <p:txBody>
          <a:bodyPr>
            <a:normAutofit/>
          </a:bodyPr>
          <a:lstStyle/>
          <a:p>
            <a:pPr eaLnBrk="1" hangingPunct="1">
              <a:defRPr/>
            </a:pPr>
            <a:r>
              <a:rPr lang="en-US" altLang="en-US" dirty="0">
                <a:solidFill>
                  <a:srgbClr val="C00000"/>
                </a:solidFill>
                <a:latin typeface="+mn-lt"/>
              </a:rPr>
              <a:t>Key Determinants of Health</a:t>
            </a:r>
          </a:p>
        </p:txBody>
      </p:sp>
      <p:pic>
        <p:nvPicPr>
          <p:cNvPr id="34819" name="Picture 11" descr="1.2_key.jpg                                                    0006104CAccess9_PPT_For_Kym            BE2A6EE1:"/>
          <p:cNvPicPr>
            <a:picLocks noChangeAspect="1" noChangeArrowheads="1"/>
          </p:cNvPicPr>
          <p:nvPr/>
        </p:nvPicPr>
        <p:blipFill>
          <a:blip r:embed="rId2" cstate="print">
            <a:extLst>
              <a:ext uri="{28A0092B-C50C-407E-A947-70E740481C1C}">
                <a14:useLocalDpi xmlns:a14="http://schemas.microsoft.com/office/drawing/2010/main" val="0"/>
              </a:ext>
            </a:extLst>
          </a:blip>
          <a:srcRect l="3438" t="13875" r="3671" b="14919"/>
          <a:stretch>
            <a:fillRect/>
          </a:stretch>
        </p:blipFill>
        <p:spPr bwMode="auto">
          <a:xfrm>
            <a:off x="2303860" y="931069"/>
            <a:ext cx="4484280" cy="421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09933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608" y="316992"/>
            <a:ext cx="8339328" cy="4401205"/>
          </a:xfrm>
          <a:prstGeom prst="rect">
            <a:avLst/>
          </a:prstGeom>
        </p:spPr>
        <p:txBody>
          <a:bodyPr wrap="square">
            <a:spAutoFit/>
          </a:bodyPr>
          <a:lstStyle/>
          <a:p>
            <a:pPr defTabSz="685800" eaLnBrk="0" fontAlgn="base" hangingPunct="0">
              <a:spcBef>
                <a:spcPct val="0"/>
              </a:spcBef>
              <a:spcAft>
                <a:spcPct val="0"/>
              </a:spcAft>
              <a:defRPr/>
            </a:pPr>
            <a:r>
              <a:rPr lang="en-US" sz="2000" b="1" dirty="0">
                <a:solidFill>
                  <a:srgbClr val="FF0000"/>
                </a:solidFill>
                <a:latin typeface="Calibri" panose="020F0502020204030204" pitchFamily="34" charset="0"/>
                <a:cs typeface="Calibri" panose="020F0502020204030204" pitchFamily="34" charset="0"/>
              </a:rPr>
              <a:t>Early childhood development</a:t>
            </a:r>
          </a:p>
          <a:p>
            <a:pPr defTabSz="685800" eaLnBrk="0" fontAlgn="base" hangingPunct="0">
              <a:spcBef>
                <a:spcPct val="0"/>
              </a:spcBef>
              <a:spcAft>
                <a:spcPct val="0"/>
              </a:spcAft>
              <a:defRPr/>
            </a:pPr>
            <a:endParaRPr lang="en-US" sz="2000" b="1" dirty="0">
              <a:solidFill>
                <a:srgbClr val="FF0000"/>
              </a:solidFill>
              <a:latin typeface="Calibri" panose="020F0502020204030204" pitchFamily="34" charset="0"/>
              <a:cs typeface="Calibri" panose="020F0502020204030204" pitchFamily="34" charset="0"/>
            </a:endParaRP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The life course perspective emphasizes that early experiences have a profound formative impact on an adult.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Early nutrition, physical development and fitness are important, as is emotional development which, if positive, builds resiliency, and if negative, enhances vulnerability.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Timing of exposures and experiences can be critical. For example, traumatic experiences in early childhood shape personality and have a lasting impact on how a person views his world, how he relates to others, and how he interprets events.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The impact of broken homes, chronic childhood stresses and so forth have non-specific effects, acting mainly to increase emotional vulnerability in adult life. </a:t>
            </a:r>
          </a:p>
        </p:txBody>
      </p:sp>
    </p:spTree>
    <p:extLst>
      <p:ext uri="{BB962C8B-B14F-4D97-AF65-F5344CB8AC3E}">
        <p14:creationId xmlns:p14="http://schemas.microsoft.com/office/powerpoint/2010/main" val="296799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184" y="390144"/>
            <a:ext cx="8570976" cy="4708981"/>
          </a:xfrm>
          <a:prstGeom prst="rect">
            <a:avLst/>
          </a:prstGeom>
        </p:spPr>
        <p:txBody>
          <a:bodyPr wrap="square">
            <a:spAutoFit/>
          </a:bodyPr>
          <a:lstStyle/>
          <a:p>
            <a:pPr defTabSz="685800" eaLnBrk="0" fontAlgn="base" hangingPunct="0">
              <a:spcBef>
                <a:spcPct val="0"/>
              </a:spcBef>
              <a:spcAft>
                <a:spcPct val="0"/>
              </a:spcAft>
              <a:defRPr/>
            </a:pPr>
            <a:r>
              <a:rPr lang="en-US" sz="2000" b="1" dirty="0">
                <a:solidFill>
                  <a:srgbClr val="FF0000"/>
                </a:solidFill>
                <a:cs typeface="Arial" panose="020B0604020202020204" pitchFamily="34" charset="0"/>
              </a:rPr>
              <a:t>Income and social status</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cs typeface="Arial" panose="020B0604020202020204" pitchFamily="34" charset="0"/>
              </a:rPr>
              <a:t>A person’s social status is defined by a combination of their wealth, education, occupation and lifestyle, and (secondarily and to a varying extent) by other factors such as ethnicity, personality, and happenstance.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cs typeface="Arial" panose="020B0604020202020204" pitchFamily="34" charset="0"/>
              </a:rPr>
              <a:t>Each of these, alone or in combination, can exert positive or negative influences on a person’s health.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cs typeface="Arial" panose="020B0604020202020204" pitchFamily="34" charset="0"/>
              </a:rPr>
              <a:t>Whatever marker of social status is used (wealth, education, occupation, or power), and whatever the health indicator (longevity, death rates, morbidity, or self-reported distress), there is a universal tendency for those in higher social positions to enjoy better health.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cs typeface="Arial" panose="020B0604020202020204" pitchFamily="34" charset="0"/>
              </a:rPr>
              <a:t>Exceptions are rare and often transient (an example occurred in the 1930s, when heart disease was on the rise, and cases often occurred in richer people who could afford a cardiogenic diet and sedentary lifestyle. Subsequently, the decline in heart disease has occurred more steeply among richer people so that the familiar social class gradient now holds). </a:t>
            </a:r>
          </a:p>
        </p:txBody>
      </p:sp>
    </p:spTree>
    <p:extLst>
      <p:ext uri="{BB962C8B-B14F-4D97-AF65-F5344CB8AC3E}">
        <p14:creationId xmlns:p14="http://schemas.microsoft.com/office/powerpoint/2010/main" val="342927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146" y="341376"/>
            <a:ext cx="8521398" cy="5016758"/>
          </a:xfrm>
          <a:prstGeom prst="rect">
            <a:avLst/>
          </a:prstGeom>
        </p:spPr>
        <p:txBody>
          <a:bodyPr wrap="square">
            <a:spAutoFit/>
          </a:bodyPr>
          <a:lstStyle/>
          <a:p>
            <a:pPr defTabSz="685800" eaLnBrk="0" fontAlgn="base" hangingPunct="0">
              <a:spcBef>
                <a:spcPct val="0"/>
              </a:spcBef>
              <a:spcAft>
                <a:spcPct val="0"/>
              </a:spcAft>
              <a:defRPr/>
            </a:pPr>
            <a:r>
              <a:rPr lang="en-US" sz="2000" b="1" dirty="0">
                <a:solidFill>
                  <a:srgbClr val="FF0000"/>
                </a:solidFill>
                <a:latin typeface="Calibri" panose="020F0502020204030204" pitchFamily="34" charset="0"/>
                <a:cs typeface="Calibri" panose="020F0502020204030204" pitchFamily="34" charset="0"/>
              </a:rPr>
              <a:t>Education and literacy</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Education is one of many characteristics that both contribute to, and also result from, social position.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A person’s social position in childhood influences their access to educational opportunities.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The resulting education influences their social position in various ways: by its impact on employment opportunities, by determining their income, and by influencing whom they meet and where they live.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Education also has a more direct influence on health in that it affects a person’s ability to navigate the health care system, to interpret health information and to communicate effectively with physicians and other professionals.</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Health literacy’ refers to the patient’s ability to understand health information and to follow guidelines for their treatment. Physicians need to be aware that a large fraction of their patients may not be able to understand information concerning their health in the format that it is given. </a:t>
            </a:r>
          </a:p>
        </p:txBody>
      </p:sp>
    </p:spTree>
    <p:extLst>
      <p:ext uri="{BB962C8B-B14F-4D97-AF65-F5344CB8AC3E}">
        <p14:creationId xmlns:p14="http://schemas.microsoft.com/office/powerpoint/2010/main" val="2113529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648" y="458677"/>
            <a:ext cx="8595360" cy="4093428"/>
          </a:xfrm>
          <a:prstGeom prst="rect">
            <a:avLst/>
          </a:prstGeom>
        </p:spPr>
        <p:txBody>
          <a:bodyPr wrap="square">
            <a:spAutoFit/>
          </a:bodyPr>
          <a:lstStyle/>
          <a:p>
            <a:pPr defTabSz="685800" eaLnBrk="0" fontAlgn="base" hangingPunct="0">
              <a:spcBef>
                <a:spcPct val="0"/>
              </a:spcBef>
              <a:spcAft>
                <a:spcPct val="0"/>
              </a:spcAft>
              <a:defRPr/>
            </a:pPr>
            <a:r>
              <a:rPr lang="en-US" sz="2000" b="1" dirty="0">
                <a:solidFill>
                  <a:srgbClr val="FF0000"/>
                </a:solidFill>
                <a:latin typeface="Calibri" panose="020F0502020204030204" pitchFamily="34" charset="0"/>
                <a:cs typeface="Calibri" panose="020F0502020204030204" pitchFamily="34" charset="0"/>
              </a:rPr>
              <a:t>Social support networks</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Social support is beneficial to the overall wellbeing of a human being. </a:t>
            </a:r>
          </a:p>
          <a:p>
            <a:pPr marL="214313" indent="-214313" defTabSz="685800" eaLnBrk="0" fontAlgn="base" hangingPunct="0">
              <a:spcBef>
                <a:spcPct val="0"/>
              </a:spcBef>
              <a:spcAft>
                <a:spcPct val="0"/>
              </a:spcAft>
              <a:buFont typeface="Wingdings" panose="05000000000000000000" pitchFamily="2" charset="2"/>
              <a:buChar char="q"/>
              <a:defRPr/>
            </a:pPr>
            <a:endParaRPr lang="en-US" sz="2000" dirty="0">
              <a:solidFill>
                <a:srgbClr val="000000"/>
              </a:solidFill>
              <a:latin typeface="Calibri" panose="020F0502020204030204" pitchFamily="34" charset="0"/>
              <a:cs typeface="Calibri" panose="020F0502020204030204" pitchFamily="34" charset="0"/>
            </a:endParaRP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It is a source of emotional reassurance and provides a safe place for a person to discuss his/her problems, which helps him to cope with adversity.</a:t>
            </a:r>
          </a:p>
          <a:p>
            <a:pPr marL="214313" indent="-214313" defTabSz="685800" eaLnBrk="0" fontAlgn="base" hangingPunct="0">
              <a:spcBef>
                <a:spcPct val="0"/>
              </a:spcBef>
              <a:spcAft>
                <a:spcPct val="0"/>
              </a:spcAft>
              <a:buFont typeface="Wingdings" panose="05000000000000000000" pitchFamily="2" charset="2"/>
              <a:buChar char="q"/>
              <a:defRPr/>
            </a:pPr>
            <a:endParaRPr lang="en-US" sz="2000" dirty="0">
              <a:solidFill>
                <a:srgbClr val="000000"/>
              </a:solidFill>
              <a:latin typeface="Calibri" panose="020F0502020204030204" pitchFamily="34" charset="0"/>
              <a:cs typeface="Calibri" panose="020F0502020204030204" pitchFamily="34" charset="0"/>
            </a:endParaRP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The same association between social ties and health holds at the population level: healthy communities establish collaborative networks that help them address social and economic issues. </a:t>
            </a:r>
          </a:p>
          <a:p>
            <a:pPr marL="214313" indent="-214313" defTabSz="685800" eaLnBrk="0" fontAlgn="base" hangingPunct="0">
              <a:spcBef>
                <a:spcPct val="0"/>
              </a:spcBef>
              <a:spcAft>
                <a:spcPct val="0"/>
              </a:spcAft>
              <a:buFont typeface="Wingdings" panose="05000000000000000000" pitchFamily="2" charset="2"/>
              <a:buChar char="q"/>
              <a:defRPr/>
            </a:pPr>
            <a:endParaRPr lang="en-US" sz="2000" dirty="0">
              <a:solidFill>
                <a:srgbClr val="000000"/>
              </a:solidFill>
              <a:latin typeface="Calibri" panose="020F0502020204030204" pitchFamily="34" charset="0"/>
              <a:cs typeface="Calibri" panose="020F0502020204030204" pitchFamily="34" charset="0"/>
            </a:endParaRP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Social capital refers to people’s willingness to collaborate in groups and engage in collective action, which in turn reinforces trust and confidence within the networks; </a:t>
            </a:r>
            <a:r>
              <a:rPr lang="en-US" sz="2000" dirty="0" err="1">
                <a:solidFill>
                  <a:srgbClr val="000000"/>
                </a:solidFill>
                <a:latin typeface="Calibri" panose="020F0502020204030204" pitchFamily="34" charset="0"/>
                <a:cs typeface="Calibri" panose="020F0502020204030204" pitchFamily="34" charset="0"/>
              </a:rPr>
              <a:t>neighbourhood</a:t>
            </a:r>
            <a:r>
              <a:rPr lang="en-US" sz="2000" dirty="0">
                <a:solidFill>
                  <a:srgbClr val="000000"/>
                </a:solidFill>
                <a:latin typeface="Calibri" panose="020F0502020204030204" pitchFamily="34" charset="0"/>
                <a:cs typeface="Calibri" panose="020F0502020204030204" pitchFamily="34" charset="0"/>
              </a:rPr>
              <a:t> watch </a:t>
            </a:r>
            <a:r>
              <a:rPr lang="en-US" sz="2000" dirty="0" err="1">
                <a:solidFill>
                  <a:srgbClr val="000000"/>
                </a:solidFill>
                <a:latin typeface="Calibri" panose="020F0502020204030204" pitchFamily="34" charset="0"/>
                <a:cs typeface="Calibri" panose="020F0502020204030204" pitchFamily="34" charset="0"/>
              </a:rPr>
              <a:t>programmes</a:t>
            </a:r>
            <a:r>
              <a:rPr lang="en-US" sz="2000" dirty="0">
                <a:solidFill>
                  <a:srgbClr val="000000"/>
                </a:solidFill>
                <a:latin typeface="Calibri" panose="020F0502020204030204" pitchFamily="34" charset="0"/>
                <a:cs typeface="Calibri" panose="020F0502020204030204" pitchFamily="34" charset="0"/>
              </a:rPr>
              <a:t> are an example. </a:t>
            </a:r>
          </a:p>
        </p:txBody>
      </p:sp>
    </p:spTree>
    <p:extLst>
      <p:ext uri="{BB962C8B-B14F-4D97-AF65-F5344CB8AC3E}">
        <p14:creationId xmlns:p14="http://schemas.microsoft.com/office/powerpoint/2010/main" val="378196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4B0741-8664-4ED1-8AE9-AD7588A8114B}"/>
              </a:ext>
            </a:extLst>
          </p:cNvPr>
          <p:cNvPicPr>
            <a:picLocks noChangeAspect="1"/>
          </p:cNvPicPr>
          <p:nvPr/>
        </p:nvPicPr>
        <p:blipFill>
          <a:blip r:embed="rId2"/>
          <a:stretch>
            <a:fillRect/>
          </a:stretch>
        </p:blipFill>
        <p:spPr>
          <a:xfrm>
            <a:off x="477322" y="250509"/>
            <a:ext cx="4572396" cy="4493260"/>
          </a:xfrm>
          <a:prstGeom prst="rect">
            <a:avLst/>
          </a:prstGeom>
        </p:spPr>
      </p:pic>
      <p:sp>
        <p:nvSpPr>
          <p:cNvPr id="2" name="Title 1">
            <a:extLst>
              <a:ext uri="{FF2B5EF4-FFF2-40B4-BE49-F238E27FC236}">
                <a16:creationId xmlns:a16="http://schemas.microsoft.com/office/drawing/2014/main" id="{B141ADB9-FA6B-4D52-A94D-48A6DCC42CBB}"/>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id="{47124B12-6472-4C61-9816-184F2F2E5AEF}"/>
              </a:ext>
            </a:extLst>
          </p:cNvPr>
          <p:cNvSpPr>
            <a:spLocks noGrp="1"/>
          </p:cNvSpPr>
          <p:nvPr>
            <p:ph type="subTitle" idx="1"/>
          </p:nvPr>
        </p:nvSpPr>
        <p:spPr/>
        <p:txBody>
          <a:bodyPr/>
          <a:lstStyle/>
          <a:p>
            <a:r>
              <a:rPr lang="en-US" dirty="0"/>
              <a:t> </a:t>
            </a:r>
          </a:p>
        </p:txBody>
      </p:sp>
      <p:pic>
        <p:nvPicPr>
          <p:cNvPr id="7" name="Picture 6">
            <a:extLst>
              <a:ext uri="{FF2B5EF4-FFF2-40B4-BE49-F238E27FC236}">
                <a16:creationId xmlns:a16="http://schemas.microsoft.com/office/drawing/2014/main" id="{6D0502DE-5CF3-4C73-BA7A-122DFDE517D7}"/>
              </a:ext>
            </a:extLst>
          </p:cNvPr>
          <p:cNvPicPr>
            <a:picLocks noChangeAspect="1"/>
          </p:cNvPicPr>
          <p:nvPr/>
        </p:nvPicPr>
        <p:blipFill>
          <a:blip r:embed="rId3"/>
          <a:stretch>
            <a:fillRect/>
          </a:stretch>
        </p:blipFill>
        <p:spPr>
          <a:xfrm>
            <a:off x="4571999" y="250509"/>
            <a:ext cx="4175761" cy="4493260"/>
          </a:xfrm>
          <a:prstGeom prst="rect">
            <a:avLst/>
          </a:prstGeom>
        </p:spPr>
      </p:pic>
    </p:spTree>
    <p:extLst>
      <p:ext uri="{BB962C8B-B14F-4D97-AF65-F5344CB8AC3E}">
        <p14:creationId xmlns:p14="http://schemas.microsoft.com/office/powerpoint/2010/main" val="3833021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292608"/>
            <a:ext cx="8595360" cy="4401205"/>
          </a:xfrm>
          <a:prstGeom prst="rect">
            <a:avLst/>
          </a:prstGeom>
        </p:spPr>
        <p:txBody>
          <a:bodyPr wrap="square">
            <a:spAutoFit/>
          </a:bodyPr>
          <a:lstStyle/>
          <a:p>
            <a:pPr defTabSz="685800" eaLnBrk="0" fontAlgn="base" hangingPunct="0">
              <a:spcBef>
                <a:spcPct val="0"/>
              </a:spcBef>
              <a:spcAft>
                <a:spcPct val="0"/>
              </a:spcAft>
              <a:defRPr/>
            </a:pPr>
            <a:r>
              <a:rPr lang="en-US" sz="2000" b="1" dirty="0">
                <a:solidFill>
                  <a:srgbClr val="FF0000"/>
                </a:solidFill>
                <a:cs typeface="Arial" panose="020B0604020202020204" pitchFamily="34" charset="0"/>
              </a:rPr>
              <a:t>Employment, working conditions, and occupational health</a:t>
            </a:r>
          </a:p>
          <a:p>
            <a:pPr defTabSz="685800" eaLnBrk="0" fontAlgn="base" hangingPunct="0">
              <a:spcBef>
                <a:spcPct val="0"/>
              </a:spcBef>
              <a:spcAft>
                <a:spcPct val="0"/>
              </a:spcAft>
              <a:defRPr/>
            </a:pPr>
            <a:endParaRPr lang="en-US" sz="2000" b="1" dirty="0">
              <a:solidFill>
                <a:srgbClr val="FF0000"/>
              </a:solidFill>
              <a:cs typeface="Arial" panose="020B0604020202020204" pitchFamily="34" charset="0"/>
            </a:endParaRP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cs typeface="Arial" panose="020B0604020202020204" pitchFamily="34" charset="0"/>
              </a:rPr>
              <a:t>The field of occupational health involves the management and prevention of occupational diseases and injuries, as well as the improvement of work settings in general. It is based on the simple idea that work and health influence each other, at times positively and at times negatively.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cs typeface="Arial" panose="020B0604020202020204" pitchFamily="34" charset="0"/>
              </a:rPr>
              <a:t>Occupational diseases are disorders that result from conditions in the workplace, typically from exposures to physical, chemical, and perhaps psychological hazards. Asbestos exposure leading to mesothelioma is an example.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cs typeface="Arial" panose="020B0604020202020204" pitchFamily="34" charset="0"/>
              </a:rPr>
              <a:t>Occupational injuries mainly result from mechanical factors, such as lifting or bending, or from failures in safety measures. The lower a worker’s income, the more likely they are to experience a work-related injury.</a:t>
            </a:r>
          </a:p>
          <a:p>
            <a:pPr defTabSz="685800" eaLnBrk="0" fontAlgn="base" hangingPunct="0">
              <a:spcBef>
                <a:spcPct val="0"/>
              </a:spcBef>
              <a:spcAft>
                <a:spcPct val="0"/>
              </a:spcAft>
              <a:defRPr/>
            </a:pPr>
            <a:endParaRPr lang="en-US" sz="2000" dirty="0">
              <a:solidFill>
                <a:srgbClr val="000000"/>
              </a:solidFill>
              <a:cs typeface="Arial" panose="020B0604020202020204" pitchFamily="34" charset="0"/>
            </a:endParaRPr>
          </a:p>
        </p:txBody>
      </p:sp>
    </p:spTree>
    <p:extLst>
      <p:ext uri="{BB962C8B-B14F-4D97-AF65-F5344CB8AC3E}">
        <p14:creationId xmlns:p14="http://schemas.microsoft.com/office/powerpoint/2010/main" val="1027950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 y="100680"/>
            <a:ext cx="8753856" cy="6863417"/>
          </a:xfrm>
          <a:prstGeom prst="rect">
            <a:avLst/>
          </a:prstGeom>
        </p:spPr>
        <p:txBody>
          <a:bodyPr wrap="square">
            <a:spAutoFit/>
          </a:bodyPr>
          <a:lstStyle/>
          <a:p>
            <a:pPr defTabSz="685800" eaLnBrk="0" fontAlgn="base" hangingPunct="0">
              <a:spcBef>
                <a:spcPct val="0"/>
              </a:spcBef>
              <a:spcAft>
                <a:spcPct val="0"/>
              </a:spcAft>
              <a:defRPr/>
            </a:pPr>
            <a:r>
              <a:rPr lang="en-US" sz="2000" b="1" dirty="0">
                <a:solidFill>
                  <a:srgbClr val="FF0000"/>
                </a:solidFill>
                <a:latin typeface="Calibri" panose="020F0502020204030204" pitchFamily="34" charset="0"/>
                <a:cs typeface="Calibri" panose="020F0502020204030204" pitchFamily="34" charset="0"/>
              </a:rPr>
              <a:t>The physical environment</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Environmental influences on health can be positive or negative, and cover a wide range of factors, from global (climate change) to national and regional issues (economic recessions, strife, air, and water pollution) to issues in the local built environment (indoor air quality), to the social environment.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The positive benefits of spending time in beautiful surroundings are well understood.</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Exposures to contaminants in air, water, food and soil, are associated with many chronic diseases and with emerging communicable diseases.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Climate change and the associated weather extremes will also affect health: hyperthermia from extreme heat, injury from extreme wind and rain, social disruption from sea level change and agricultural effects, and changing distribution of vectors and infectious agents introduce disease to previously unaffected regions.</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Design of the built environment also influences health. Overcrowding in housing and community design (which affects transportation and </a:t>
            </a:r>
            <a:r>
              <a:rPr lang="en-US" sz="2000" dirty="0" err="1">
                <a:solidFill>
                  <a:srgbClr val="000000"/>
                </a:solidFill>
                <a:latin typeface="Calibri" panose="020F0502020204030204" pitchFamily="34" charset="0"/>
                <a:cs typeface="Calibri" panose="020F0502020204030204" pitchFamily="34" charset="0"/>
              </a:rPr>
              <a:t>neighbourhood</a:t>
            </a:r>
            <a:r>
              <a:rPr lang="en-US" sz="2000" dirty="0">
                <a:solidFill>
                  <a:srgbClr val="000000"/>
                </a:solidFill>
                <a:latin typeface="Calibri" panose="020F0502020204030204" pitchFamily="34" charset="0"/>
                <a:cs typeface="Calibri" panose="020F0502020204030204" pitchFamily="34" charset="0"/>
              </a:rPr>
              <a:t> walkability) are increasingly identified as risk factors for chronic diseases, especially respiratory conditions.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As people live further from the city </a:t>
            </a:r>
            <a:r>
              <a:rPr lang="en-US" sz="2000" dirty="0" err="1">
                <a:solidFill>
                  <a:srgbClr val="000000"/>
                </a:solidFill>
                <a:latin typeface="Calibri" panose="020F0502020204030204" pitchFamily="34" charset="0"/>
                <a:cs typeface="Calibri" panose="020F0502020204030204" pitchFamily="34" charset="0"/>
              </a:rPr>
              <a:t>centre</a:t>
            </a:r>
            <a:r>
              <a:rPr lang="en-US" sz="2000" dirty="0">
                <a:solidFill>
                  <a:srgbClr val="000000"/>
                </a:solidFill>
                <a:latin typeface="Calibri" panose="020F0502020204030204" pitchFamily="34" charset="0"/>
                <a:cs typeface="Calibri" panose="020F0502020204030204" pitchFamily="34" charset="0"/>
              </a:rPr>
              <a:t> they drive more, resulting in more vehicle collisions, "as well as higher rates of heart and respiratory diseases and obesity, and elevated stress related to both commuting among congested traffic and increased noise levels."</a:t>
            </a:r>
          </a:p>
        </p:txBody>
      </p:sp>
    </p:spTree>
    <p:extLst>
      <p:ext uri="{BB962C8B-B14F-4D97-AF65-F5344CB8AC3E}">
        <p14:creationId xmlns:p14="http://schemas.microsoft.com/office/powerpoint/2010/main" val="3955852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688" y="250032"/>
            <a:ext cx="8814816" cy="5016758"/>
          </a:xfrm>
          <a:prstGeom prst="rect">
            <a:avLst/>
          </a:prstGeom>
        </p:spPr>
        <p:txBody>
          <a:bodyPr wrap="square">
            <a:spAutoFit/>
          </a:bodyPr>
          <a:lstStyle/>
          <a:p>
            <a:pPr defTabSz="685800" eaLnBrk="0" fontAlgn="base" hangingPunct="0">
              <a:spcBef>
                <a:spcPct val="0"/>
              </a:spcBef>
              <a:spcAft>
                <a:spcPct val="0"/>
              </a:spcAft>
              <a:defRPr/>
            </a:pPr>
            <a:r>
              <a:rPr lang="en-US" sz="2000" b="1" dirty="0">
                <a:solidFill>
                  <a:srgbClr val="FF0000"/>
                </a:solidFill>
                <a:latin typeface="Calibri" panose="020F0502020204030204" pitchFamily="34" charset="0"/>
                <a:cs typeface="Calibri" panose="020F0502020204030204" pitchFamily="34" charset="0"/>
              </a:rPr>
              <a:t>Health Services</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Advances in health care have conferred immense benefits on health and longevity for countries of the developed world and in many developing countries. Hence availability and access to health services are important for the health status of individuals in a country.</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The invention of antibiotics, antisepsis, life-saving surgical procedures, as well as advances in pharmaceuticals, have all revolutionized the management of a wide range of diseases.</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At the population level, public health interventions (sanitation, communicable disease control measures, etc.) and disease prevention (immunization, tobacco control measures, and screening) have made major contributions to saving lives and improving health.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Historical declines occurred for polio, smallpox, and whooping cough, all of which responded dramatically to improvements in hygiene long before effective medical treatments were developed.</a:t>
            </a:r>
          </a:p>
          <a:p>
            <a:pPr defTabSz="685800" eaLnBrk="0" fontAlgn="base" hangingPunct="0">
              <a:spcBef>
                <a:spcPct val="0"/>
              </a:spcBef>
              <a:spcAft>
                <a:spcPct val="0"/>
              </a:spcAft>
              <a:defRPr/>
            </a:pPr>
            <a:endParaRPr lang="en-US" sz="2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601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416" y="170689"/>
            <a:ext cx="8692896" cy="4832092"/>
          </a:xfrm>
          <a:prstGeom prst="rect">
            <a:avLst/>
          </a:prstGeom>
        </p:spPr>
        <p:txBody>
          <a:bodyPr wrap="square">
            <a:spAutoFit/>
          </a:bodyPr>
          <a:lstStyle/>
          <a:p>
            <a:pPr defTabSz="685800" eaLnBrk="0" fontAlgn="base" hangingPunct="0">
              <a:spcBef>
                <a:spcPct val="0"/>
              </a:spcBef>
              <a:spcAft>
                <a:spcPct val="0"/>
              </a:spcAft>
              <a:defRPr/>
            </a:pPr>
            <a:r>
              <a:rPr lang="en-US" sz="2000" b="1" dirty="0">
                <a:solidFill>
                  <a:srgbClr val="FF0000"/>
                </a:solidFill>
                <a:cs typeface="Arial" panose="020B0604020202020204" pitchFamily="34" charset="0"/>
              </a:rPr>
              <a:t>Gender</a:t>
            </a:r>
          </a:p>
          <a:p>
            <a:pPr marL="214313" indent="-214313" defTabSz="685800" eaLnBrk="0" fontAlgn="base" hangingPunct="0">
              <a:spcBef>
                <a:spcPct val="0"/>
              </a:spcBef>
              <a:spcAft>
                <a:spcPct val="0"/>
              </a:spcAft>
              <a:buFont typeface="Wingdings" panose="05000000000000000000" pitchFamily="2" charset="2"/>
              <a:buChar char="q"/>
              <a:defRPr/>
            </a:pPr>
            <a:r>
              <a:rPr lang="en-US" dirty="0">
                <a:solidFill>
                  <a:srgbClr val="000000"/>
                </a:solidFill>
                <a:cs typeface="Arial" panose="020B0604020202020204" pitchFamily="34" charset="0"/>
              </a:rPr>
              <a:t>Because of social (gender) and biological (sex) differences, women and men face different health risks, experience different responses from health systems, and their health-seeking behavior, and health outcomes differ.</a:t>
            </a:r>
          </a:p>
          <a:p>
            <a:pPr marL="214313" indent="-214313" defTabSz="685800" eaLnBrk="0" fontAlgn="base" hangingPunct="0">
              <a:spcBef>
                <a:spcPct val="0"/>
              </a:spcBef>
              <a:spcAft>
                <a:spcPct val="0"/>
              </a:spcAft>
              <a:buFont typeface="Wingdings" panose="05000000000000000000" pitchFamily="2" charset="2"/>
              <a:buChar char="q"/>
              <a:defRPr/>
            </a:pPr>
            <a:r>
              <a:rPr lang="en-US" dirty="0">
                <a:solidFill>
                  <a:srgbClr val="000000"/>
                </a:solidFill>
                <a:cs typeface="Arial" panose="020B0604020202020204" pitchFamily="34" charset="0"/>
              </a:rPr>
              <a:t>Women are more likely to have certain diseases compared to men. Example breast cancer, cervical cancer (only in women), </a:t>
            </a:r>
          </a:p>
          <a:p>
            <a:pPr marL="214313" indent="-214313" defTabSz="685800" eaLnBrk="0" fontAlgn="base" hangingPunct="0">
              <a:spcBef>
                <a:spcPct val="0"/>
              </a:spcBef>
              <a:spcAft>
                <a:spcPct val="0"/>
              </a:spcAft>
              <a:buFont typeface="Wingdings" panose="05000000000000000000" pitchFamily="2" charset="2"/>
              <a:buChar char="q"/>
              <a:defRPr/>
            </a:pPr>
            <a:r>
              <a:rPr lang="en-US" dirty="0">
                <a:solidFill>
                  <a:srgbClr val="000000"/>
                </a:solidFill>
                <a:cs typeface="Arial" panose="020B0604020202020204" pitchFamily="34" charset="0"/>
              </a:rPr>
              <a:t>Men are also likely to have a higher risk of certain diseases compared to women. Example, heart diseases, respiratory diseases, prostate cancer (only in men).</a:t>
            </a:r>
          </a:p>
          <a:p>
            <a:pPr marL="214313" indent="-214313" defTabSz="685800" eaLnBrk="0" fontAlgn="base" hangingPunct="0">
              <a:spcBef>
                <a:spcPct val="0"/>
              </a:spcBef>
              <a:spcAft>
                <a:spcPct val="0"/>
              </a:spcAft>
              <a:buFont typeface="Wingdings" panose="05000000000000000000" pitchFamily="2" charset="2"/>
              <a:buChar char="q"/>
              <a:defRPr/>
            </a:pPr>
            <a:r>
              <a:rPr lang="en-US" dirty="0">
                <a:solidFill>
                  <a:srgbClr val="000000"/>
                </a:solidFill>
                <a:cs typeface="Arial" panose="020B0604020202020204" pitchFamily="34" charset="0"/>
              </a:rPr>
              <a:t>In most societies women have less access to health information, care, services and resources to protect their health. </a:t>
            </a:r>
          </a:p>
          <a:p>
            <a:pPr marL="214313" indent="-214313" defTabSz="685800" eaLnBrk="0" fontAlgn="base" hangingPunct="0">
              <a:spcBef>
                <a:spcPct val="0"/>
              </a:spcBef>
              <a:spcAft>
                <a:spcPct val="0"/>
              </a:spcAft>
              <a:buFont typeface="Wingdings" panose="05000000000000000000" pitchFamily="2" charset="2"/>
              <a:buChar char="q"/>
              <a:defRPr/>
            </a:pPr>
            <a:r>
              <a:rPr lang="en-US" dirty="0">
                <a:solidFill>
                  <a:srgbClr val="000000"/>
                </a:solidFill>
                <a:cs typeface="Arial" panose="020B0604020202020204" pitchFamily="34" charset="0"/>
              </a:rPr>
              <a:t>Gender norms also affect men’s health by assigning them roles that promote risk-taking behavior and cause them to neglect their health e.g. drinking </a:t>
            </a:r>
          </a:p>
          <a:p>
            <a:pPr marL="214313" indent="-214313" defTabSz="685800" eaLnBrk="0" fontAlgn="base" hangingPunct="0">
              <a:spcBef>
                <a:spcPct val="0"/>
              </a:spcBef>
              <a:spcAft>
                <a:spcPct val="0"/>
              </a:spcAft>
              <a:buFont typeface="Wingdings" panose="05000000000000000000" pitchFamily="2" charset="2"/>
              <a:buChar char="q"/>
              <a:defRPr/>
            </a:pPr>
            <a:r>
              <a:rPr lang="en-US" dirty="0">
                <a:solidFill>
                  <a:srgbClr val="000000"/>
                </a:solidFill>
                <a:cs typeface="Arial" panose="020B0604020202020204" pitchFamily="34" charset="0"/>
              </a:rPr>
              <a:t>Women’s health is gaining importance in areas such as nutrition, health consequences of violence, aging, lifestyle related conditions and the occupational environment. </a:t>
            </a:r>
          </a:p>
          <a:p>
            <a:pPr marL="214313" indent="-214313" defTabSz="685800" eaLnBrk="0" fontAlgn="base" hangingPunct="0">
              <a:spcBef>
                <a:spcPct val="0"/>
              </a:spcBef>
              <a:spcAft>
                <a:spcPct val="0"/>
              </a:spcAft>
              <a:buFont typeface="Wingdings" panose="05000000000000000000" pitchFamily="2" charset="2"/>
              <a:buChar char="q"/>
              <a:defRPr/>
            </a:pPr>
            <a:r>
              <a:rPr lang="en-US" dirty="0">
                <a:solidFill>
                  <a:srgbClr val="000000"/>
                </a:solidFill>
                <a:cs typeface="Arial" panose="020B0604020202020204" pitchFamily="34" charset="0"/>
              </a:rPr>
              <a:t>Internationally the development goals contained in the Millennium Declaration include the promotion of gender equality and the empowerment of women as effective ways to combat poverty, hunger and disease and to stimulate sustainable development.</a:t>
            </a:r>
          </a:p>
        </p:txBody>
      </p:sp>
    </p:spTree>
    <p:extLst>
      <p:ext uri="{BB962C8B-B14F-4D97-AF65-F5344CB8AC3E}">
        <p14:creationId xmlns:p14="http://schemas.microsoft.com/office/powerpoint/2010/main" val="2763811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264" y="121920"/>
            <a:ext cx="8778239" cy="4862870"/>
          </a:xfrm>
          <a:prstGeom prst="rect">
            <a:avLst/>
          </a:prstGeom>
        </p:spPr>
        <p:txBody>
          <a:bodyPr wrap="square">
            <a:spAutoFit/>
          </a:bodyPr>
          <a:lstStyle/>
          <a:p>
            <a:pPr defTabSz="685800" eaLnBrk="0" fontAlgn="base" hangingPunct="0">
              <a:spcBef>
                <a:spcPct val="0"/>
              </a:spcBef>
              <a:spcAft>
                <a:spcPct val="0"/>
              </a:spcAft>
              <a:defRPr/>
            </a:pPr>
            <a:r>
              <a:rPr lang="en-US" sz="2000" b="1" dirty="0">
                <a:solidFill>
                  <a:srgbClr val="FF0000"/>
                </a:solidFill>
                <a:cs typeface="Arial" panose="020B0604020202020204" pitchFamily="34" charset="0"/>
              </a:rPr>
              <a:t>Culture</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cs typeface="Arial" panose="020B0604020202020204" pitchFamily="34" charset="0"/>
              </a:rPr>
              <a:t>"</a:t>
            </a:r>
            <a:r>
              <a:rPr lang="en-US" dirty="0">
                <a:solidFill>
                  <a:srgbClr val="000000"/>
                </a:solidFill>
                <a:cs typeface="Arial" panose="020B0604020202020204" pitchFamily="34" charset="0"/>
              </a:rPr>
              <a:t>Culture is a system of ideas, values, and metaphors that are consciously and unconsciously used or enacted by people in their everyday lives. It is not a rigid set of </a:t>
            </a:r>
            <a:r>
              <a:rPr lang="en-US" dirty="0" err="1">
                <a:solidFill>
                  <a:srgbClr val="000000"/>
                </a:solidFill>
                <a:cs typeface="Arial" panose="020B0604020202020204" pitchFamily="34" charset="0"/>
              </a:rPr>
              <a:t>behaviour</a:t>
            </a:r>
            <a:r>
              <a:rPr lang="en-US" dirty="0">
                <a:solidFill>
                  <a:srgbClr val="000000"/>
                </a:solidFill>
                <a:cs typeface="Arial" panose="020B0604020202020204" pitchFamily="34" charset="0"/>
              </a:rPr>
              <a:t> traits but a fluid and adaptive system of meaning.</a:t>
            </a:r>
          </a:p>
          <a:p>
            <a:pPr marL="214313" indent="-214313" defTabSz="685800" eaLnBrk="0" fontAlgn="base" hangingPunct="0">
              <a:spcBef>
                <a:spcPct val="0"/>
              </a:spcBef>
              <a:spcAft>
                <a:spcPct val="0"/>
              </a:spcAft>
              <a:buFont typeface="Wingdings" panose="05000000000000000000" pitchFamily="2" charset="2"/>
              <a:buChar char="q"/>
              <a:defRPr/>
            </a:pPr>
            <a:r>
              <a:rPr lang="en-US" dirty="0">
                <a:solidFill>
                  <a:srgbClr val="000000"/>
                </a:solidFill>
                <a:cs typeface="Arial" panose="020B0604020202020204" pitchFamily="34" charset="0"/>
              </a:rPr>
              <a:t>Culture explains what one must know and do to function in a given society. </a:t>
            </a:r>
          </a:p>
          <a:p>
            <a:pPr marL="214313" indent="-214313" defTabSz="685800" eaLnBrk="0" fontAlgn="base" hangingPunct="0">
              <a:spcBef>
                <a:spcPct val="0"/>
              </a:spcBef>
              <a:spcAft>
                <a:spcPct val="0"/>
              </a:spcAft>
              <a:buFont typeface="Wingdings" panose="05000000000000000000" pitchFamily="2" charset="2"/>
              <a:buChar char="q"/>
              <a:defRPr/>
            </a:pPr>
            <a:r>
              <a:rPr lang="en-US" dirty="0">
                <a:solidFill>
                  <a:srgbClr val="000000"/>
                </a:solidFill>
                <a:cs typeface="Arial" panose="020B0604020202020204" pitchFamily="34" charset="0"/>
              </a:rPr>
              <a:t>Culture also underpins values, which are deeply held beliefs that define what is desirable and moral.</a:t>
            </a:r>
          </a:p>
          <a:p>
            <a:pPr marL="214313" indent="-214313" defTabSz="685800" eaLnBrk="0" fontAlgn="base" hangingPunct="0">
              <a:spcBef>
                <a:spcPct val="0"/>
              </a:spcBef>
              <a:spcAft>
                <a:spcPct val="0"/>
              </a:spcAft>
              <a:buFont typeface="Wingdings" panose="05000000000000000000" pitchFamily="2" charset="2"/>
              <a:buChar char="q"/>
              <a:defRPr/>
            </a:pPr>
            <a:r>
              <a:rPr lang="en-US" dirty="0">
                <a:solidFill>
                  <a:srgbClr val="000000"/>
                </a:solidFill>
                <a:cs typeface="Arial" panose="020B0604020202020204" pitchFamily="34" charset="0"/>
              </a:rPr>
              <a:t>Culture may negatively influence health such as female genital mutilation, wife beating, wife inheritance.</a:t>
            </a:r>
          </a:p>
          <a:p>
            <a:pPr marL="214313" indent="-214313" defTabSz="685800" eaLnBrk="0" fontAlgn="base" hangingPunct="0">
              <a:spcBef>
                <a:spcPct val="0"/>
              </a:spcBef>
              <a:spcAft>
                <a:spcPct val="0"/>
              </a:spcAft>
              <a:buFont typeface="Wingdings" panose="05000000000000000000" pitchFamily="2" charset="2"/>
              <a:buChar char="q"/>
              <a:defRPr/>
            </a:pPr>
            <a:r>
              <a:rPr lang="en-US" dirty="0">
                <a:solidFill>
                  <a:srgbClr val="000000"/>
                </a:solidFill>
                <a:cs typeface="Arial" panose="020B0604020202020204" pitchFamily="34" charset="0"/>
              </a:rPr>
              <a:t>Culture could also positively influence health such as eating indigenous foods, promoting social health </a:t>
            </a:r>
            <a:r>
              <a:rPr lang="en-US" dirty="0" err="1">
                <a:solidFill>
                  <a:srgbClr val="000000"/>
                </a:solidFill>
                <a:cs typeface="Arial" panose="020B0604020202020204" pitchFamily="34" charset="0"/>
              </a:rPr>
              <a:t>etcs</a:t>
            </a:r>
            <a:r>
              <a:rPr lang="en-US" dirty="0">
                <a:solidFill>
                  <a:srgbClr val="000000"/>
                </a:solidFill>
                <a:cs typeface="Arial" panose="020B0604020202020204" pitchFamily="34" charset="0"/>
              </a:rPr>
              <a:t>  </a:t>
            </a:r>
          </a:p>
          <a:p>
            <a:pPr marL="214313" indent="-214313" defTabSz="685800" eaLnBrk="0" fontAlgn="base" hangingPunct="0">
              <a:spcBef>
                <a:spcPct val="0"/>
              </a:spcBef>
              <a:spcAft>
                <a:spcPct val="0"/>
              </a:spcAft>
              <a:buFont typeface="Wingdings" panose="05000000000000000000" pitchFamily="2" charset="2"/>
              <a:buChar char="q"/>
              <a:defRPr/>
            </a:pPr>
            <a:r>
              <a:rPr lang="en-US" dirty="0">
                <a:solidFill>
                  <a:srgbClr val="000000"/>
                </a:solidFill>
                <a:cs typeface="Arial" panose="020B0604020202020204" pitchFamily="34" charset="0"/>
              </a:rPr>
              <a:t>Interventions designed to support healthy </a:t>
            </a:r>
            <a:r>
              <a:rPr lang="en-US" dirty="0" err="1">
                <a:solidFill>
                  <a:srgbClr val="000000"/>
                </a:solidFill>
                <a:cs typeface="Arial" panose="020B0604020202020204" pitchFamily="34" charset="0"/>
              </a:rPr>
              <a:t>behaviours</a:t>
            </a:r>
            <a:r>
              <a:rPr lang="en-US" dirty="0">
                <a:solidFill>
                  <a:srgbClr val="000000"/>
                </a:solidFill>
                <a:cs typeface="Arial" panose="020B0604020202020204" pitchFamily="34" charset="0"/>
              </a:rPr>
              <a:t> have been most successful when they consider the culture of the target population and when the community is actively engaged in designing and implementing the intervention. </a:t>
            </a:r>
          </a:p>
          <a:p>
            <a:pPr marL="214313" indent="-214313" defTabSz="685800" eaLnBrk="0" fontAlgn="base" hangingPunct="0">
              <a:spcBef>
                <a:spcPct val="0"/>
              </a:spcBef>
              <a:spcAft>
                <a:spcPct val="0"/>
              </a:spcAft>
              <a:buFont typeface="Wingdings" panose="05000000000000000000" pitchFamily="2" charset="2"/>
              <a:buChar char="q"/>
              <a:defRPr/>
            </a:pPr>
            <a:r>
              <a:rPr lang="en-US" dirty="0">
                <a:solidFill>
                  <a:srgbClr val="000000"/>
                </a:solidFill>
                <a:cs typeface="Arial" panose="020B0604020202020204" pitchFamily="34" charset="0"/>
              </a:rPr>
              <a:t>However, although cultures may be shared, people are far from homogeneous, and it is dangerous to assume that all people defined as belonging to a certain culture will hold the same norms and values or will react the same way to new ideas and knowledge. </a:t>
            </a:r>
          </a:p>
        </p:txBody>
      </p:sp>
    </p:spTree>
    <p:extLst>
      <p:ext uri="{BB962C8B-B14F-4D97-AF65-F5344CB8AC3E}">
        <p14:creationId xmlns:p14="http://schemas.microsoft.com/office/powerpoint/2010/main" val="3920816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170688"/>
            <a:ext cx="8619744" cy="5016758"/>
          </a:xfrm>
          <a:prstGeom prst="rect">
            <a:avLst/>
          </a:prstGeom>
        </p:spPr>
        <p:txBody>
          <a:bodyPr wrap="square">
            <a:spAutoFit/>
          </a:bodyPr>
          <a:lstStyle/>
          <a:p>
            <a:pPr defTabSz="685800" eaLnBrk="0" fontAlgn="base" hangingPunct="0">
              <a:spcBef>
                <a:spcPct val="0"/>
              </a:spcBef>
              <a:spcAft>
                <a:spcPct val="0"/>
              </a:spcAft>
              <a:defRPr/>
            </a:pPr>
            <a:r>
              <a:rPr lang="en-US" sz="2000" b="1" dirty="0">
                <a:solidFill>
                  <a:srgbClr val="FF0000"/>
                </a:solidFill>
                <a:latin typeface="Calibri" panose="020F0502020204030204" pitchFamily="34" charset="0"/>
                <a:cs typeface="Calibri" panose="020F0502020204030204" pitchFamily="34" charset="0"/>
              </a:rPr>
              <a:t>Combinations of determinants</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Different determinants often occur in association in individuals and in communities. For instance, a person with little education is likely have an unsatisfactory, poorly paid job and to live in poor housing. At the community level, the neighborhood in which this person lives is likely to be undesirable, perhaps near an industrial complex with heavy traffic. It unlikely to have many services close by and, having little social cohesion, it is unlikely to develop enough political power to force improvements.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This aggregation makes it difficult to tease out the individual determinants that are linked with individual health outcomes.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Furthermore, the different determinants can create feedback loops. For instance, overcrowded housing causes increased transmission of infection which causes increased time off work which causes decreased income which forces people to live in overcrowded housing. </a:t>
            </a:r>
          </a:p>
          <a:p>
            <a:pPr marL="214313" indent="-214313" defTabSz="685800" eaLnBrk="0" fontAlgn="base" hangingPunct="0">
              <a:spcBef>
                <a:spcPct val="0"/>
              </a:spcBef>
              <a:spcAft>
                <a:spcPct val="0"/>
              </a:spcAft>
              <a:buFont typeface="Wingdings" panose="05000000000000000000" pitchFamily="2" charset="2"/>
              <a:buChar char="q"/>
              <a:defRPr/>
            </a:pPr>
            <a:r>
              <a:rPr lang="en-US" sz="2000" dirty="0">
                <a:solidFill>
                  <a:srgbClr val="000000"/>
                </a:solidFill>
                <a:latin typeface="Calibri" panose="020F0502020204030204" pitchFamily="34" charset="0"/>
                <a:cs typeface="Calibri" panose="020F0502020204030204" pitchFamily="34" charset="0"/>
              </a:rPr>
              <a:t>This idea of multiple associations, links and feedback loops is known as the web of causation. </a:t>
            </a:r>
          </a:p>
        </p:txBody>
      </p:sp>
    </p:spTree>
    <p:extLst>
      <p:ext uri="{BB962C8B-B14F-4D97-AF65-F5344CB8AC3E}">
        <p14:creationId xmlns:p14="http://schemas.microsoft.com/office/powerpoint/2010/main" val="3861426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02336" y="209232"/>
            <a:ext cx="6183313" cy="485776"/>
          </a:xfrm>
        </p:spPr>
        <p:txBody>
          <a:bodyPr>
            <a:noAutofit/>
          </a:bodyPr>
          <a:lstStyle/>
          <a:p>
            <a:pPr algn="l" eaLnBrk="1" fontAlgn="auto" hangingPunct="1">
              <a:spcAft>
                <a:spcPts val="0"/>
              </a:spcAft>
              <a:defRPr/>
            </a:pPr>
            <a:r>
              <a:rPr lang="en-US" altLang="en-US" sz="4000" b="1" dirty="0">
                <a:solidFill>
                  <a:srgbClr val="FF0000"/>
                </a:solidFill>
                <a:latin typeface="+mn-lt"/>
              </a:rPr>
              <a:t>Indicators Of Health</a:t>
            </a:r>
            <a:endParaRPr lang="en-US" altLang="en-US" sz="4000" dirty="0">
              <a:solidFill>
                <a:srgbClr val="FF0000"/>
              </a:solidFill>
              <a:latin typeface="+mn-lt"/>
            </a:endParaRPr>
          </a:p>
        </p:txBody>
      </p:sp>
      <p:sp>
        <p:nvSpPr>
          <p:cNvPr id="22531" name="Content Placeholder 2"/>
          <p:cNvSpPr>
            <a:spLocks noGrp="1"/>
          </p:cNvSpPr>
          <p:nvPr>
            <p:ph idx="4294967295"/>
          </p:nvPr>
        </p:nvSpPr>
        <p:spPr>
          <a:xfrm>
            <a:off x="268224" y="780352"/>
            <a:ext cx="8607552" cy="4230560"/>
          </a:xfrm>
        </p:spPr>
        <p:txBody>
          <a:bodyPr rtlCol="0">
            <a:noAutofit/>
          </a:bodyPr>
          <a:lstStyle/>
          <a:p>
            <a:pPr eaLnBrk="1" fontAlgn="auto" hangingPunct="1">
              <a:buFont typeface="Wingdings" panose="05000000000000000000" pitchFamily="2" charset="2"/>
              <a:buChar char="q"/>
              <a:defRPr/>
            </a:pPr>
            <a:r>
              <a:rPr lang="en-US" altLang="en-US" sz="2000" dirty="0"/>
              <a:t>Indicators should be valid, reliable and objective, sensitive, specific, feasible and relevant.</a:t>
            </a:r>
          </a:p>
          <a:p>
            <a:pPr marL="868680" lvl="2" indent="-68580">
              <a:buNone/>
              <a:defRPr/>
            </a:pPr>
            <a:r>
              <a:rPr lang="en-US" altLang="en-US" sz="1600" dirty="0"/>
              <a:t>1. Morbidity indicators</a:t>
            </a:r>
          </a:p>
          <a:p>
            <a:pPr marL="868680" lvl="2" indent="-68580">
              <a:buNone/>
              <a:defRPr/>
            </a:pPr>
            <a:r>
              <a:rPr lang="en-US" altLang="en-US" sz="1600" dirty="0"/>
              <a:t>2. Disability rates</a:t>
            </a:r>
          </a:p>
          <a:p>
            <a:pPr marL="868680" lvl="2" indent="-68580">
              <a:buNone/>
              <a:defRPr/>
            </a:pPr>
            <a:r>
              <a:rPr lang="en-US" altLang="en-US" sz="1600" dirty="0"/>
              <a:t>3. Nutritional status indicators</a:t>
            </a:r>
          </a:p>
          <a:p>
            <a:pPr marL="868680" lvl="2" indent="-68580">
              <a:buNone/>
              <a:defRPr/>
            </a:pPr>
            <a:r>
              <a:rPr lang="en-US" altLang="en-US" sz="1600" dirty="0"/>
              <a:t>4. Health care delivery indicators</a:t>
            </a:r>
          </a:p>
          <a:p>
            <a:pPr marL="868680" lvl="2" indent="-68580">
              <a:buNone/>
              <a:defRPr/>
            </a:pPr>
            <a:r>
              <a:rPr lang="en-US" altLang="en-US" sz="1600" dirty="0"/>
              <a:t>5. Utilization rates</a:t>
            </a:r>
          </a:p>
          <a:p>
            <a:pPr marL="868680" lvl="2" indent="-68580">
              <a:buNone/>
              <a:defRPr/>
            </a:pPr>
            <a:r>
              <a:rPr lang="en-US" altLang="en-US" sz="1600" dirty="0"/>
              <a:t>6. Indicators of social and mental health</a:t>
            </a:r>
          </a:p>
          <a:p>
            <a:pPr marL="868680" lvl="2" indent="-68580">
              <a:buNone/>
              <a:defRPr/>
            </a:pPr>
            <a:r>
              <a:rPr lang="en-US" altLang="en-US" sz="1600" dirty="0"/>
              <a:t>7. Environmental indicators</a:t>
            </a:r>
          </a:p>
          <a:p>
            <a:pPr marL="868680" lvl="2" indent="-68580">
              <a:buNone/>
              <a:defRPr/>
            </a:pPr>
            <a:r>
              <a:rPr lang="en-US" altLang="en-US" sz="1600" dirty="0"/>
              <a:t>8. Socioeconomic indicators</a:t>
            </a:r>
          </a:p>
          <a:p>
            <a:pPr marL="868680" lvl="2" indent="-68580">
              <a:buNone/>
              <a:defRPr/>
            </a:pPr>
            <a:r>
              <a:rPr lang="en-US" altLang="en-US" sz="1600" dirty="0"/>
              <a:t>9. Health policy indicators</a:t>
            </a:r>
          </a:p>
          <a:p>
            <a:pPr marL="868680" lvl="2" indent="-68580">
              <a:buNone/>
              <a:defRPr/>
            </a:pPr>
            <a:r>
              <a:rPr lang="en-US" altLang="en-US" sz="1600" dirty="0"/>
              <a:t>10. Indicators of quality of life</a:t>
            </a:r>
          </a:p>
          <a:p>
            <a:pPr marL="868680" lvl="2" indent="-68580">
              <a:buNone/>
              <a:defRPr/>
            </a:pPr>
            <a:r>
              <a:rPr lang="en-US" altLang="en-US" sz="1600" dirty="0"/>
              <a:t>11. Other indicators</a:t>
            </a:r>
          </a:p>
        </p:txBody>
      </p:sp>
    </p:spTree>
    <p:extLst>
      <p:ext uri="{BB962C8B-B14F-4D97-AF65-F5344CB8AC3E}">
        <p14:creationId xmlns:p14="http://schemas.microsoft.com/office/powerpoint/2010/main" val="2511127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EC6DF-E05F-4599-A75E-9CB15B5974D8}"/>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id="{EFAD5161-7017-45DD-BE92-271A7B96994E}"/>
              </a:ext>
            </a:extLst>
          </p:cNvPr>
          <p:cNvSpPr>
            <a:spLocks noGrp="1"/>
          </p:cNvSpPr>
          <p:nvPr>
            <p:ph type="subTitle" idx="1"/>
          </p:nvPr>
        </p:nvSpPr>
        <p:spPr>
          <a:xfrm>
            <a:off x="142240" y="0"/>
            <a:ext cx="8849360" cy="5019040"/>
          </a:xfrm>
        </p:spPr>
        <p:txBody>
          <a:bodyPr>
            <a:normAutofit fontScale="70000" lnSpcReduction="20000"/>
          </a:bodyPr>
          <a:lstStyle/>
          <a:p>
            <a:pPr marL="457200" indent="-457200" algn="l">
              <a:buFont typeface="Wingdings" panose="05000000000000000000" pitchFamily="2" charset="2"/>
              <a:buChar char="v"/>
            </a:pPr>
            <a:r>
              <a:rPr lang="en-US" b="1" dirty="0">
                <a:solidFill>
                  <a:schemeClr val="tx1"/>
                </a:solidFill>
              </a:rPr>
              <a:t>Sociology</a:t>
            </a:r>
            <a:r>
              <a:rPr lang="en-US" dirty="0">
                <a:solidFill>
                  <a:schemeClr val="tx1"/>
                </a:solidFill>
              </a:rPr>
              <a:t>: Is the scientific study of human society, social relationships and social behavior.</a:t>
            </a:r>
          </a:p>
          <a:p>
            <a:pPr marL="457200" indent="-457200" algn="l">
              <a:buFont typeface="Wingdings" panose="05000000000000000000" pitchFamily="2" charset="2"/>
              <a:buChar char="v"/>
            </a:pPr>
            <a:r>
              <a:rPr lang="en-US" b="1" dirty="0">
                <a:solidFill>
                  <a:schemeClr val="tx1"/>
                </a:solidFill>
              </a:rPr>
              <a:t>Medical Sociology</a:t>
            </a:r>
            <a:r>
              <a:rPr lang="en-US" dirty="0">
                <a:solidFill>
                  <a:schemeClr val="tx1"/>
                </a:solidFill>
              </a:rPr>
              <a:t>: Is a subfield of sociology that focuses on the social aspects of health, illness and healthcare systems</a:t>
            </a:r>
          </a:p>
          <a:p>
            <a:pPr marL="457200" indent="-457200" algn="l">
              <a:buFont typeface="Wingdings" panose="05000000000000000000" pitchFamily="2" charset="2"/>
              <a:buChar char="v"/>
            </a:pPr>
            <a:r>
              <a:rPr lang="en-US" b="1" dirty="0">
                <a:solidFill>
                  <a:schemeClr val="tx1"/>
                </a:solidFill>
              </a:rPr>
              <a:t>Sociology in Medicine</a:t>
            </a:r>
            <a:r>
              <a:rPr lang="en-US" dirty="0">
                <a:solidFill>
                  <a:schemeClr val="tx1"/>
                </a:solidFill>
              </a:rPr>
              <a:t>: Focuses on how medicine and healthcare institutions affect society. It examines the social organization of healthcare, the role of healthcare providers, the influence of medical technology and impact of healthcare policies on society. E.g. A sociologist might study how medical knowledge is produced and disseminated or how the structure of healthcare system affects access to care.</a:t>
            </a:r>
          </a:p>
          <a:p>
            <a:pPr marL="457200" indent="-457200" algn="l">
              <a:buFont typeface="Wingdings" panose="05000000000000000000" pitchFamily="2" charset="2"/>
              <a:buChar char="v"/>
            </a:pPr>
            <a:r>
              <a:rPr lang="en-US" b="1" dirty="0">
                <a:solidFill>
                  <a:schemeClr val="tx1"/>
                </a:solidFill>
              </a:rPr>
              <a:t>Sociology of Medicine</a:t>
            </a:r>
            <a:r>
              <a:rPr lang="en-US" dirty="0">
                <a:solidFill>
                  <a:schemeClr val="tx1"/>
                </a:solidFill>
              </a:rPr>
              <a:t>: Focuses on how society affects health, disease and health care. It examines the social behaviors that shape people`s health behaviors, access to healthcare and experiences with illness. E.g. A sociologist might study how poverty, race, gender and other social  factors affect people`s health outcomes or how cultural beliefs and values shape the way people perceive and respond to illness.</a:t>
            </a:r>
          </a:p>
        </p:txBody>
      </p:sp>
    </p:spTree>
    <p:extLst>
      <p:ext uri="{BB962C8B-B14F-4D97-AF65-F5344CB8AC3E}">
        <p14:creationId xmlns:p14="http://schemas.microsoft.com/office/powerpoint/2010/main" val="2334554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00000"/>
                </a:solidFill>
              </a:rPr>
              <a:t>Medical Sociology and </a:t>
            </a:r>
            <a:br>
              <a:rPr lang="en-US" b="1" dirty="0">
                <a:solidFill>
                  <a:srgbClr val="800000"/>
                </a:solidFill>
              </a:rPr>
            </a:br>
            <a:r>
              <a:rPr lang="en-US" b="1" dirty="0">
                <a:solidFill>
                  <a:srgbClr val="800000"/>
                </a:solidFill>
              </a:rPr>
              <a:t>Sociological Theory </a:t>
            </a:r>
          </a:p>
        </p:txBody>
      </p:sp>
      <p:sp>
        <p:nvSpPr>
          <p:cNvPr id="3" name="Content Placeholder 2"/>
          <p:cNvSpPr>
            <a:spLocks noGrp="1"/>
          </p:cNvSpPr>
          <p:nvPr>
            <p:ph idx="1"/>
          </p:nvPr>
        </p:nvSpPr>
        <p:spPr>
          <a:xfrm>
            <a:off x="457200" y="1200151"/>
            <a:ext cx="8229600" cy="3737370"/>
          </a:xfrm>
        </p:spPr>
        <p:txBody>
          <a:bodyPr>
            <a:normAutofit fontScale="47500" lnSpcReduction="20000"/>
          </a:bodyPr>
          <a:lstStyle/>
          <a:p>
            <a:r>
              <a:rPr lang="en-US" sz="3800" b="1" dirty="0"/>
              <a:t>Medical sociology is a subfield of sociology that focuses on the social aspects of health, illness and healthcare systems.</a:t>
            </a:r>
          </a:p>
          <a:p>
            <a:r>
              <a:rPr lang="en-US" sz="3800" dirty="0"/>
              <a:t>Medical sociologists examine how social factors e.g. race, ethnicity, gender, socioeconomic status and culture impact health and healthcare outcomes. They also study the social structures and organization of healthcare system including institutions and policies that shape access and quality of care.</a:t>
            </a:r>
          </a:p>
          <a:p>
            <a:r>
              <a:rPr lang="en-US" sz="3800" dirty="0"/>
              <a:t>Medical Sociology:</a:t>
            </a:r>
          </a:p>
          <a:p>
            <a:pPr lvl="1"/>
            <a:r>
              <a:rPr lang="en-US" sz="3800" dirty="0"/>
              <a:t>The link between medical sociology and sociological theory is crucial to the sub-discipline. Theory binds medical sociology to the larger discipline of sociology.</a:t>
            </a:r>
          </a:p>
          <a:p>
            <a:pPr lvl="1"/>
            <a:r>
              <a:rPr lang="en-US" sz="3800" dirty="0"/>
              <a:t>Medical sociology has the capacity for explaining the considerations of health increasingly evident in the everyday social lives of people</a:t>
            </a:r>
          </a:p>
          <a:p>
            <a:pPr lvl="1"/>
            <a:r>
              <a:rPr lang="en-US" sz="3800" dirty="0"/>
              <a:t>Medical sociology has become increasingly important to medicine because of the key roles of social behavior and living conditions in the prevention, onset, and course of chronic disorders. </a:t>
            </a:r>
          </a:p>
          <a:p>
            <a:endParaRPr lang="en-US" sz="5100" b="1" dirty="0"/>
          </a:p>
          <a:p>
            <a:endParaRPr lang="en-US" dirty="0"/>
          </a:p>
        </p:txBody>
      </p:sp>
    </p:spTree>
    <p:extLst>
      <p:ext uri="{BB962C8B-B14F-4D97-AF65-F5344CB8AC3E}">
        <p14:creationId xmlns:p14="http://schemas.microsoft.com/office/powerpoint/2010/main" val="3913494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15860"/>
          </a:xfrm>
        </p:spPr>
        <p:txBody>
          <a:bodyPr>
            <a:normAutofit fontScale="90000"/>
          </a:bodyPr>
          <a:lstStyle/>
          <a:p>
            <a:r>
              <a:rPr lang="en-US" b="1" dirty="0">
                <a:solidFill>
                  <a:srgbClr val="C0504D"/>
                </a:solidFill>
              </a:rPr>
              <a:t>Social Causation/Psychosocial Model</a:t>
            </a:r>
          </a:p>
        </p:txBody>
      </p:sp>
      <p:pic>
        <p:nvPicPr>
          <p:cNvPr id="8" name="Content Placeholder 7" descr="Social Determinants of Health and Pathways to Health and Illness.png" title="Social Determinants of Health and the Pathways to Health and Illness"/>
          <p:cNvPicPr>
            <a:picLocks noGrp="1" noChangeAspect="1"/>
          </p:cNvPicPr>
          <p:nvPr>
            <p:ph idx="1"/>
          </p:nvPr>
        </p:nvPicPr>
        <p:blipFill rotWithShape="1">
          <a:blip r:embed="rId3">
            <a:extLst>
              <a:ext uri="{28A0092B-C50C-407E-A947-70E740481C1C}">
                <a14:useLocalDpi xmlns:a14="http://schemas.microsoft.com/office/drawing/2010/main" val="0"/>
              </a:ext>
            </a:extLst>
          </a:blip>
          <a:srcRect l="-1504" r="-865"/>
          <a:stretch/>
        </p:blipFill>
        <p:spPr>
          <a:xfrm>
            <a:off x="1241922" y="858591"/>
            <a:ext cx="6433715" cy="3717560"/>
          </a:xfrm>
        </p:spPr>
      </p:pic>
      <p:sp>
        <p:nvSpPr>
          <p:cNvPr id="9" name="TextBox 8"/>
          <p:cNvSpPr txBox="1"/>
          <p:nvPr/>
        </p:nvSpPr>
        <p:spPr>
          <a:xfrm>
            <a:off x="282065" y="4781823"/>
            <a:ext cx="3070063" cy="215440"/>
          </a:xfrm>
          <a:prstGeom prst="rect">
            <a:avLst/>
          </a:prstGeom>
          <a:noFill/>
        </p:spPr>
        <p:txBody>
          <a:bodyPr wrap="none" lIns="91436" tIns="45718" rIns="91436" bIns="45718" rtlCol="0">
            <a:spAutoFit/>
          </a:bodyPr>
          <a:lstStyle/>
          <a:p>
            <a:r>
              <a:rPr lang="en-US" sz="800" dirty="0"/>
              <a:t>Social Determinants of Health and the Pathways to Health and Illness</a:t>
            </a:r>
          </a:p>
        </p:txBody>
      </p:sp>
      <p:sp>
        <p:nvSpPr>
          <p:cNvPr id="11" name="TextBox 10"/>
          <p:cNvSpPr txBox="1"/>
          <p:nvPr/>
        </p:nvSpPr>
        <p:spPr>
          <a:xfrm flipH="1">
            <a:off x="4910970" y="4720268"/>
            <a:ext cx="4038601" cy="276995"/>
          </a:xfrm>
          <a:prstGeom prst="rect">
            <a:avLst/>
          </a:prstGeom>
          <a:noFill/>
        </p:spPr>
        <p:txBody>
          <a:bodyPr wrap="square" lIns="91436" tIns="45718" rIns="91436" bIns="45718" rtlCol="0">
            <a:spAutoFit/>
          </a:bodyPr>
          <a:lstStyle/>
          <a:p>
            <a:r>
              <a:rPr lang="en-US" sz="600" dirty="0"/>
              <a:t>Source: Brunner, E., &amp; Marmot, M. G. (2006). ‘Social Organization, Stress, and Health.’ In M. G. Marmot &amp;</a:t>
            </a:r>
          </a:p>
          <a:p>
            <a:r>
              <a:rPr lang="en-US" sz="600" dirty="0"/>
              <a:t>R. G. Wilkinson (Eds.), Social Determinants of Health. Oxford: Oxford University Press, Figure 2.2, p. 9.</a:t>
            </a:r>
          </a:p>
        </p:txBody>
      </p:sp>
    </p:spTree>
    <p:extLst>
      <p:ext uri="{BB962C8B-B14F-4D97-AF65-F5344CB8AC3E}">
        <p14:creationId xmlns:p14="http://schemas.microsoft.com/office/powerpoint/2010/main" val="173356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C6444-07B7-4078-8714-FAB2993A89B5}"/>
              </a:ext>
            </a:extLst>
          </p:cNvPr>
          <p:cNvSpPr>
            <a:spLocks noGrp="1"/>
          </p:cNvSpPr>
          <p:nvPr>
            <p:ph type="title"/>
          </p:nvPr>
        </p:nvSpPr>
        <p:spPr/>
        <p:txBody>
          <a:bodyPr/>
          <a:lstStyle/>
          <a:p>
            <a:r>
              <a:rPr lang="en-US" dirty="0"/>
              <a:t> </a:t>
            </a:r>
          </a:p>
        </p:txBody>
      </p:sp>
      <p:pic>
        <p:nvPicPr>
          <p:cNvPr id="4" name="Content Placeholder 3">
            <a:extLst>
              <a:ext uri="{FF2B5EF4-FFF2-40B4-BE49-F238E27FC236}">
                <a16:creationId xmlns:a16="http://schemas.microsoft.com/office/drawing/2014/main" id="{4999691C-F2CB-4A4F-89D6-667245EC12D9}"/>
              </a:ext>
            </a:extLst>
          </p:cNvPr>
          <p:cNvPicPr>
            <a:picLocks noGrp="1" noChangeAspect="1"/>
          </p:cNvPicPr>
          <p:nvPr>
            <p:ph idx="1"/>
          </p:nvPr>
        </p:nvPicPr>
        <p:blipFill>
          <a:blip r:embed="rId2"/>
          <a:stretch>
            <a:fillRect/>
          </a:stretch>
        </p:blipFill>
        <p:spPr>
          <a:xfrm>
            <a:off x="531283" y="185659"/>
            <a:ext cx="4525433" cy="4640341"/>
          </a:xfrm>
          <a:prstGeom prst="rect">
            <a:avLst/>
          </a:prstGeom>
        </p:spPr>
      </p:pic>
      <p:pic>
        <p:nvPicPr>
          <p:cNvPr id="5" name="Picture 4">
            <a:extLst>
              <a:ext uri="{FF2B5EF4-FFF2-40B4-BE49-F238E27FC236}">
                <a16:creationId xmlns:a16="http://schemas.microsoft.com/office/drawing/2014/main" id="{F59343D0-A39E-40D1-BA56-216F085B4341}"/>
              </a:ext>
            </a:extLst>
          </p:cNvPr>
          <p:cNvPicPr>
            <a:picLocks noChangeAspect="1"/>
          </p:cNvPicPr>
          <p:nvPr/>
        </p:nvPicPr>
        <p:blipFill>
          <a:blip r:embed="rId3"/>
          <a:stretch>
            <a:fillRect/>
          </a:stretch>
        </p:blipFill>
        <p:spPr>
          <a:xfrm>
            <a:off x="4477201" y="205979"/>
            <a:ext cx="4283682" cy="4620021"/>
          </a:xfrm>
          <a:prstGeom prst="rect">
            <a:avLst/>
          </a:prstGeom>
        </p:spPr>
      </p:pic>
    </p:spTree>
    <p:extLst>
      <p:ext uri="{BB962C8B-B14F-4D97-AF65-F5344CB8AC3E}">
        <p14:creationId xmlns:p14="http://schemas.microsoft.com/office/powerpoint/2010/main" val="2730452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What is Sociology?</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Sociology is the scientific study of human society, social relationships and social behavior.</a:t>
            </a:r>
          </a:p>
          <a:p>
            <a:r>
              <a:rPr lang="en-US" dirty="0"/>
              <a:t>It examines social institutions, cultures and social norms and how they influence human behavior and shape society.</a:t>
            </a:r>
          </a:p>
          <a:p>
            <a:r>
              <a:rPr lang="en-US" dirty="0"/>
              <a:t>Sociologists use various research methods to  study social phenomenon  e.g. surveys, experiments, observation and interviews.</a:t>
            </a:r>
          </a:p>
          <a:p>
            <a:r>
              <a:rPr lang="en-US" dirty="0"/>
              <a:t>Sociology is interested in social processes and how society is structured and works:</a:t>
            </a:r>
          </a:p>
          <a:p>
            <a:pPr lvl="1"/>
            <a:r>
              <a:rPr lang="en-US" dirty="0"/>
              <a:t>Examines the interactions between macro and micro-level e.g. economy, education and individual behavior.</a:t>
            </a:r>
          </a:p>
          <a:p>
            <a:pPr lvl="1"/>
            <a:r>
              <a:rPr lang="en-US" dirty="0"/>
              <a:t>How does society influence individuals; how do individuals influence society?</a:t>
            </a:r>
          </a:p>
        </p:txBody>
      </p:sp>
    </p:spTree>
    <p:extLst>
      <p:ext uri="{BB962C8B-B14F-4D97-AF65-F5344CB8AC3E}">
        <p14:creationId xmlns:p14="http://schemas.microsoft.com/office/powerpoint/2010/main" val="1509430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What is Sociology?</a:t>
            </a:r>
          </a:p>
        </p:txBody>
      </p:sp>
      <p:sp>
        <p:nvSpPr>
          <p:cNvPr id="3" name="Content Placeholder 2"/>
          <p:cNvSpPr>
            <a:spLocks noGrp="1"/>
          </p:cNvSpPr>
          <p:nvPr>
            <p:ph idx="1"/>
          </p:nvPr>
        </p:nvSpPr>
        <p:spPr/>
        <p:txBody>
          <a:bodyPr>
            <a:normAutofit fontScale="77500" lnSpcReduction="20000"/>
          </a:bodyPr>
          <a:lstStyle/>
          <a:p>
            <a:r>
              <a:rPr lang="en-US" b="1" dirty="0"/>
              <a:t>Science of Society: </a:t>
            </a:r>
            <a:r>
              <a:rPr lang="en-US" dirty="0"/>
              <a:t>originally aligned with positivist science; now spectrum of approaches. </a:t>
            </a:r>
            <a:endParaRPr lang="en-US" dirty="0">
              <a:effectLst/>
            </a:endParaRPr>
          </a:p>
          <a:p>
            <a:r>
              <a:rPr lang="en-US" b="1" dirty="0"/>
              <a:t>Agency (action) /Structure (features of the social world): </a:t>
            </a:r>
            <a:r>
              <a:rPr lang="en-US" dirty="0"/>
              <a:t>systematic study of </a:t>
            </a:r>
            <a:r>
              <a:rPr lang="en-US" b="1" dirty="0"/>
              <a:t>relationship between individuals and society</a:t>
            </a:r>
            <a:r>
              <a:rPr lang="en-US" dirty="0"/>
              <a:t>, and the </a:t>
            </a:r>
            <a:r>
              <a:rPr lang="en-US" b="1" dirty="0"/>
              <a:t>consequences of differences</a:t>
            </a:r>
            <a:r>
              <a:rPr lang="en-US" dirty="0"/>
              <a:t>. </a:t>
            </a:r>
            <a:endParaRPr lang="en-US" dirty="0">
              <a:effectLst/>
            </a:endParaRPr>
          </a:p>
          <a:p>
            <a:r>
              <a:rPr lang="en-US" dirty="0"/>
              <a:t>Critical examination of </a:t>
            </a:r>
            <a:r>
              <a:rPr lang="en-US" b="1" dirty="0"/>
              <a:t>everyday aspects of human life </a:t>
            </a:r>
            <a:r>
              <a:rPr lang="en-US" dirty="0"/>
              <a:t>– </a:t>
            </a:r>
            <a:r>
              <a:rPr lang="en-US" b="1" dirty="0"/>
              <a:t>problematizes </a:t>
            </a:r>
            <a:r>
              <a:rPr lang="en-US" dirty="0"/>
              <a:t>taken-for-granted assumptions, “common sense” understandings, and so-called “obvious” explanations of human behavior, health and disease. </a:t>
            </a:r>
            <a:endParaRPr lang="en-US" dirty="0">
              <a:effectLst/>
            </a:endParaRPr>
          </a:p>
          <a:p>
            <a:r>
              <a:rPr lang="en-US" b="1" dirty="0"/>
              <a:t>Contextualizes individual/personal experience. </a:t>
            </a:r>
            <a:endParaRPr lang="en-US" dirty="0">
              <a:effectLst/>
            </a:endParaRPr>
          </a:p>
          <a:p>
            <a:endParaRPr lang="en-US" dirty="0"/>
          </a:p>
        </p:txBody>
      </p:sp>
    </p:spTree>
    <p:extLst>
      <p:ext uri="{BB962C8B-B14F-4D97-AF65-F5344CB8AC3E}">
        <p14:creationId xmlns:p14="http://schemas.microsoft.com/office/powerpoint/2010/main" val="3430923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ories of sociology.png"/>
          <p:cNvPicPr>
            <a:picLocks noGrp="1" noChangeAspect="1"/>
          </p:cNvPicPr>
          <p:nvPr>
            <p:ph idx="1"/>
          </p:nvPr>
        </p:nvPicPr>
        <p:blipFill rotWithShape="1">
          <a:blip r:embed="rId3">
            <a:extLst>
              <a:ext uri="{28A0092B-C50C-407E-A947-70E740481C1C}">
                <a14:useLocalDpi xmlns:a14="http://schemas.microsoft.com/office/drawing/2010/main" val="0"/>
              </a:ext>
            </a:extLst>
          </a:blip>
          <a:srcRect l="88" r="-695"/>
          <a:stretch/>
        </p:blipFill>
        <p:spPr>
          <a:xfrm>
            <a:off x="1036478" y="0"/>
            <a:ext cx="7007176" cy="5143500"/>
          </a:xfrm>
        </p:spPr>
      </p:pic>
    </p:spTree>
    <p:extLst>
      <p:ext uri="{BB962C8B-B14F-4D97-AF65-F5344CB8AC3E}">
        <p14:creationId xmlns:p14="http://schemas.microsoft.com/office/powerpoint/2010/main" val="720226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1. Structural Functionalism</a:t>
            </a:r>
          </a:p>
        </p:txBody>
      </p:sp>
      <p:sp>
        <p:nvSpPr>
          <p:cNvPr id="3" name="Content Placeholder 2"/>
          <p:cNvSpPr>
            <a:spLocks noGrp="1"/>
          </p:cNvSpPr>
          <p:nvPr>
            <p:ph idx="1"/>
          </p:nvPr>
        </p:nvSpPr>
        <p:spPr/>
        <p:txBody>
          <a:bodyPr>
            <a:normAutofit lnSpcReduction="10000"/>
          </a:bodyPr>
          <a:lstStyle/>
          <a:p>
            <a:r>
              <a:rPr lang="en-US" dirty="0"/>
              <a:t>School of thought in sociology and anthropology that argues that society should be understood as a system of inter-dependent parts. </a:t>
            </a:r>
          </a:p>
          <a:p>
            <a:r>
              <a:rPr lang="en-US" dirty="0"/>
              <a:t>The different parts of social life depend on each other and fulfill functions contributing to social order and its reproduction. </a:t>
            </a:r>
            <a:endParaRPr lang="en-US" dirty="0">
              <a:effectLst/>
            </a:endParaRPr>
          </a:p>
          <a:p>
            <a:endParaRPr lang="en-US" dirty="0"/>
          </a:p>
        </p:txBody>
      </p:sp>
    </p:spTree>
    <p:extLst>
      <p:ext uri="{BB962C8B-B14F-4D97-AF65-F5344CB8AC3E}">
        <p14:creationId xmlns:p14="http://schemas.microsoft.com/office/powerpoint/2010/main" val="1020494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37530-C4D3-4799-B584-A40B9BA2190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4F720D14-DAD8-4C17-AD1B-E4662FA49388}"/>
              </a:ext>
            </a:extLst>
          </p:cNvPr>
          <p:cNvSpPr>
            <a:spLocks noGrp="1"/>
          </p:cNvSpPr>
          <p:nvPr>
            <p:ph idx="1"/>
          </p:nvPr>
        </p:nvSpPr>
        <p:spPr>
          <a:xfrm>
            <a:off x="457200" y="0"/>
            <a:ext cx="8229600" cy="4594623"/>
          </a:xfrm>
        </p:spPr>
        <p:txBody>
          <a:bodyPr>
            <a:normAutofit fontScale="55000" lnSpcReduction="20000"/>
          </a:bodyPr>
          <a:lstStyle/>
          <a:p>
            <a:r>
              <a:rPr lang="en-US" dirty="0"/>
              <a:t>Structural functionalism is a theoretical approach in sociology that focuses on the role of social structures and institutions in maintaining social order and stability. According to structural functionalism, society is made up of interconnected parts, each of which serves a specific function that contributes to the overall well-being of the society. These parts include institutions such as the family, education, and the economy, which work together to maintain social stability and ensure that society runs smoothly. One of the key ideas in structural functionalism is the concept of social integration, which refers to the degree to which individuals and groups within society are united by shared values, norms, and beliefs. Structural functionalists argue that the more integrated a society is, the more stable it will be, as individuals and groups will be more likely to cooperate with one another and work towards common goals. Critics of structural functionalism argue that it tends to be overly static and doesn't account for the ways in which societies and social structures can change over time. Additionally, some argue that functionalism places too much emphasis on social order and stability, and not enough on issues of power and inequality. Despite these criticisms, however, the structural functionalist perspective remains an important and influential approach in sociology.</a:t>
            </a:r>
          </a:p>
        </p:txBody>
      </p:sp>
    </p:spTree>
    <p:extLst>
      <p:ext uri="{BB962C8B-B14F-4D97-AF65-F5344CB8AC3E}">
        <p14:creationId xmlns:p14="http://schemas.microsoft.com/office/powerpoint/2010/main" val="248893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Structural Functionalism</a:t>
            </a:r>
            <a:endParaRPr lang="en-US" dirty="0"/>
          </a:p>
        </p:txBody>
      </p:sp>
      <p:sp>
        <p:nvSpPr>
          <p:cNvPr id="3" name="Content Placeholder 2"/>
          <p:cNvSpPr>
            <a:spLocks noGrp="1"/>
          </p:cNvSpPr>
          <p:nvPr>
            <p:ph idx="1"/>
          </p:nvPr>
        </p:nvSpPr>
        <p:spPr/>
        <p:txBody>
          <a:bodyPr>
            <a:normAutofit fontScale="70000" lnSpcReduction="20000"/>
          </a:bodyPr>
          <a:lstStyle/>
          <a:p>
            <a:r>
              <a:rPr lang="en-US" dirty="0"/>
              <a:t>Macro-sociological theory. </a:t>
            </a:r>
            <a:endParaRPr lang="en-US" dirty="0">
              <a:effectLst/>
            </a:endParaRPr>
          </a:p>
          <a:p>
            <a:r>
              <a:rPr lang="en-US" b="1" dirty="0" err="1"/>
              <a:t>Consensualist</a:t>
            </a:r>
            <a:r>
              <a:rPr lang="en-US" b="1" dirty="0"/>
              <a:t> </a:t>
            </a:r>
            <a:r>
              <a:rPr lang="en-US" b="1" dirty="0">
                <a:solidFill>
                  <a:srgbClr val="3366FF"/>
                </a:solidFill>
              </a:rPr>
              <a:t>View of Society</a:t>
            </a:r>
            <a:r>
              <a:rPr lang="en-US" b="1" dirty="0"/>
              <a:t>: </a:t>
            </a:r>
            <a:r>
              <a:rPr lang="en-US" dirty="0"/>
              <a:t>assumes shared values, norms, attitudes, and beliefs. </a:t>
            </a:r>
            <a:endParaRPr lang="en-US" dirty="0">
              <a:effectLst/>
            </a:endParaRPr>
          </a:p>
          <a:p>
            <a:r>
              <a:rPr lang="en-US" dirty="0"/>
              <a:t>Social order is maintained by people acting in certain defined roles, performing certain functions. </a:t>
            </a:r>
            <a:endParaRPr lang="en-US" dirty="0">
              <a:effectLst/>
            </a:endParaRPr>
          </a:p>
          <a:p>
            <a:r>
              <a:rPr lang="en-US" b="1" dirty="0">
                <a:solidFill>
                  <a:srgbClr val="3366FF"/>
                </a:solidFill>
              </a:rPr>
              <a:t>Illness as Deviance</a:t>
            </a:r>
            <a:r>
              <a:rPr lang="en-US" dirty="0"/>
              <a:t>: unnatural state of the human body, causing both physical and social dysfunction. </a:t>
            </a:r>
            <a:endParaRPr lang="en-US" dirty="0">
              <a:effectLst/>
            </a:endParaRPr>
          </a:p>
          <a:p>
            <a:r>
              <a:rPr lang="en-US" b="1" dirty="0">
                <a:solidFill>
                  <a:srgbClr val="3366FF"/>
                </a:solidFill>
              </a:rPr>
              <a:t>Medicine is part of a Controlling Apparatus </a:t>
            </a:r>
            <a:r>
              <a:rPr lang="en-US" dirty="0"/>
              <a:t>within society that functions to </a:t>
            </a:r>
            <a:r>
              <a:rPr lang="en-US" b="1" dirty="0"/>
              <a:t>maintain the social order </a:t>
            </a:r>
            <a:r>
              <a:rPr lang="en-US" dirty="0"/>
              <a:t>by returning people to health. </a:t>
            </a:r>
            <a:endParaRPr lang="en-US" dirty="0">
              <a:effectLst/>
            </a:endParaRPr>
          </a:p>
          <a:p>
            <a:endParaRPr lang="en-US" dirty="0"/>
          </a:p>
        </p:txBody>
      </p:sp>
    </p:spTree>
    <p:extLst>
      <p:ext uri="{BB962C8B-B14F-4D97-AF65-F5344CB8AC3E}">
        <p14:creationId xmlns:p14="http://schemas.microsoft.com/office/powerpoint/2010/main" val="2404177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Structural Functionalism</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EXAMPLE: Talcott Parsons </a:t>
            </a:r>
            <a:r>
              <a:rPr lang="en-US" dirty="0"/>
              <a:t>(influential in 1950s – 1960s). </a:t>
            </a:r>
            <a:endParaRPr lang="en-US" dirty="0">
              <a:effectLst/>
            </a:endParaRPr>
          </a:p>
          <a:p>
            <a:r>
              <a:rPr lang="en-US" b="1" dirty="0"/>
              <a:t>Healthcare: </a:t>
            </a:r>
            <a:r>
              <a:rPr lang="en-US" dirty="0"/>
              <a:t>exists to restore and maintain social order. </a:t>
            </a:r>
            <a:endParaRPr lang="en-US" dirty="0">
              <a:effectLst/>
            </a:endParaRPr>
          </a:p>
          <a:p>
            <a:r>
              <a:rPr lang="en-US" b="1" dirty="0"/>
              <a:t>Health </a:t>
            </a:r>
            <a:r>
              <a:rPr lang="en-US" dirty="0"/>
              <a:t>is important if society is to function smoothly; people must be able to perform their roles. </a:t>
            </a:r>
            <a:endParaRPr lang="en-US" dirty="0">
              <a:effectLst/>
            </a:endParaRPr>
          </a:p>
          <a:p>
            <a:r>
              <a:rPr lang="en-US" b="1" dirty="0"/>
              <a:t>Doctor: </a:t>
            </a:r>
            <a:r>
              <a:rPr lang="en-US" dirty="0"/>
              <a:t>socially beneficent, parental role. </a:t>
            </a:r>
            <a:endParaRPr lang="en-US" dirty="0">
              <a:effectLst/>
            </a:endParaRPr>
          </a:p>
          <a:p>
            <a:r>
              <a:rPr lang="en-US" b="1" dirty="0"/>
              <a:t>Doctor-Patient Relationship: </a:t>
            </a:r>
            <a:r>
              <a:rPr lang="en-US" dirty="0"/>
              <a:t>harmonious and</a:t>
            </a:r>
            <a:r>
              <a:rPr lang="en-US" b="1" dirty="0"/>
              <a:t>, </a:t>
            </a:r>
            <a:r>
              <a:rPr lang="en-US" dirty="0"/>
              <a:t>no real power imbalance. </a:t>
            </a:r>
            <a:endParaRPr lang="en-US" dirty="0">
              <a:effectLst/>
            </a:endParaRPr>
          </a:p>
          <a:p>
            <a:r>
              <a:rPr lang="en-US" b="1" dirty="0"/>
              <a:t>Key Concepts: </a:t>
            </a:r>
            <a:r>
              <a:rPr lang="en-US" dirty="0"/>
              <a:t>Sick-Role, Doctor-Patient Relationship. </a:t>
            </a:r>
            <a:endParaRPr lang="en-US" dirty="0">
              <a:effectLst/>
            </a:endParaRPr>
          </a:p>
          <a:p>
            <a:endParaRPr lang="en-US" dirty="0"/>
          </a:p>
        </p:txBody>
      </p:sp>
    </p:spTree>
    <p:extLst>
      <p:ext uri="{BB962C8B-B14F-4D97-AF65-F5344CB8AC3E}">
        <p14:creationId xmlns:p14="http://schemas.microsoft.com/office/powerpoint/2010/main" val="3010522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07"/>
            <a:ext cx="8229600" cy="857250"/>
          </a:xfrm>
        </p:spPr>
        <p:txBody>
          <a:bodyPr/>
          <a:lstStyle/>
          <a:p>
            <a:r>
              <a:rPr lang="en-US" b="1" dirty="0">
                <a:solidFill>
                  <a:srgbClr val="800000"/>
                </a:solidFill>
              </a:rPr>
              <a:t>Structural Functionalism</a:t>
            </a:r>
            <a:endParaRPr lang="en-US" dirty="0"/>
          </a:p>
        </p:txBody>
      </p:sp>
      <p:sp>
        <p:nvSpPr>
          <p:cNvPr id="3" name="Content Placeholder 2"/>
          <p:cNvSpPr>
            <a:spLocks noGrp="1"/>
          </p:cNvSpPr>
          <p:nvPr>
            <p:ph idx="1"/>
          </p:nvPr>
        </p:nvSpPr>
        <p:spPr>
          <a:xfrm>
            <a:off x="457200" y="1063230"/>
            <a:ext cx="8229600" cy="3801378"/>
          </a:xfrm>
        </p:spPr>
        <p:txBody>
          <a:bodyPr>
            <a:normAutofit fontScale="55000" lnSpcReduction="20000"/>
          </a:bodyPr>
          <a:lstStyle/>
          <a:p>
            <a:r>
              <a:rPr lang="en-US" b="1" dirty="0"/>
              <a:t>Sick Role: </a:t>
            </a:r>
            <a:r>
              <a:rPr lang="en-US" dirty="0"/>
              <a:t>rights + obligations that surround illness and shape </a:t>
            </a:r>
            <a:r>
              <a:rPr lang="en-US" dirty="0" err="1"/>
              <a:t>behaviour</a:t>
            </a:r>
            <a:r>
              <a:rPr lang="en-US" dirty="0"/>
              <a:t> of the doctor and patient (Gabe et al., 2004, p.91) </a:t>
            </a:r>
          </a:p>
          <a:p>
            <a:r>
              <a:rPr lang="en-US" dirty="0"/>
              <a:t>When one is ill, one does not simply exit normal social roles to enter a type of social vacuum; rather, one substitutes a new role—the sick role—for the relinquished, normal roles.  </a:t>
            </a:r>
          </a:p>
          <a:p>
            <a:r>
              <a:rPr lang="en-US" dirty="0"/>
              <a:t>The sick role is, “also a social role, characterized by certain exemptions, rights, and obligations, and shaped by the society, groups, and cultural tradition to which the sick person belongs.”</a:t>
            </a:r>
            <a:endParaRPr lang="en-US" dirty="0">
              <a:effectLst/>
            </a:endParaRPr>
          </a:p>
          <a:p>
            <a:r>
              <a:rPr lang="en-US" dirty="0"/>
              <a:t>Sick role Theory: </a:t>
            </a:r>
            <a:endParaRPr lang="en-US" dirty="0">
              <a:effectLst/>
            </a:endParaRPr>
          </a:p>
          <a:p>
            <a:pPr lvl="1"/>
            <a:r>
              <a:rPr lang="en-US" dirty="0"/>
              <a:t> Exempt from performance of social obligations/Exempt from normal roles</a:t>
            </a:r>
            <a:endParaRPr lang="en-US" dirty="0">
              <a:effectLst/>
            </a:endParaRPr>
          </a:p>
          <a:p>
            <a:pPr lvl="1"/>
            <a:r>
              <a:rPr lang="en-US" dirty="0"/>
              <a:t> Not to blame for their condition/Not responsible for the illness</a:t>
            </a:r>
            <a:endParaRPr lang="en-US" dirty="0">
              <a:effectLst/>
            </a:endParaRPr>
          </a:p>
          <a:p>
            <a:pPr lvl="1"/>
            <a:r>
              <a:rPr lang="en-US" dirty="0"/>
              <a:t> Must want to try to get well (return to normalcy)/Will to get well</a:t>
            </a:r>
          </a:p>
          <a:p>
            <a:pPr lvl="1"/>
            <a:r>
              <a:rPr lang="en-US" dirty="0"/>
              <a:t> Must put themselves into the hands of medical professionals to get well. </a:t>
            </a:r>
          </a:p>
          <a:p>
            <a:pPr lvl="1"/>
            <a:r>
              <a:rPr lang="en-US" dirty="0"/>
              <a:t>Seek professional medical care</a:t>
            </a:r>
          </a:p>
          <a:p>
            <a:pPr lvl="1"/>
            <a:endParaRPr lang="en-US" dirty="0">
              <a:effectLst/>
            </a:endParaRPr>
          </a:p>
          <a:p>
            <a:endParaRPr lang="en-US" dirty="0"/>
          </a:p>
        </p:txBody>
      </p:sp>
    </p:spTree>
    <p:extLst>
      <p:ext uri="{BB962C8B-B14F-4D97-AF65-F5344CB8AC3E}">
        <p14:creationId xmlns:p14="http://schemas.microsoft.com/office/powerpoint/2010/main" val="1993014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1C60D-F9BC-4C97-A7A8-A82D71D866F3}"/>
              </a:ext>
            </a:extLst>
          </p:cNvPr>
          <p:cNvSpPr>
            <a:spLocks noGrp="1"/>
          </p:cNvSpPr>
          <p:nvPr>
            <p:ph type="title"/>
          </p:nvPr>
        </p:nvSpPr>
        <p:spPr/>
        <p:txBody>
          <a:bodyPr/>
          <a:lstStyle/>
          <a:p>
            <a:r>
              <a:rPr lang="en-US" b="1" dirty="0"/>
              <a:t>SICK ROLE THEORY </a:t>
            </a:r>
          </a:p>
        </p:txBody>
      </p:sp>
      <p:sp>
        <p:nvSpPr>
          <p:cNvPr id="3" name="Content Placeholder 2">
            <a:extLst>
              <a:ext uri="{FF2B5EF4-FFF2-40B4-BE49-F238E27FC236}">
                <a16:creationId xmlns:a16="http://schemas.microsoft.com/office/drawing/2014/main" id="{4D84F768-FDB9-4993-890D-2E9C3A1C2BA0}"/>
              </a:ext>
            </a:extLst>
          </p:cNvPr>
          <p:cNvSpPr>
            <a:spLocks noGrp="1"/>
          </p:cNvSpPr>
          <p:nvPr>
            <p:ph idx="1"/>
          </p:nvPr>
        </p:nvSpPr>
        <p:spPr/>
        <p:txBody>
          <a:bodyPr>
            <a:normAutofit fontScale="55000" lnSpcReduction="20000"/>
          </a:bodyPr>
          <a:lstStyle/>
          <a:p>
            <a:r>
              <a:rPr lang="en-US" dirty="0"/>
              <a:t>Sick role theory is a concept developed by </a:t>
            </a:r>
            <a:r>
              <a:rPr lang="en-US" b="1" dirty="0"/>
              <a:t>Talcott Parsons</a:t>
            </a:r>
            <a:r>
              <a:rPr lang="en-US" dirty="0"/>
              <a:t>. According to this theory, </a:t>
            </a:r>
            <a:r>
              <a:rPr lang="en-US" b="1" dirty="0"/>
              <a:t>when an individual becomes sick or unwell, they are automatically exempted from their social roles and responsibilities.</a:t>
            </a:r>
            <a:r>
              <a:rPr lang="en-US" dirty="0"/>
              <a:t> Instead, they are expected to take on the "sick role", which is characterized by certain rights and responsibilities. </a:t>
            </a:r>
          </a:p>
          <a:p>
            <a:r>
              <a:rPr lang="en-US" dirty="0"/>
              <a:t>Individuals in the sick role have the </a:t>
            </a:r>
            <a:r>
              <a:rPr lang="en-US" b="1" dirty="0"/>
              <a:t>right </a:t>
            </a:r>
            <a:r>
              <a:rPr lang="en-US" dirty="0"/>
              <a:t>to be </a:t>
            </a:r>
            <a:r>
              <a:rPr lang="en-US" i="1" dirty="0"/>
              <a:t>taken care of, to receive medical attention, and to not be held responsible for their illness</a:t>
            </a:r>
            <a:r>
              <a:rPr lang="en-US" dirty="0"/>
              <a:t>. </a:t>
            </a:r>
          </a:p>
          <a:p>
            <a:r>
              <a:rPr lang="en-US" dirty="0"/>
              <a:t>On the other hand, they also have a </a:t>
            </a:r>
            <a:r>
              <a:rPr lang="en-US" b="1" dirty="0"/>
              <a:t>responsibility</a:t>
            </a:r>
            <a:r>
              <a:rPr lang="en-US" dirty="0"/>
              <a:t> to </a:t>
            </a:r>
            <a:r>
              <a:rPr lang="en-US" i="1" dirty="0"/>
              <a:t>seek medical attention, to follow the advice of healthcare providers, and to try to get well as soon as possible so they can resume their social roles and responsibilities</a:t>
            </a:r>
            <a:r>
              <a:rPr lang="en-US" dirty="0"/>
              <a:t>. </a:t>
            </a:r>
          </a:p>
          <a:p>
            <a:r>
              <a:rPr lang="en-US" b="1" i="1" dirty="0"/>
              <a:t>The sick role theory is relevant in understanding how illness affects individuals, their families, and society as a whole. It also highlights the importance of healthcare professionals in assisting patients to navigate their illness and to help them to return to their normal social lives.</a:t>
            </a:r>
          </a:p>
        </p:txBody>
      </p:sp>
    </p:spTree>
    <p:extLst>
      <p:ext uri="{BB962C8B-B14F-4D97-AF65-F5344CB8AC3E}">
        <p14:creationId xmlns:p14="http://schemas.microsoft.com/office/powerpoint/2010/main" val="1158142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313-B264-43D7-9F3A-9AF8290AB51B}"/>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D2AC2BEF-2B0F-4E2E-A6B2-476066999054}"/>
              </a:ext>
            </a:extLst>
          </p:cNvPr>
          <p:cNvSpPr>
            <a:spLocks noGrp="1"/>
          </p:cNvSpPr>
          <p:nvPr>
            <p:ph idx="1"/>
          </p:nvPr>
        </p:nvSpPr>
        <p:spPr/>
        <p:txBody>
          <a:bodyPr>
            <a:normAutofit fontScale="47500" lnSpcReduction="20000"/>
          </a:bodyPr>
          <a:lstStyle/>
          <a:p>
            <a:r>
              <a:rPr lang="en-US" dirty="0"/>
              <a:t>The sick role theory has a significant impact on medicine because it helps to shape the relationship between healthcare providers and patients. Understanding the sick role, which is the temporary shift in social roles and responsibilities that occurs when someone becomes ill, allows healthcare providers to treat patients with empathy and respect. By recognizing that individuals in the sick role have unique rights and responsibilities, healthcare providers can work to help them recover and reintegrate into their normal social roles. The sick role theory also helps healthcare providers to understand why some patients may resist taking responsibility for their own healthcare, and provides a framework for promoting patient compliance. In addition, the theory is useful in understanding the impact of illness on individuals and society as a whole. When people are unable to fulfill their normal social roles, this can have significant economic and social effects. By understanding the sick role, healthcare providers can work to minimize these effects and promote recovery and reintegration into society. Overall, the sick role theory has an important role in shaping the practice of medicine by emphasizing the importance of empathy, patient empowerment, and social context.</a:t>
            </a:r>
          </a:p>
        </p:txBody>
      </p:sp>
    </p:spTree>
    <p:extLst>
      <p:ext uri="{BB962C8B-B14F-4D97-AF65-F5344CB8AC3E}">
        <p14:creationId xmlns:p14="http://schemas.microsoft.com/office/powerpoint/2010/main" val="179421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1097280" y="436151"/>
            <a:ext cx="6172200" cy="648684"/>
          </a:xfrm>
        </p:spPr>
        <p:txBody>
          <a:bodyPr>
            <a:normAutofit fontScale="90000"/>
          </a:bodyPr>
          <a:lstStyle/>
          <a:p>
            <a:pPr eaLnBrk="1" fontAlgn="auto" hangingPunct="1">
              <a:spcAft>
                <a:spcPts val="0"/>
              </a:spcAft>
              <a:defRPr/>
            </a:pPr>
            <a:br>
              <a:rPr lang="en-US" altLang="en-US" b="1" dirty="0">
                <a:solidFill>
                  <a:srgbClr val="C00000"/>
                </a:solidFill>
              </a:rPr>
            </a:br>
            <a:r>
              <a:rPr lang="en-US" altLang="en-US" b="1" dirty="0">
                <a:solidFill>
                  <a:srgbClr val="C00000"/>
                </a:solidFill>
              </a:rPr>
              <a:t>WHO Definition-Health</a:t>
            </a:r>
            <a:br>
              <a:rPr lang="en-US" altLang="en-US" b="1" dirty="0">
                <a:solidFill>
                  <a:srgbClr val="C00000"/>
                </a:solidFill>
              </a:rPr>
            </a:br>
            <a:endParaRPr lang="en-US" altLang="en-US" dirty="0">
              <a:solidFill>
                <a:srgbClr val="C00000"/>
              </a:solidFill>
            </a:endParaRPr>
          </a:p>
        </p:txBody>
      </p:sp>
      <p:sp>
        <p:nvSpPr>
          <p:cNvPr id="22531" name="Content Placeholder 2"/>
          <p:cNvSpPr>
            <a:spLocks noGrp="1"/>
          </p:cNvSpPr>
          <p:nvPr>
            <p:ph idx="4294967295"/>
          </p:nvPr>
        </p:nvSpPr>
        <p:spPr>
          <a:xfrm>
            <a:off x="414528" y="1060450"/>
            <a:ext cx="8485632" cy="3816350"/>
          </a:xfrm>
        </p:spPr>
        <p:txBody>
          <a:bodyPr>
            <a:normAutofit/>
          </a:bodyPr>
          <a:lstStyle/>
          <a:p>
            <a:pPr marL="0" indent="0" algn="ctr" eaLnBrk="1" hangingPunct="1">
              <a:buNone/>
            </a:pPr>
            <a:r>
              <a:rPr lang="en-US" altLang="en-US" sz="2400" dirty="0"/>
              <a:t>“Health </a:t>
            </a:r>
            <a:r>
              <a:rPr lang="en-US" altLang="en-US" sz="2400" i="1" dirty="0"/>
              <a:t>is a state of complete physical, mental and social wellbeing and not merely an absence of disease or infirmity</a:t>
            </a:r>
            <a:r>
              <a:rPr lang="en-US" altLang="en-US" sz="2400" dirty="0"/>
              <a:t>.”</a:t>
            </a:r>
          </a:p>
          <a:p>
            <a:pPr marL="0" indent="0" algn="ctr" eaLnBrk="1" hangingPunct="1">
              <a:buNone/>
            </a:pPr>
            <a:r>
              <a:rPr lang="en-US" altLang="en-US" sz="2400" dirty="0"/>
              <a:t> now added </a:t>
            </a:r>
          </a:p>
          <a:p>
            <a:pPr marL="0" indent="0" eaLnBrk="1" hangingPunct="1">
              <a:buNone/>
            </a:pPr>
            <a:r>
              <a:rPr lang="en-US" altLang="en-US" sz="2400" dirty="0"/>
              <a:t> “the ability to lead a socially and economically productive life.”</a:t>
            </a:r>
          </a:p>
          <a:p>
            <a:pPr marL="0" indent="0" eaLnBrk="1" hangingPunct="1"/>
            <a:endParaRPr lang="en-US" altLang="en-US" sz="2400" dirty="0"/>
          </a:p>
          <a:p>
            <a:pPr marL="0" indent="0" eaLnBrk="1" hangingPunct="1">
              <a:buNone/>
            </a:pPr>
            <a:r>
              <a:rPr lang="en-US" altLang="en-US" sz="2400" dirty="0"/>
              <a:t>The concept of health as defined by WHO is broad and positive in its implications; it sets out the standard, the standard of “positive” health. </a:t>
            </a:r>
          </a:p>
        </p:txBody>
      </p:sp>
    </p:spTree>
    <p:extLst>
      <p:ext uri="{BB962C8B-B14F-4D97-AF65-F5344CB8AC3E}">
        <p14:creationId xmlns:p14="http://schemas.microsoft.com/office/powerpoint/2010/main" val="590485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b="1" dirty="0">
                <a:solidFill>
                  <a:srgbClr val="C00000"/>
                </a:solidFill>
              </a:rPr>
              <a:t>Criticism of the Sick Role</a:t>
            </a:r>
          </a:p>
        </p:txBody>
      </p:sp>
      <p:sp>
        <p:nvSpPr>
          <p:cNvPr id="3" name="Content Placeholder 2"/>
          <p:cNvSpPr>
            <a:spLocks noGrp="1"/>
          </p:cNvSpPr>
          <p:nvPr>
            <p:ph idx="1"/>
          </p:nvPr>
        </p:nvSpPr>
        <p:spPr>
          <a:xfrm>
            <a:off x="292608" y="719328"/>
            <a:ext cx="8394192" cy="4137152"/>
          </a:xfrm>
        </p:spPr>
        <p:txBody>
          <a:bodyPr>
            <a:noAutofit/>
          </a:bodyPr>
          <a:lstStyle/>
          <a:p>
            <a:r>
              <a:rPr lang="en-US" sz="1800" i="1" dirty="0"/>
              <a:t>The sick role is applicable in describing patient experience with acute illness only </a:t>
            </a:r>
            <a:r>
              <a:rPr lang="en-US" sz="1800" dirty="0"/>
              <a:t>and is less appropriate is describing persons with chronic illnesses who may not have easily recognizable symptoms and may not get well no matter how much they want to and how faithful they are in following the physician’s instructions. </a:t>
            </a:r>
          </a:p>
          <a:p>
            <a:r>
              <a:rPr lang="en-US" sz="1800" i="1" dirty="0"/>
              <a:t>The sick role is more applicable to middle‐class patients and middle‐class values than it is for persons in lower socioeconomic groups</a:t>
            </a:r>
            <a:r>
              <a:rPr lang="en-US" sz="1800" dirty="0"/>
              <a:t>.  Not everyone can follow this pathway; for example, lower income persons have less freedom to curtail their normal responsibilities, especially their jobs, and thus have a more difficult time complying with the model.</a:t>
            </a:r>
          </a:p>
          <a:p>
            <a:r>
              <a:rPr lang="en-US" sz="1800" dirty="0"/>
              <a:t>The sick role does not account for the considerable variability in behavior among sick persons (age, gender, and ethnicity, certainty and severity of prognosis). </a:t>
            </a:r>
          </a:p>
          <a:p>
            <a:r>
              <a:rPr lang="en-US" sz="1800" dirty="0"/>
              <a:t>The sick role does not adequately account for the variety of settings in which physicians and patients interact; it is most applicable to a physician‐patient relationship that occurs in the physician’s office. </a:t>
            </a:r>
          </a:p>
        </p:txBody>
      </p:sp>
    </p:spTree>
    <p:extLst>
      <p:ext uri="{BB962C8B-B14F-4D97-AF65-F5344CB8AC3E}">
        <p14:creationId xmlns:p14="http://schemas.microsoft.com/office/powerpoint/2010/main" val="902981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00000"/>
                </a:solidFill>
              </a:rPr>
              <a:t>Critiques of Structural Functionalism </a:t>
            </a:r>
          </a:p>
        </p:txBody>
      </p:sp>
      <p:sp>
        <p:nvSpPr>
          <p:cNvPr id="3" name="Content Placeholder 2"/>
          <p:cNvSpPr>
            <a:spLocks noGrp="1"/>
          </p:cNvSpPr>
          <p:nvPr>
            <p:ph idx="1"/>
          </p:nvPr>
        </p:nvSpPr>
        <p:spPr/>
        <p:txBody>
          <a:bodyPr>
            <a:normAutofit fontScale="77500" lnSpcReduction="20000"/>
          </a:bodyPr>
          <a:lstStyle/>
          <a:p>
            <a:r>
              <a:rPr lang="en-US" dirty="0"/>
              <a:t>Ignores potential for </a:t>
            </a:r>
            <a:r>
              <a:rPr lang="en-US" b="1" dirty="0"/>
              <a:t>conflict </a:t>
            </a:r>
            <a:r>
              <a:rPr lang="en-US" dirty="0"/>
              <a:t>inherent in the medical encounter </a:t>
            </a:r>
            <a:endParaRPr lang="en-US" dirty="0">
              <a:effectLst/>
            </a:endParaRPr>
          </a:p>
          <a:p>
            <a:pPr lvl="1"/>
            <a:r>
              <a:rPr lang="en-US" dirty="0"/>
              <a:t>Patients as compliant, passive, grateful </a:t>
            </a:r>
            <a:endParaRPr lang="en-US" dirty="0">
              <a:effectLst/>
            </a:endParaRPr>
          </a:p>
          <a:p>
            <a:pPr lvl="1"/>
            <a:r>
              <a:rPr lang="en-US" dirty="0"/>
              <a:t>Doctors as beneficent, competent, altruistic </a:t>
            </a:r>
            <a:endParaRPr lang="en-US" dirty="0">
              <a:effectLst/>
            </a:endParaRPr>
          </a:p>
          <a:p>
            <a:pPr lvl="1"/>
            <a:r>
              <a:rPr lang="en-US" dirty="0"/>
              <a:t>Does not consider negotiation, conflict of interests, power </a:t>
            </a:r>
          </a:p>
          <a:p>
            <a:r>
              <a:rPr lang="en-US" b="1" dirty="0"/>
              <a:t>Moralistic</a:t>
            </a:r>
            <a:r>
              <a:rPr lang="en-US" dirty="0"/>
              <a:t>: potential for people to become “malingerers”. </a:t>
            </a:r>
            <a:endParaRPr lang="en-US" dirty="0">
              <a:effectLst/>
            </a:endParaRPr>
          </a:p>
          <a:p>
            <a:r>
              <a:rPr lang="en-US" b="1" dirty="0"/>
              <a:t>Paternalistic: </a:t>
            </a:r>
            <a:r>
              <a:rPr lang="en-US" dirty="0"/>
              <a:t>doctor a father; patient as dis/obedient child. </a:t>
            </a:r>
          </a:p>
          <a:p>
            <a:r>
              <a:rPr lang="en-US" b="1" dirty="0"/>
              <a:t>Decontextualized: </a:t>
            </a:r>
            <a:r>
              <a:rPr lang="en-US" dirty="0"/>
              <a:t>disregards importance of context. </a:t>
            </a:r>
            <a:endParaRPr lang="en-US" dirty="0">
              <a:effectLst/>
            </a:endParaRPr>
          </a:p>
          <a:p>
            <a:endParaRPr lang="en-US" dirty="0"/>
          </a:p>
        </p:txBody>
      </p:sp>
    </p:spTree>
    <p:extLst>
      <p:ext uri="{BB962C8B-B14F-4D97-AF65-F5344CB8AC3E}">
        <p14:creationId xmlns:p14="http://schemas.microsoft.com/office/powerpoint/2010/main" val="50326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2. Symbolic Interactionism</a:t>
            </a:r>
          </a:p>
        </p:txBody>
      </p:sp>
      <p:sp>
        <p:nvSpPr>
          <p:cNvPr id="3" name="Content Placeholder 2"/>
          <p:cNvSpPr>
            <a:spLocks noGrp="1"/>
          </p:cNvSpPr>
          <p:nvPr>
            <p:ph idx="1"/>
          </p:nvPr>
        </p:nvSpPr>
        <p:spPr/>
        <p:txBody>
          <a:bodyPr>
            <a:normAutofit fontScale="92500" lnSpcReduction="20000"/>
          </a:bodyPr>
          <a:lstStyle/>
          <a:p>
            <a:r>
              <a:rPr lang="en-US" b="1" dirty="0"/>
              <a:t>Micro-level of analysis: </a:t>
            </a:r>
            <a:r>
              <a:rPr lang="en-US" dirty="0"/>
              <a:t>focuses on individuals </a:t>
            </a:r>
            <a:r>
              <a:rPr lang="en-US" i="1" dirty="0"/>
              <a:t>subjective </a:t>
            </a:r>
            <a:r>
              <a:rPr lang="en-US" dirty="0"/>
              <a:t>experiences; how we interact with one another. </a:t>
            </a:r>
            <a:endParaRPr lang="en-US" dirty="0">
              <a:effectLst/>
            </a:endParaRPr>
          </a:p>
          <a:p>
            <a:r>
              <a:rPr lang="en-US" dirty="0"/>
              <a:t>Human action must be interpreted, not simply observed or assumed; qualitative. </a:t>
            </a:r>
            <a:endParaRPr lang="en-US" dirty="0">
              <a:effectLst/>
            </a:endParaRPr>
          </a:p>
          <a:p>
            <a:r>
              <a:rPr lang="en-US" dirty="0"/>
              <a:t>Concerned with “insiders” perceptions. </a:t>
            </a:r>
            <a:endParaRPr lang="en-US" dirty="0">
              <a:effectLst/>
            </a:endParaRPr>
          </a:p>
          <a:p>
            <a:r>
              <a:rPr lang="en-US" b="1" dirty="0"/>
              <a:t>Example</a:t>
            </a:r>
            <a:r>
              <a:rPr lang="en-US" dirty="0"/>
              <a:t>: Erving </a:t>
            </a:r>
            <a:r>
              <a:rPr lang="en-US" dirty="0" err="1"/>
              <a:t>Goffman</a:t>
            </a:r>
            <a:r>
              <a:rPr lang="en-US" dirty="0"/>
              <a:t> (stigma), Michael Bury (biographic disruption). </a:t>
            </a:r>
            <a:endParaRPr lang="en-US" dirty="0">
              <a:effectLst/>
            </a:endParaRPr>
          </a:p>
        </p:txBody>
      </p:sp>
    </p:spTree>
    <p:extLst>
      <p:ext uri="{BB962C8B-B14F-4D97-AF65-F5344CB8AC3E}">
        <p14:creationId xmlns:p14="http://schemas.microsoft.com/office/powerpoint/2010/main" val="3357517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00000"/>
                </a:solidFill>
              </a:rPr>
              <a:t>Symbolic Interactionism </a:t>
            </a:r>
            <a:br>
              <a:rPr lang="en-US" b="1" dirty="0">
                <a:solidFill>
                  <a:srgbClr val="800000"/>
                </a:solidFill>
              </a:rPr>
            </a:br>
            <a:r>
              <a:rPr lang="en-US" b="1" dirty="0" err="1">
                <a:solidFill>
                  <a:srgbClr val="800000"/>
                </a:solidFill>
              </a:rPr>
              <a:t>Labelling</a:t>
            </a:r>
            <a:r>
              <a:rPr lang="en-US" b="1" dirty="0">
                <a:solidFill>
                  <a:srgbClr val="800000"/>
                </a:solidFill>
              </a:rPr>
              <a:t> Theory &amp; Stigma </a:t>
            </a:r>
          </a:p>
        </p:txBody>
      </p:sp>
      <p:sp>
        <p:nvSpPr>
          <p:cNvPr id="3" name="Content Placeholder 2"/>
          <p:cNvSpPr>
            <a:spLocks noGrp="1"/>
          </p:cNvSpPr>
          <p:nvPr>
            <p:ph idx="1"/>
          </p:nvPr>
        </p:nvSpPr>
        <p:spPr>
          <a:xfrm>
            <a:off x="457200" y="1521278"/>
            <a:ext cx="8229600" cy="3394472"/>
          </a:xfrm>
        </p:spPr>
        <p:txBody>
          <a:bodyPr>
            <a:normAutofit fontScale="70000" lnSpcReduction="20000"/>
          </a:bodyPr>
          <a:lstStyle/>
          <a:p>
            <a:r>
              <a:rPr lang="en-US" b="1" dirty="0"/>
              <a:t>Erving </a:t>
            </a:r>
            <a:r>
              <a:rPr lang="en-US" b="1" dirty="0" err="1"/>
              <a:t>Goffman</a:t>
            </a:r>
            <a:r>
              <a:rPr lang="en-US" b="1" dirty="0"/>
              <a:t> </a:t>
            </a:r>
            <a:r>
              <a:rPr lang="en-US" dirty="0"/>
              <a:t>argued </a:t>
            </a:r>
            <a:r>
              <a:rPr lang="en-US" b="1" dirty="0" err="1"/>
              <a:t>labelling</a:t>
            </a:r>
            <a:r>
              <a:rPr lang="en-US" b="1" dirty="0"/>
              <a:t> </a:t>
            </a:r>
            <a:r>
              <a:rPr lang="en-US" dirty="0"/>
              <a:t>has VIP </a:t>
            </a:r>
            <a:r>
              <a:rPr lang="en-US" b="1" dirty="0"/>
              <a:t>social consequences</a:t>
            </a:r>
            <a:r>
              <a:rPr lang="en-US" dirty="0"/>
              <a:t>. </a:t>
            </a:r>
            <a:endParaRPr lang="en-US" dirty="0">
              <a:effectLst/>
            </a:endParaRPr>
          </a:p>
          <a:p>
            <a:r>
              <a:rPr lang="en-US" b="1" dirty="0"/>
              <a:t>Stigma: </a:t>
            </a:r>
            <a:r>
              <a:rPr lang="en-US" dirty="0"/>
              <a:t>a powerfully </a:t>
            </a:r>
            <a:r>
              <a:rPr lang="en-US" i="1" dirty="0"/>
              <a:t>negative </a:t>
            </a:r>
            <a:r>
              <a:rPr lang="en-US" dirty="0"/>
              <a:t>label that changes a person’s </a:t>
            </a:r>
            <a:endParaRPr lang="en-US" dirty="0">
              <a:effectLst/>
            </a:endParaRPr>
          </a:p>
          <a:p>
            <a:r>
              <a:rPr lang="en-US" dirty="0"/>
              <a:t>self-concept and identity. </a:t>
            </a:r>
            <a:endParaRPr lang="en-US" dirty="0">
              <a:effectLst/>
            </a:endParaRPr>
          </a:p>
          <a:p>
            <a:r>
              <a:rPr lang="en-US" dirty="0"/>
              <a:t>Illness can impact human </a:t>
            </a:r>
            <a:r>
              <a:rPr lang="en-US" b="1" dirty="0"/>
              <a:t>identity </a:t>
            </a:r>
            <a:r>
              <a:rPr lang="en-US" dirty="0"/>
              <a:t>through </a:t>
            </a:r>
            <a:r>
              <a:rPr lang="en-US" b="1" dirty="0"/>
              <a:t>stigma</a:t>
            </a:r>
            <a:r>
              <a:rPr lang="en-US" dirty="0"/>
              <a:t>. </a:t>
            </a:r>
            <a:endParaRPr lang="en-US" dirty="0">
              <a:effectLst/>
            </a:endParaRPr>
          </a:p>
          <a:p>
            <a:r>
              <a:rPr lang="en-US" dirty="0"/>
              <a:t>Judgments made about health/illness are value laden; reflect norms of a given time and place; thus some illnesses are stigmatizing. </a:t>
            </a:r>
            <a:endParaRPr lang="en-US" dirty="0">
              <a:effectLst/>
            </a:endParaRPr>
          </a:p>
          <a:p>
            <a:r>
              <a:rPr lang="en-US" dirty="0"/>
              <a:t>Many illnesses are stigmatized, examples: mental illness, visible disfigurement and disability, HIV/AIDS. </a:t>
            </a:r>
            <a:endParaRPr lang="en-US" dirty="0">
              <a:effectLst/>
            </a:endParaRPr>
          </a:p>
        </p:txBody>
      </p:sp>
    </p:spTree>
    <p:extLst>
      <p:ext uri="{BB962C8B-B14F-4D97-AF65-F5344CB8AC3E}">
        <p14:creationId xmlns:p14="http://schemas.microsoft.com/office/powerpoint/2010/main" val="1565740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798"/>
            <a:ext cx="8229600" cy="857250"/>
          </a:xfrm>
        </p:spPr>
        <p:txBody>
          <a:bodyPr>
            <a:normAutofit fontScale="90000"/>
          </a:bodyPr>
          <a:lstStyle/>
          <a:p>
            <a:br>
              <a:rPr lang="en-US" b="1" dirty="0">
                <a:solidFill>
                  <a:srgbClr val="800000"/>
                </a:solidFill>
              </a:rPr>
            </a:br>
            <a:r>
              <a:rPr lang="en-US" b="1" dirty="0">
                <a:solidFill>
                  <a:srgbClr val="800000"/>
                </a:solidFill>
              </a:rPr>
              <a:t>Symbolic Interactionism </a:t>
            </a:r>
            <a:br>
              <a:rPr lang="en-US" b="1" dirty="0">
                <a:solidFill>
                  <a:srgbClr val="800000"/>
                </a:solidFill>
              </a:rPr>
            </a:br>
            <a:r>
              <a:rPr lang="en-US" b="1" dirty="0">
                <a:solidFill>
                  <a:srgbClr val="800000"/>
                </a:solidFill>
              </a:rPr>
              <a:t>Biographical Disruption </a:t>
            </a:r>
            <a:br>
              <a:rPr lang="en-US" dirty="0">
                <a:effectLst/>
              </a:rPr>
            </a:br>
            <a:endParaRPr lang="en-US" dirty="0"/>
          </a:p>
        </p:txBody>
      </p:sp>
      <p:sp>
        <p:nvSpPr>
          <p:cNvPr id="3" name="Content Placeholder 2"/>
          <p:cNvSpPr>
            <a:spLocks noGrp="1"/>
          </p:cNvSpPr>
          <p:nvPr>
            <p:ph idx="1"/>
          </p:nvPr>
        </p:nvSpPr>
        <p:spPr>
          <a:xfrm>
            <a:off x="457200" y="1492084"/>
            <a:ext cx="8229600" cy="3394472"/>
          </a:xfrm>
        </p:spPr>
        <p:txBody>
          <a:bodyPr>
            <a:normAutofit fontScale="85000" lnSpcReduction="10000"/>
          </a:bodyPr>
          <a:lstStyle/>
          <a:p>
            <a:r>
              <a:rPr lang="en-US" dirty="0"/>
              <a:t>Proposed by </a:t>
            </a:r>
            <a:r>
              <a:rPr lang="en-US" b="1" dirty="0"/>
              <a:t>Michael Bury; </a:t>
            </a:r>
            <a:r>
              <a:rPr lang="en-US" dirty="0"/>
              <a:t>seminal study of people living with rheumatoid arthritis. </a:t>
            </a:r>
            <a:endParaRPr lang="en-US" dirty="0">
              <a:effectLst/>
            </a:endParaRPr>
          </a:p>
          <a:p>
            <a:r>
              <a:rPr lang="en-US" dirty="0"/>
              <a:t>Chronic disease as a form of </a:t>
            </a:r>
            <a:r>
              <a:rPr lang="en-US" b="1" dirty="0"/>
              <a:t>biographical disruption </a:t>
            </a:r>
            <a:r>
              <a:rPr lang="en-US" dirty="0"/>
              <a:t>– when experience of illness disrupts a person’s life. </a:t>
            </a:r>
            <a:endParaRPr lang="en-US" dirty="0">
              <a:effectLst/>
            </a:endParaRPr>
          </a:p>
          <a:p>
            <a:r>
              <a:rPr lang="en-US" dirty="0"/>
              <a:t>Potentially challenges and destabilizes a person’s </a:t>
            </a:r>
            <a:r>
              <a:rPr lang="en-US" b="1" dirty="0"/>
              <a:t>identity</a:t>
            </a:r>
            <a:r>
              <a:rPr lang="en-US" dirty="0"/>
              <a:t>. </a:t>
            </a:r>
            <a:endParaRPr lang="en-US" dirty="0">
              <a:effectLst/>
            </a:endParaRPr>
          </a:p>
          <a:p>
            <a:r>
              <a:rPr lang="en-US" dirty="0"/>
              <a:t>However, </a:t>
            </a:r>
            <a:r>
              <a:rPr lang="en-US" b="1" dirty="0"/>
              <a:t>not always negative</a:t>
            </a:r>
            <a:r>
              <a:rPr lang="en-US" dirty="0"/>
              <a:t>, example, biographical reinforcement – reinforcing parts of a person’s identity. </a:t>
            </a:r>
            <a:endParaRPr lang="en-US" dirty="0">
              <a:effectLst/>
            </a:endParaRPr>
          </a:p>
          <a:p>
            <a:pPr marL="0" indent="0">
              <a:buNone/>
            </a:pPr>
            <a:endParaRPr lang="en-US" dirty="0"/>
          </a:p>
        </p:txBody>
      </p:sp>
    </p:spTree>
    <p:extLst>
      <p:ext uri="{BB962C8B-B14F-4D97-AF65-F5344CB8AC3E}">
        <p14:creationId xmlns:p14="http://schemas.microsoft.com/office/powerpoint/2010/main" val="2743647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00000"/>
                </a:solidFill>
              </a:rPr>
              <a:t>Critiques of Symbolic Interactionism</a:t>
            </a:r>
          </a:p>
        </p:txBody>
      </p:sp>
      <p:sp>
        <p:nvSpPr>
          <p:cNvPr id="3" name="Content Placeholder 2"/>
          <p:cNvSpPr>
            <a:spLocks noGrp="1"/>
          </p:cNvSpPr>
          <p:nvPr>
            <p:ph idx="1"/>
          </p:nvPr>
        </p:nvSpPr>
        <p:spPr/>
        <p:txBody>
          <a:bodyPr>
            <a:normAutofit lnSpcReduction="10000"/>
          </a:bodyPr>
          <a:lstStyle/>
          <a:p>
            <a:pPr marL="0" indent="0">
              <a:buNone/>
            </a:pPr>
            <a:r>
              <a:rPr lang="en-US" b="1" dirty="0"/>
              <a:t>Critiques </a:t>
            </a:r>
            <a:endParaRPr lang="en-US" dirty="0">
              <a:effectLst/>
            </a:endParaRPr>
          </a:p>
          <a:p>
            <a:r>
              <a:rPr lang="en-US" dirty="0"/>
              <a:t>Neglects the macro-level – so busy focusing on the micro level of individual experience, it ignores the </a:t>
            </a:r>
            <a:r>
              <a:rPr lang="en-US" i="1" dirty="0"/>
              <a:t>big </a:t>
            </a:r>
            <a:r>
              <a:rPr lang="en-US" dirty="0"/>
              <a:t>picture. </a:t>
            </a:r>
            <a:endParaRPr lang="en-US" dirty="0">
              <a:effectLst/>
            </a:endParaRPr>
          </a:p>
          <a:p>
            <a:r>
              <a:rPr lang="en-US" dirty="0"/>
              <a:t>Tendency towards minimizing the influence of social forces and institutions on individual interaction. </a:t>
            </a:r>
            <a:endParaRPr lang="en-US" dirty="0">
              <a:effectLst/>
            </a:endParaRPr>
          </a:p>
          <a:p>
            <a:endParaRPr lang="en-US" dirty="0"/>
          </a:p>
        </p:txBody>
      </p:sp>
    </p:spTree>
    <p:extLst>
      <p:ext uri="{BB962C8B-B14F-4D97-AF65-F5344CB8AC3E}">
        <p14:creationId xmlns:p14="http://schemas.microsoft.com/office/powerpoint/2010/main" val="258273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00000"/>
                </a:solidFill>
              </a:rPr>
              <a:t>Consensus and Conflict </a:t>
            </a:r>
            <a:br>
              <a:rPr lang="en-US" b="1" dirty="0">
                <a:solidFill>
                  <a:srgbClr val="800000"/>
                </a:solidFill>
              </a:rPr>
            </a:br>
            <a:r>
              <a:rPr lang="en-US" b="1" dirty="0">
                <a:solidFill>
                  <a:srgbClr val="800000"/>
                </a:solidFill>
              </a:rPr>
              <a:t>Models of Society </a:t>
            </a:r>
          </a:p>
        </p:txBody>
      </p:sp>
      <p:sp>
        <p:nvSpPr>
          <p:cNvPr id="3" name="Content Placeholder 2"/>
          <p:cNvSpPr>
            <a:spLocks noGrp="1"/>
          </p:cNvSpPr>
          <p:nvPr>
            <p:ph idx="1"/>
          </p:nvPr>
        </p:nvSpPr>
        <p:spPr/>
        <p:txBody>
          <a:bodyPr>
            <a:normAutofit fontScale="77500" lnSpcReduction="20000"/>
          </a:bodyPr>
          <a:lstStyle/>
          <a:p>
            <a:r>
              <a:rPr lang="en-US" dirty="0"/>
              <a:t>Consensus theories:</a:t>
            </a:r>
          </a:p>
          <a:p>
            <a:pPr lvl="1"/>
            <a:r>
              <a:rPr lang="en-US" dirty="0"/>
              <a:t>Positive in their analyses of society</a:t>
            </a:r>
          </a:p>
          <a:p>
            <a:r>
              <a:rPr lang="en-US" dirty="0"/>
              <a:t>Conflict theories</a:t>
            </a:r>
          </a:p>
          <a:p>
            <a:pPr lvl="1"/>
            <a:r>
              <a:rPr lang="en-US" dirty="0"/>
              <a:t>Critical of the processes and organizations within the social world e.g. Marxist theorists are critical of power of medicine</a:t>
            </a:r>
          </a:p>
          <a:p>
            <a:pPr lvl="1"/>
            <a:endParaRPr lang="en-US" dirty="0"/>
          </a:p>
          <a:p>
            <a:r>
              <a:rPr lang="en-US" dirty="0"/>
              <a:t>Theoretical approaches provide interpretations of what people do, looking at the context that determines their action. E.g. human actions; economics, organizations and society.</a:t>
            </a:r>
          </a:p>
          <a:p>
            <a:pPr lvl="1"/>
            <a:endParaRPr lang="en-US" dirty="0"/>
          </a:p>
          <a:p>
            <a:pPr marL="457200" lvl="1" indent="0">
              <a:buNone/>
            </a:pPr>
            <a:endParaRPr lang="en-US" dirty="0"/>
          </a:p>
        </p:txBody>
      </p:sp>
    </p:spTree>
    <p:extLst>
      <p:ext uri="{BB962C8B-B14F-4D97-AF65-F5344CB8AC3E}">
        <p14:creationId xmlns:p14="http://schemas.microsoft.com/office/powerpoint/2010/main" val="2083276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Marxist Theory: Conflict Theory</a:t>
            </a:r>
          </a:p>
        </p:txBody>
      </p:sp>
      <p:sp>
        <p:nvSpPr>
          <p:cNvPr id="3" name="Content Placeholder 2"/>
          <p:cNvSpPr>
            <a:spLocks noGrp="1"/>
          </p:cNvSpPr>
          <p:nvPr>
            <p:ph idx="1"/>
          </p:nvPr>
        </p:nvSpPr>
        <p:spPr/>
        <p:txBody>
          <a:bodyPr>
            <a:normAutofit fontScale="77500" lnSpcReduction="20000"/>
          </a:bodyPr>
          <a:lstStyle/>
          <a:p>
            <a:r>
              <a:rPr lang="en-US" dirty="0"/>
              <a:t>Marxist theory is a conflict theory: </a:t>
            </a:r>
          </a:p>
          <a:p>
            <a:pPr lvl="1"/>
            <a:r>
              <a:rPr lang="en-US" dirty="0"/>
              <a:t>Focuses on the power of economics within society. </a:t>
            </a:r>
          </a:p>
          <a:p>
            <a:pPr lvl="1"/>
            <a:r>
              <a:rPr lang="en-US" dirty="0"/>
              <a:t>Is a political economy theory that focuses on class inequalities.</a:t>
            </a:r>
          </a:p>
          <a:p>
            <a:pPr lvl="1"/>
            <a:r>
              <a:rPr lang="en-US" dirty="0"/>
              <a:t>Examines capitalism as a social system based upon inequalities and exploitation. </a:t>
            </a:r>
          </a:p>
          <a:p>
            <a:pPr lvl="1"/>
            <a:r>
              <a:rPr lang="en-US" dirty="0"/>
              <a:t>Capitalists holds the most power within society. </a:t>
            </a:r>
          </a:p>
          <a:p>
            <a:pPr lvl="2"/>
            <a:r>
              <a:rPr lang="en-US" dirty="0"/>
              <a:t>Within this framework capitalism is detrimental to health and health services exist to maintain workers health. </a:t>
            </a:r>
          </a:p>
          <a:p>
            <a:pPr lvl="2"/>
            <a:r>
              <a:rPr lang="en-US" dirty="0"/>
              <a:t>Health services is tool to maintain social order. </a:t>
            </a:r>
          </a:p>
          <a:p>
            <a:pPr lvl="2"/>
            <a:r>
              <a:rPr lang="en-US" dirty="0"/>
              <a:t>Medicine is a commodity </a:t>
            </a:r>
          </a:p>
          <a:p>
            <a:endParaRPr lang="en-US" dirty="0"/>
          </a:p>
        </p:txBody>
      </p:sp>
    </p:spTree>
    <p:extLst>
      <p:ext uri="{BB962C8B-B14F-4D97-AF65-F5344CB8AC3E}">
        <p14:creationId xmlns:p14="http://schemas.microsoft.com/office/powerpoint/2010/main" val="717724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Political Economy</a:t>
            </a:r>
          </a:p>
        </p:txBody>
      </p:sp>
      <p:sp>
        <p:nvSpPr>
          <p:cNvPr id="3" name="Content Placeholder 2"/>
          <p:cNvSpPr>
            <a:spLocks noGrp="1"/>
          </p:cNvSpPr>
          <p:nvPr>
            <p:ph idx="1"/>
          </p:nvPr>
        </p:nvSpPr>
        <p:spPr/>
        <p:txBody>
          <a:bodyPr>
            <a:normAutofit fontScale="70000" lnSpcReduction="20000"/>
          </a:bodyPr>
          <a:lstStyle/>
          <a:p>
            <a:r>
              <a:rPr lang="en-US" dirty="0"/>
              <a:t>Macro-sociological perspective based on Karl </a:t>
            </a:r>
            <a:r>
              <a:rPr lang="en-US" b="1" dirty="0"/>
              <a:t>Marx </a:t>
            </a:r>
            <a:r>
              <a:rPr lang="en-US" dirty="0"/>
              <a:t>&amp; Friedrich </a:t>
            </a:r>
            <a:r>
              <a:rPr lang="en-US" b="1" dirty="0"/>
              <a:t>Engels</a:t>
            </a:r>
            <a:r>
              <a:rPr lang="en-US" dirty="0"/>
              <a:t>. </a:t>
            </a:r>
            <a:endParaRPr lang="en-US" dirty="0">
              <a:effectLst/>
            </a:endParaRPr>
          </a:p>
          <a:p>
            <a:r>
              <a:rPr lang="en-US" dirty="0"/>
              <a:t>Concerned with identifying &amp; remedying injustice. </a:t>
            </a:r>
            <a:endParaRPr lang="en-US" dirty="0">
              <a:effectLst/>
            </a:endParaRPr>
          </a:p>
          <a:p>
            <a:r>
              <a:rPr lang="en-US" dirty="0"/>
              <a:t>Conflict and disparity rooted in pursuit of competing economic and political interests. </a:t>
            </a:r>
            <a:endParaRPr lang="en-US" dirty="0">
              <a:effectLst/>
            </a:endParaRPr>
          </a:p>
          <a:p>
            <a:r>
              <a:rPr lang="en-US" dirty="0"/>
              <a:t>Focus on class- or economic-based power relations &amp; dynamics –</a:t>
            </a:r>
            <a:r>
              <a:rPr lang="en-US" i="1" dirty="0"/>
              <a:t>we can’t understand society without understanding social class. </a:t>
            </a:r>
            <a:endParaRPr lang="en-US" dirty="0">
              <a:effectLst/>
            </a:endParaRPr>
          </a:p>
          <a:p>
            <a:r>
              <a:rPr lang="en-US" dirty="0"/>
              <a:t>Capitalism (modes and patterns of production and consumption) have a profound affect on health; commodification of health and health care.</a:t>
            </a:r>
            <a:endParaRPr lang="en-US" dirty="0">
              <a:effectLst/>
            </a:endParaRPr>
          </a:p>
          <a:p>
            <a:endParaRPr lang="en-US" dirty="0"/>
          </a:p>
        </p:txBody>
      </p:sp>
    </p:spTree>
    <p:extLst>
      <p:ext uri="{BB962C8B-B14F-4D97-AF65-F5344CB8AC3E}">
        <p14:creationId xmlns:p14="http://schemas.microsoft.com/office/powerpoint/2010/main" val="2612625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Political Economy</a:t>
            </a:r>
          </a:p>
        </p:txBody>
      </p:sp>
      <p:sp>
        <p:nvSpPr>
          <p:cNvPr id="3" name="Content Placeholder 2"/>
          <p:cNvSpPr>
            <a:spLocks noGrp="1"/>
          </p:cNvSpPr>
          <p:nvPr>
            <p:ph idx="1"/>
          </p:nvPr>
        </p:nvSpPr>
        <p:spPr/>
        <p:txBody>
          <a:bodyPr>
            <a:normAutofit fontScale="77500" lnSpcReduction="20000"/>
          </a:bodyPr>
          <a:lstStyle/>
          <a:p>
            <a:r>
              <a:rPr lang="en-US" b="1" dirty="0"/>
              <a:t>Health is Political: </a:t>
            </a:r>
            <a:r>
              <a:rPr lang="en-US" dirty="0"/>
              <a:t>includes access to and control over basic non/ material resources that sustain and promote life at a high level of satisfaction. </a:t>
            </a:r>
            <a:endParaRPr lang="en-US" dirty="0">
              <a:effectLst/>
            </a:endParaRPr>
          </a:p>
          <a:p>
            <a:r>
              <a:rPr lang="en-US" dirty="0"/>
              <a:t>Cause of Illness: socio-economic factors that are themselves the result of capitalism. </a:t>
            </a:r>
            <a:endParaRPr lang="en-US" dirty="0">
              <a:effectLst/>
            </a:endParaRPr>
          </a:p>
          <a:p>
            <a:r>
              <a:rPr lang="en-US" dirty="0"/>
              <a:t>Relationship between doctors/patients characterized by </a:t>
            </a:r>
            <a:r>
              <a:rPr lang="en-US" b="1" dirty="0"/>
              <a:t>conflict </a:t>
            </a:r>
            <a:r>
              <a:rPr lang="en-US" dirty="0"/>
              <a:t>– different interests, priorities, power differential between them. </a:t>
            </a:r>
            <a:endParaRPr lang="en-US" dirty="0">
              <a:effectLst/>
            </a:endParaRPr>
          </a:p>
          <a:p>
            <a:r>
              <a:rPr lang="en-US" i="1" dirty="0"/>
              <a:t>Medical knowledge and practice serve the interests of the ruling class. </a:t>
            </a:r>
            <a:endParaRPr lang="en-US" dirty="0">
              <a:effectLst/>
            </a:endParaRPr>
          </a:p>
          <a:p>
            <a:endParaRPr lang="en-US" dirty="0"/>
          </a:p>
        </p:txBody>
      </p:sp>
    </p:spTree>
    <p:extLst>
      <p:ext uri="{BB962C8B-B14F-4D97-AF65-F5344CB8AC3E}">
        <p14:creationId xmlns:p14="http://schemas.microsoft.com/office/powerpoint/2010/main" val="210567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499872" y="1133856"/>
            <a:ext cx="8314944" cy="3226689"/>
          </a:xfrm>
        </p:spPr>
        <p:txBody>
          <a:bodyPr/>
          <a:lstStyle/>
          <a:p>
            <a:pPr marL="0" indent="0" eaLnBrk="1" hangingPunct="1">
              <a:buNone/>
              <a:defRPr/>
            </a:pPr>
            <a:r>
              <a:rPr lang="en-US" altLang="en-US" sz="2400" dirty="0"/>
              <a:t>Traditionally health has been considered as an absence of the diseases and if someone was free from disease, then that person was considered healthy. </a:t>
            </a:r>
          </a:p>
          <a:p>
            <a:pPr eaLnBrk="1" hangingPunct="1">
              <a:buFontTx/>
              <a:buNone/>
              <a:defRPr/>
            </a:pPr>
            <a:endParaRPr lang="en-US" altLang="en-US" sz="2400" dirty="0"/>
          </a:p>
          <a:p>
            <a:pPr eaLnBrk="1" hangingPunct="1">
              <a:buFontTx/>
              <a:buNone/>
              <a:defRPr/>
            </a:pPr>
            <a:r>
              <a:rPr lang="en-US" altLang="en-US" sz="2400" dirty="0"/>
              <a:t>This concept is known as </a:t>
            </a:r>
            <a:r>
              <a:rPr lang="en-US" altLang="en-US" sz="2400" b="1" dirty="0"/>
              <a:t>biomedical concept</a:t>
            </a:r>
            <a:r>
              <a:rPr lang="en-US" altLang="en-US" sz="2400" dirty="0"/>
              <a:t>, and it has a basis on the </a:t>
            </a:r>
          </a:p>
          <a:p>
            <a:pPr eaLnBrk="1" hangingPunct="1">
              <a:buFontTx/>
              <a:buNone/>
              <a:defRPr/>
            </a:pPr>
            <a:r>
              <a:rPr lang="en-US" altLang="en-US" sz="2400" dirty="0"/>
              <a:t>           “</a:t>
            </a:r>
            <a:r>
              <a:rPr lang="en-US" altLang="en-US" sz="2400" b="1" dirty="0"/>
              <a:t>germ theory of the disease</a:t>
            </a:r>
            <a:r>
              <a:rPr lang="en-US" altLang="en-US" sz="2400" dirty="0"/>
              <a:t>.”</a:t>
            </a:r>
          </a:p>
        </p:txBody>
      </p:sp>
      <p:sp>
        <p:nvSpPr>
          <p:cNvPr id="2" name="Rectangle 1"/>
          <p:cNvSpPr/>
          <p:nvPr/>
        </p:nvSpPr>
        <p:spPr>
          <a:xfrm>
            <a:off x="1331118" y="226315"/>
            <a:ext cx="6544913" cy="769441"/>
          </a:xfrm>
          <a:prstGeom prst="rect">
            <a:avLst/>
          </a:prstGeom>
        </p:spPr>
        <p:txBody>
          <a:bodyPr wrap="square">
            <a:spAutoFit/>
          </a:bodyPr>
          <a:lstStyle/>
          <a:p>
            <a:pPr defTabSz="685800" eaLnBrk="0" fontAlgn="base" hangingPunct="0">
              <a:spcBef>
                <a:spcPct val="0"/>
              </a:spcBef>
              <a:spcAft>
                <a:spcPct val="0"/>
              </a:spcAft>
              <a:defRPr/>
            </a:pPr>
            <a:r>
              <a:rPr lang="en-US" altLang="en-US" sz="4400" b="1" spc="-38" dirty="0">
                <a:solidFill>
                  <a:srgbClr val="C00000"/>
                </a:solidFill>
                <a:latin typeface="Calibri" panose="020F0502020204030204" pitchFamily="34" charset="0"/>
                <a:cs typeface="Calibri" panose="020F0502020204030204" pitchFamily="34" charset="0"/>
              </a:rPr>
              <a:t>WHO Definition-Health</a:t>
            </a:r>
            <a:endParaRPr lang="en-US" sz="44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36481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800000"/>
                </a:solidFill>
              </a:rPr>
              <a:t>Political Economy:</a:t>
            </a:r>
            <a:br>
              <a:rPr lang="en-US" b="1" dirty="0">
                <a:solidFill>
                  <a:srgbClr val="800000"/>
                </a:solidFill>
              </a:rPr>
            </a:br>
            <a:r>
              <a:rPr lang="en-US" b="1" dirty="0">
                <a:solidFill>
                  <a:srgbClr val="800000"/>
                </a:solidFill>
              </a:rPr>
              <a:t>Medicalization</a:t>
            </a:r>
            <a:endParaRPr lang="en-US" dirty="0"/>
          </a:p>
        </p:txBody>
      </p:sp>
      <p:sp>
        <p:nvSpPr>
          <p:cNvPr id="3" name="Content Placeholder 2"/>
          <p:cNvSpPr>
            <a:spLocks noGrp="1"/>
          </p:cNvSpPr>
          <p:nvPr>
            <p:ph idx="1"/>
          </p:nvPr>
        </p:nvSpPr>
        <p:spPr>
          <a:xfrm>
            <a:off x="457200" y="1557746"/>
            <a:ext cx="8229600" cy="3394472"/>
          </a:xfrm>
        </p:spPr>
        <p:txBody>
          <a:bodyPr/>
          <a:lstStyle/>
          <a:p>
            <a:r>
              <a:rPr lang="en-US" dirty="0"/>
              <a:t>Process by which usual occurrences from everyday life become understood and defined as medical problems or brought into the biomedical sphere. E.g. Chronic fatigue syndrome, childbirth.</a:t>
            </a:r>
          </a:p>
        </p:txBody>
      </p:sp>
    </p:spTree>
    <p:extLst>
      <p:ext uri="{BB962C8B-B14F-4D97-AF65-F5344CB8AC3E}">
        <p14:creationId xmlns:p14="http://schemas.microsoft.com/office/powerpoint/2010/main" val="4163661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Critiques of Political Economy</a:t>
            </a:r>
          </a:p>
        </p:txBody>
      </p:sp>
      <p:sp>
        <p:nvSpPr>
          <p:cNvPr id="3" name="Content Placeholder 2"/>
          <p:cNvSpPr>
            <a:spLocks noGrp="1"/>
          </p:cNvSpPr>
          <p:nvPr>
            <p:ph idx="1"/>
          </p:nvPr>
        </p:nvSpPr>
        <p:spPr/>
        <p:txBody>
          <a:bodyPr>
            <a:normAutofit fontScale="85000" lnSpcReduction="10000"/>
          </a:bodyPr>
          <a:lstStyle/>
          <a:p>
            <a:r>
              <a:rPr lang="en-US" dirty="0"/>
              <a:t>Ignores determinants and interventions at micro-level (e.g., lifestyle/</a:t>
            </a:r>
            <a:r>
              <a:rPr lang="en-US" dirty="0" err="1"/>
              <a:t>behavioural</a:t>
            </a:r>
            <a:r>
              <a:rPr lang="en-US" dirty="0"/>
              <a:t>, biological, genetic). </a:t>
            </a:r>
            <a:endParaRPr lang="en-US" dirty="0">
              <a:effectLst/>
            </a:endParaRPr>
          </a:p>
          <a:p>
            <a:r>
              <a:rPr lang="en-US" dirty="0"/>
              <a:t>Disproportionate focus on class/markets; fails to consider other important forms of social stratification (e.g., gender, ethnicity, etc.). </a:t>
            </a:r>
            <a:endParaRPr lang="en-US" dirty="0">
              <a:effectLst/>
            </a:endParaRPr>
          </a:p>
          <a:p>
            <a:r>
              <a:rPr lang="en-US" dirty="0"/>
              <a:t>Fails to acknowledge progress associated with capitalist demand. </a:t>
            </a:r>
            <a:endParaRPr lang="en-US" dirty="0">
              <a:effectLst/>
            </a:endParaRPr>
          </a:p>
          <a:p>
            <a:r>
              <a:rPr lang="en-US" dirty="0"/>
              <a:t>Viewed by some as unrealistic, overly idealistic. </a:t>
            </a:r>
            <a:endParaRPr lang="en-US" dirty="0">
              <a:effectLst/>
            </a:endParaRPr>
          </a:p>
          <a:p>
            <a:endParaRPr lang="en-US" dirty="0"/>
          </a:p>
        </p:txBody>
      </p:sp>
    </p:spTree>
    <p:extLst>
      <p:ext uri="{BB962C8B-B14F-4D97-AF65-F5344CB8AC3E}">
        <p14:creationId xmlns:p14="http://schemas.microsoft.com/office/powerpoint/2010/main" val="24397093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Health </a:t>
            </a:r>
            <a:r>
              <a:rPr lang="en-US" b="1" dirty="0" err="1">
                <a:solidFill>
                  <a:srgbClr val="800000"/>
                </a:solidFill>
              </a:rPr>
              <a:t>Behaviours</a:t>
            </a:r>
            <a:endParaRPr lang="en-US" b="1" dirty="0">
              <a:solidFill>
                <a:srgbClr val="800000"/>
              </a:solidFill>
            </a:endParaRPr>
          </a:p>
        </p:txBody>
      </p:sp>
      <p:sp>
        <p:nvSpPr>
          <p:cNvPr id="3" name="Content Placeholder 2"/>
          <p:cNvSpPr>
            <a:spLocks noGrp="1"/>
          </p:cNvSpPr>
          <p:nvPr>
            <p:ph idx="1"/>
          </p:nvPr>
        </p:nvSpPr>
        <p:spPr/>
        <p:txBody>
          <a:bodyPr>
            <a:normAutofit fontScale="85000" lnSpcReduction="20000"/>
          </a:bodyPr>
          <a:lstStyle/>
          <a:p>
            <a:r>
              <a:rPr lang="en-US" dirty="0"/>
              <a:t>Health </a:t>
            </a:r>
            <a:r>
              <a:rPr lang="en-US" dirty="0" err="1"/>
              <a:t>Behaviour</a:t>
            </a:r>
            <a:r>
              <a:rPr lang="en-US" dirty="0"/>
              <a:t>:</a:t>
            </a:r>
          </a:p>
          <a:p>
            <a:pPr lvl="1"/>
            <a:r>
              <a:rPr lang="en-US" dirty="0" err="1"/>
              <a:t>Behaviour</a:t>
            </a:r>
            <a:r>
              <a:rPr lang="en-US" dirty="0"/>
              <a:t> as a key “determinant” of health therefore health psychology emphasizes </a:t>
            </a:r>
            <a:r>
              <a:rPr lang="en-US" i="1" dirty="0"/>
              <a:t>health </a:t>
            </a:r>
            <a:r>
              <a:rPr lang="en-US" i="1" dirty="0" err="1"/>
              <a:t>behaviour</a:t>
            </a:r>
            <a:r>
              <a:rPr lang="en-US" i="1" dirty="0"/>
              <a:t> change</a:t>
            </a:r>
            <a:r>
              <a:rPr lang="en-US" dirty="0"/>
              <a:t>. </a:t>
            </a:r>
          </a:p>
          <a:p>
            <a:pPr lvl="1"/>
            <a:r>
              <a:rPr lang="en-US" dirty="0"/>
              <a:t>Assumes there are very few (if any) b                                                   </a:t>
            </a:r>
            <a:r>
              <a:rPr lang="en-US" dirty="0" err="1"/>
              <a:t>ehaviours</a:t>
            </a:r>
            <a:r>
              <a:rPr lang="en-US" dirty="0"/>
              <a:t> that </a:t>
            </a:r>
            <a:r>
              <a:rPr lang="en-US" b="1" i="1" dirty="0"/>
              <a:t>do not </a:t>
            </a:r>
            <a:r>
              <a:rPr lang="en-US" dirty="0"/>
              <a:t>impact health. </a:t>
            </a:r>
          </a:p>
          <a:p>
            <a:pPr lvl="1"/>
            <a:r>
              <a:rPr lang="en-US" dirty="0"/>
              <a:t>Health </a:t>
            </a:r>
            <a:r>
              <a:rPr lang="en-US" dirty="0" err="1"/>
              <a:t>behaviours</a:t>
            </a:r>
            <a:r>
              <a:rPr lang="en-US" dirty="0"/>
              <a:t> are linked to lifestyle (different ways of living). </a:t>
            </a:r>
          </a:p>
          <a:p>
            <a:pPr lvl="1"/>
            <a:r>
              <a:rPr lang="en-US" dirty="0"/>
              <a:t>Can have a negative or positive impact on health. </a:t>
            </a:r>
          </a:p>
          <a:p>
            <a:pPr lvl="1"/>
            <a:r>
              <a:rPr lang="en-US" dirty="0"/>
              <a:t>Assumes people are “rational decision-makers”. </a:t>
            </a:r>
          </a:p>
        </p:txBody>
      </p:sp>
    </p:spTree>
    <p:extLst>
      <p:ext uri="{BB962C8B-B14F-4D97-AF65-F5344CB8AC3E}">
        <p14:creationId xmlns:p14="http://schemas.microsoft.com/office/powerpoint/2010/main" val="707421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Health Behavior and Health</a:t>
            </a:r>
          </a:p>
        </p:txBody>
      </p:sp>
      <p:sp>
        <p:nvSpPr>
          <p:cNvPr id="3" name="Content Placeholder 2"/>
          <p:cNvSpPr>
            <a:spLocks noGrp="1"/>
          </p:cNvSpPr>
          <p:nvPr>
            <p:ph idx="1"/>
          </p:nvPr>
        </p:nvSpPr>
        <p:spPr/>
        <p:txBody>
          <a:bodyPr/>
          <a:lstStyle/>
          <a:p>
            <a:endParaRPr lang="en-US" dirty="0"/>
          </a:p>
          <a:p>
            <a:r>
              <a:rPr lang="en-US" dirty="0"/>
              <a:t>Is behavior a major </a:t>
            </a:r>
            <a:r>
              <a:rPr lang="en-US"/>
              <a:t>cause of </a:t>
            </a:r>
            <a:r>
              <a:rPr lang="en-US" dirty="0"/>
              <a:t>disease morbidity and mortality?</a:t>
            </a:r>
          </a:p>
        </p:txBody>
      </p:sp>
    </p:spTree>
    <p:extLst>
      <p:ext uri="{BB962C8B-B14F-4D97-AF65-F5344CB8AC3E}">
        <p14:creationId xmlns:p14="http://schemas.microsoft.com/office/powerpoint/2010/main" val="518775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800000"/>
                </a:solidFill>
              </a:rPr>
              <a:t>Health </a:t>
            </a:r>
            <a:r>
              <a:rPr lang="en-US" b="1" dirty="0" err="1">
                <a:solidFill>
                  <a:srgbClr val="800000"/>
                </a:solidFill>
              </a:rPr>
              <a:t>Behaviours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Health Protective &amp; Health Promoting </a:t>
            </a:r>
            <a:r>
              <a:rPr lang="en-US" b="1" dirty="0" err="1"/>
              <a:t>Behaviours</a:t>
            </a:r>
            <a:r>
              <a:rPr lang="en-US" dirty="0"/>
              <a:t>: any </a:t>
            </a:r>
            <a:r>
              <a:rPr lang="en-US" dirty="0" err="1"/>
              <a:t>behaviour</a:t>
            </a:r>
            <a:r>
              <a:rPr lang="en-US" dirty="0"/>
              <a:t> that protects or improves one’s health status. </a:t>
            </a:r>
            <a:endParaRPr lang="en-US" dirty="0">
              <a:effectLst/>
            </a:endParaRPr>
          </a:p>
          <a:p>
            <a:pPr lvl="1"/>
            <a:r>
              <a:rPr lang="en-US" dirty="0"/>
              <a:t>Example: exercising, eating a healthy diet, wearing your seat belt, driving the speed limit, getting vaccinated, taking your medication as prescribed, being screened for disease, etc. </a:t>
            </a:r>
            <a:endParaRPr lang="en-US" dirty="0">
              <a:effectLst/>
            </a:endParaRPr>
          </a:p>
          <a:p>
            <a:r>
              <a:rPr lang="en-US" b="1" dirty="0"/>
              <a:t>Health Risk </a:t>
            </a:r>
            <a:r>
              <a:rPr lang="en-US" b="1" dirty="0" err="1"/>
              <a:t>Behaviours</a:t>
            </a:r>
            <a:r>
              <a:rPr lang="en-US" dirty="0"/>
              <a:t>: any </a:t>
            </a:r>
            <a:r>
              <a:rPr lang="en-US" dirty="0" err="1"/>
              <a:t>behaviour</a:t>
            </a:r>
            <a:r>
              <a:rPr lang="en-US" dirty="0"/>
              <a:t> that undermines health; negative impact on health. </a:t>
            </a:r>
            <a:endParaRPr lang="en-US" dirty="0">
              <a:effectLst/>
            </a:endParaRPr>
          </a:p>
          <a:p>
            <a:pPr lvl="1"/>
            <a:r>
              <a:rPr lang="en-US" dirty="0"/>
              <a:t>Example: smoking, eating fatty foods, living a sedentary lifestyle, abusing/misusing alcohol or drugs, skipping doctor’s appointments, not taking your medication/non-compliance, having unprotected sex, etc. </a:t>
            </a:r>
            <a:r>
              <a:rPr lang="en-US" i="1" dirty="0"/>
              <a:t>BUT can also have a positive affect. </a:t>
            </a:r>
            <a:endParaRPr lang="en-US" dirty="0">
              <a:effectLst/>
            </a:endParaRPr>
          </a:p>
          <a:p>
            <a:r>
              <a:rPr lang="en-US" dirty="0"/>
              <a:t>People can simultaneously engage in health protective/promoting </a:t>
            </a:r>
            <a:r>
              <a:rPr lang="en-US" dirty="0" err="1"/>
              <a:t>behaviours</a:t>
            </a:r>
            <a:r>
              <a:rPr lang="en-US" dirty="0"/>
              <a:t> and health risk </a:t>
            </a:r>
            <a:r>
              <a:rPr lang="en-US" dirty="0" err="1"/>
              <a:t>behaviours</a:t>
            </a:r>
            <a:r>
              <a:rPr lang="en-US" dirty="0"/>
              <a:t>. </a:t>
            </a:r>
            <a:endParaRPr lang="en-US" dirty="0">
              <a:effectLst/>
            </a:endParaRPr>
          </a:p>
        </p:txBody>
      </p:sp>
    </p:spTree>
    <p:extLst>
      <p:ext uri="{BB962C8B-B14F-4D97-AF65-F5344CB8AC3E}">
        <p14:creationId xmlns:p14="http://schemas.microsoft.com/office/powerpoint/2010/main" val="1362606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Health Behavior and Health</a:t>
            </a:r>
            <a:endParaRPr lang="en-US" b="1" dirty="0"/>
          </a:p>
        </p:txBody>
      </p:sp>
      <p:sp>
        <p:nvSpPr>
          <p:cNvPr id="3" name="Content Placeholder 2"/>
          <p:cNvSpPr>
            <a:spLocks noGrp="1"/>
          </p:cNvSpPr>
          <p:nvPr>
            <p:ph idx="1"/>
          </p:nvPr>
        </p:nvSpPr>
        <p:spPr/>
        <p:txBody>
          <a:bodyPr/>
          <a:lstStyle/>
          <a:p>
            <a:r>
              <a:rPr lang="en-US" sz="2700" dirty="0">
                <a:solidFill>
                  <a:srgbClr val="000000"/>
                </a:solidFill>
              </a:rPr>
              <a:t>Health Issues</a:t>
            </a:r>
          </a:p>
          <a:p>
            <a:pPr lvl="1"/>
            <a:r>
              <a:rPr lang="en-US" b="0" i="0" u="none" strike="noStrike" baseline="0" dirty="0">
                <a:solidFill>
                  <a:srgbClr val="000000"/>
                </a:solidFill>
              </a:rPr>
              <a:t>HIV</a:t>
            </a:r>
          </a:p>
          <a:p>
            <a:r>
              <a:rPr lang="en-US" sz="2700" dirty="0">
                <a:solidFill>
                  <a:srgbClr val="000000"/>
                </a:solidFill>
              </a:rPr>
              <a:t>Health Behaviors</a:t>
            </a:r>
          </a:p>
          <a:p>
            <a:pPr lvl="1"/>
            <a:r>
              <a:rPr lang="en-US" b="0" i="0" u="none" strike="noStrike" baseline="0" dirty="0">
                <a:solidFill>
                  <a:srgbClr val="000000"/>
                </a:solidFill>
              </a:rPr>
              <a:t>Inconsistent Use of Condoms During Sexual Intercourse</a:t>
            </a:r>
          </a:p>
          <a:p>
            <a:r>
              <a:rPr lang="en-US" sz="2700" dirty="0">
                <a:solidFill>
                  <a:srgbClr val="000000"/>
                </a:solidFill>
              </a:rPr>
              <a:t>Behavioral Determinants</a:t>
            </a:r>
          </a:p>
          <a:p>
            <a:pPr lvl="1"/>
            <a:r>
              <a:rPr lang="en-US" b="0" i="0" u="none" strike="noStrike" baseline="0" dirty="0">
                <a:solidFill>
                  <a:srgbClr val="000000"/>
                </a:solidFill>
              </a:rPr>
              <a:t>Lack of Skill in To Use Condoms Correctly</a:t>
            </a:r>
          </a:p>
          <a:p>
            <a:endParaRPr lang="en-US" dirty="0"/>
          </a:p>
        </p:txBody>
      </p:sp>
    </p:spTree>
    <p:extLst>
      <p:ext uri="{BB962C8B-B14F-4D97-AF65-F5344CB8AC3E}">
        <p14:creationId xmlns:p14="http://schemas.microsoft.com/office/powerpoint/2010/main" val="1429071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a:solidFill>
                  <a:srgbClr val="000000"/>
                </a:solidFill>
              </a:rPr>
              <a:t>Assumptions of Health Promotion</a:t>
            </a:r>
            <a:br>
              <a:rPr lang="en-US" b="0" i="0" u="none" strike="noStrike" baseline="0" dirty="0">
                <a:solidFill>
                  <a:srgbClr val="000000"/>
                </a:solidFill>
              </a:rPr>
            </a:br>
            <a:endParaRPr lang="en-US" dirty="0"/>
          </a:p>
        </p:txBody>
      </p:sp>
      <p:sp>
        <p:nvSpPr>
          <p:cNvPr id="3" name="Content Placeholder 2"/>
          <p:cNvSpPr>
            <a:spLocks noGrp="1"/>
          </p:cNvSpPr>
          <p:nvPr>
            <p:ph idx="1"/>
          </p:nvPr>
        </p:nvSpPr>
        <p:spPr/>
        <p:txBody>
          <a:bodyPr/>
          <a:lstStyle/>
          <a:p>
            <a:r>
              <a:rPr lang="en-US" b="0" i="0" u="none" strike="noStrike" baseline="0" dirty="0">
                <a:solidFill>
                  <a:srgbClr val="000000"/>
                </a:solidFill>
              </a:rPr>
              <a:t>An individual’s health is affected by a variety of factors, not just lifestyle.</a:t>
            </a:r>
          </a:p>
          <a:p>
            <a:r>
              <a:rPr lang="en-US" b="0" i="0" u="none" strike="noStrike" baseline="0" dirty="0">
                <a:solidFill>
                  <a:srgbClr val="000000"/>
                </a:solidFill>
              </a:rPr>
              <a:t>Health status can be changed.</a:t>
            </a:r>
          </a:p>
          <a:p>
            <a:r>
              <a:rPr lang="en-US" b="0" i="0" u="none" strike="noStrike" baseline="0" dirty="0">
                <a:solidFill>
                  <a:srgbClr val="000000"/>
                </a:solidFill>
              </a:rPr>
              <a:t>Disease occurrence theories and principles can be understood </a:t>
            </a:r>
            <a:r>
              <a:rPr lang="en-US" sz="2100" dirty="0">
                <a:solidFill>
                  <a:srgbClr val="000000"/>
                </a:solidFill>
              </a:rPr>
              <a:t>(Bates &amp; Winder, 1984).</a:t>
            </a:r>
          </a:p>
          <a:p>
            <a:r>
              <a:rPr lang="en-US" b="0" i="0" u="none" strike="noStrike" baseline="0" dirty="0">
                <a:solidFill>
                  <a:srgbClr val="000000"/>
                </a:solidFill>
              </a:rPr>
              <a:t>Appropriate prevention strategies can be developed to address health problems.</a:t>
            </a:r>
          </a:p>
          <a:p>
            <a:endParaRPr lang="en-US" dirty="0"/>
          </a:p>
        </p:txBody>
      </p:sp>
    </p:spTree>
    <p:extLst>
      <p:ext uri="{BB962C8B-B14F-4D97-AF65-F5344CB8AC3E}">
        <p14:creationId xmlns:p14="http://schemas.microsoft.com/office/powerpoint/2010/main" val="4267570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0" u="none" strike="noStrike" baseline="0" dirty="0">
                <a:solidFill>
                  <a:srgbClr val="000000"/>
                </a:solidFill>
              </a:rPr>
              <a:t>Assumptions of Health Promotion</a:t>
            </a:r>
            <a:br>
              <a:rPr lang="en-US" b="0" i="0" u="none" strike="noStrike" baseline="0" dirty="0">
                <a:solidFill>
                  <a:srgbClr val="000000"/>
                </a:solidFill>
              </a:rPr>
            </a:br>
            <a:endParaRPr lang="en-US" dirty="0"/>
          </a:p>
        </p:txBody>
      </p:sp>
      <p:sp>
        <p:nvSpPr>
          <p:cNvPr id="3" name="Content Placeholder 2"/>
          <p:cNvSpPr>
            <a:spLocks noGrp="1"/>
          </p:cNvSpPr>
          <p:nvPr>
            <p:ph idx="1"/>
          </p:nvPr>
        </p:nvSpPr>
        <p:spPr/>
        <p:txBody>
          <a:bodyPr>
            <a:normAutofit/>
          </a:bodyPr>
          <a:lstStyle/>
          <a:p>
            <a:r>
              <a:rPr lang="en-US" b="0" i="0" u="none" strike="noStrike" baseline="0" dirty="0">
                <a:solidFill>
                  <a:srgbClr val="000000"/>
                </a:solidFill>
              </a:rPr>
              <a:t>Individuals can assume responsibility for their own health.</a:t>
            </a:r>
          </a:p>
          <a:p>
            <a:r>
              <a:rPr lang="en-US" b="0" i="0" u="none" strike="noStrike" baseline="0" dirty="0">
                <a:solidFill>
                  <a:srgbClr val="000000"/>
                </a:solidFill>
              </a:rPr>
              <a:t>Individual responsibility should not be viewed as victim blaming.</a:t>
            </a:r>
          </a:p>
          <a:p>
            <a:r>
              <a:rPr lang="en-US" b="0" i="0" u="none" strike="noStrike" baseline="0" dirty="0">
                <a:solidFill>
                  <a:srgbClr val="000000"/>
                </a:solidFill>
              </a:rPr>
              <a:t>Changes in individual and societal health will impact each other positively.</a:t>
            </a:r>
          </a:p>
          <a:p>
            <a:r>
              <a:rPr lang="en-US" b="0" i="0" u="none" strike="noStrike" baseline="0" dirty="0">
                <a:solidFill>
                  <a:srgbClr val="000000"/>
                </a:solidFill>
              </a:rPr>
              <a:t>For behavior change to be permanent, individuals must be motivated and ready to change.</a:t>
            </a:r>
          </a:p>
          <a:p>
            <a:endParaRPr lang="en-US" dirty="0"/>
          </a:p>
        </p:txBody>
      </p:sp>
    </p:spTree>
    <p:extLst>
      <p:ext uri="{BB962C8B-B14F-4D97-AF65-F5344CB8AC3E}">
        <p14:creationId xmlns:p14="http://schemas.microsoft.com/office/powerpoint/2010/main" val="38078831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Theory</a:t>
            </a:r>
          </a:p>
        </p:txBody>
      </p:sp>
      <p:sp>
        <p:nvSpPr>
          <p:cNvPr id="3" name="Content Placeholder 2"/>
          <p:cNvSpPr>
            <a:spLocks noGrp="1"/>
          </p:cNvSpPr>
          <p:nvPr>
            <p:ph idx="1"/>
          </p:nvPr>
        </p:nvSpPr>
        <p:spPr/>
        <p:txBody>
          <a:bodyPr>
            <a:normAutofit fontScale="92500" lnSpcReduction="10000"/>
          </a:bodyPr>
          <a:lstStyle/>
          <a:p>
            <a:r>
              <a:rPr lang="en-US" b="0" i="0" u="none" strike="noStrike" baseline="0" dirty="0"/>
              <a:t>A theory is a set of interrelated concepts, definitions, and propositions that present a </a:t>
            </a:r>
            <a:r>
              <a:rPr lang="en-US" b="0" i="1" u="none" strike="noStrike" baseline="0" dirty="0"/>
              <a:t>systematic </a:t>
            </a:r>
            <a:r>
              <a:rPr lang="en-US" b="0" i="0" u="none" strike="noStrike" baseline="0" dirty="0"/>
              <a:t>view of events or situations by specifying relations among variables, in order to </a:t>
            </a:r>
            <a:r>
              <a:rPr lang="en-US" b="0" i="1" u="none" strike="noStrike" baseline="0" dirty="0"/>
              <a:t>explain </a:t>
            </a:r>
            <a:r>
              <a:rPr lang="en-US" b="0" i="0" u="none" strike="noStrike" baseline="0" dirty="0"/>
              <a:t>and </a:t>
            </a:r>
            <a:r>
              <a:rPr lang="en-US" b="0" i="1" u="none" strike="noStrike" baseline="0" dirty="0"/>
              <a:t>predict </a:t>
            </a:r>
            <a:r>
              <a:rPr lang="en-US" b="0" i="0" u="none" strike="noStrike" baseline="0" dirty="0"/>
              <a:t>the events or situations. </a:t>
            </a:r>
          </a:p>
          <a:p>
            <a:endParaRPr lang="en-US" b="0" i="0" u="none" strike="noStrike" baseline="0" dirty="0"/>
          </a:p>
          <a:p>
            <a:r>
              <a:rPr lang="en-US" b="0" i="0" u="none" strike="noStrike" baseline="0" dirty="0"/>
              <a:t>Theories are by their nature </a:t>
            </a:r>
            <a:r>
              <a:rPr lang="en-US" b="0" i="1" u="none" strike="noStrike" baseline="0" dirty="0"/>
              <a:t>abstract; </a:t>
            </a:r>
            <a:r>
              <a:rPr lang="en-US" b="0" i="0" u="none" strike="noStrike" baseline="0" dirty="0"/>
              <a:t>that is, they do not have a specified content or topic area.</a:t>
            </a:r>
          </a:p>
          <a:p>
            <a:endParaRPr lang="en-US" b="0" i="0" u="none" strike="noStrike" baseline="0" dirty="0"/>
          </a:p>
          <a:p>
            <a:r>
              <a:rPr lang="en-US" b="0" i="0" u="none" strike="noStrike" baseline="0" dirty="0"/>
              <a:t>They only come alive in public health and health behavior when they are filled with practical topics, goals, and problems.</a:t>
            </a:r>
            <a:endParaRPr lang="en-US" dirty="0"/>
          </a:p>
        </p:txBody>
      </p:sp>
    </p:spTree>
    <p:extLst>
      <p:ext uri="{BB962C8B-B14F-4D97-AF65-F5344CB8AC3E}">
        <p14:creationId xmlns:p14="http://schemas.microsoft.com/office/powerpoint/2010/main" val="1749191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Concepts and Constructs in Theory</a:t>
            </a:r>
          </a:p>
        </p:txBody>
      </p:sp>
      <p:sp>
        <p:nvSpPr>
          <p:cNvPr id="3" name="Content Placeholder 2"/>
          <p:cNvSpPr>
            <a:spLocks noGrp="1"/>
          </p:cNvSpPr>
          <p:nvPr>
            <p:ph idx="1"/>
          </p:nvPr>
        </p:nvSpPr>
        <p:spPr/>
        <p:txBody>
          <a:bodyPr>
            <a:normAutofit/>
          </a:bodyPr>
          <a:lstStyle/>
          <a:p>
            <a:r>
              <a:rPr lang="en-US" b="0" i="1" u="none" strike="noStrike" baseline="0" dirty="0"/>
              <a:t>Concepts </a:t>
            </a:r>
            <a:r>
              <a:rPr lang="en-US" b="0" i="0" u="none" strike="noStrike" baseline="0" dirty="0"/>
              <a:t>are the major components of a theory; they are its building blocks or primary</a:t>
            </a:r>
            <a:r>
              <a:rPr lang="en-US" b="0" i="0" u="none" strike="noStrike" dirty="0"/>
              <a:t> </a:t>
            </a:r>
            <a:r>
              <a:rPr lang="en-US" b="0" i="0" u="none" strike="noStrike" baseline="0" dirty="0"/>
              <a:t>elements. </a:t>
            </a:r>
          </a:p>
          <a:p>
            <a:r>
              <a:rPr lang="en-US" b="0" i="0" u="none" strike="noStrike" baseline="0" dirty="0"/>
              <a:t>When concepts are developed or adopted</a:t>
            </a:r>
            <a:r>
              <a:rPr lang="en-US" b="0" i="0" u="none" strike="noStrike" dirty="0"/>
              <a:t> </a:t>
            </a:r>
            <a:r>
              <a:rPr lang="en-US" b="0" i="0" u="none" strike="noStrike" baseline="0" dirty="0"/>
              <a:t>for use in a particular theory, they are called </a:t>
            </a:r>
            <a:r>
              <a:rPr lang="en-US" b="0" i="1" u="none" strike="noStrike" baseline="0" dirty="0"/>
              <a:t>constructs.</a:t>
            </a:r>
            <a:endParaRPr lang="en-US" dirty="0"/>
          </a:p>
        </p:txBody>
      </p:sp>
    </p:spTree>
    <p:extLst>
      <p:ext uri="{BB962C8B-B14F-4D97-AF65-F5344CB8AC3E}">
        <p14:creationId xmlns:p14="http://schemas.microsoft.com/office/powerpoint/2010/main" val="433683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1219200" y="485775"/>
            <a:ext cx="7034784" cy="736600"/>
          </a:xfrm>
        </p:spPr>
        <p:txBody>
          <a:bodyPr>
            <a:noAutofit/>
          </a:bodyPr>
          <a:lstStyle/>
          <a:p>
            <a:pPr eaLnBrk="1" fontAlgn="auto" hangingPunct="1">
              <a:spcAft>
                <a:spcPts val="0"/>
              </a:spcAft>
              <a:defRPr/>
            </a:pPr>
            <a:r>
              <a:rPr lang="en-US" altLang="en-US" sz="4000" b="1" dirty="0">
                <a:solidFill>
                  <a:srgbClr val="C00000"/>
                </a:solidFill>
                <a:latin typeface="+mn-lt"/>
              </a:rPr>
              <a:t>Changing Concepts Of Health</a:t>
            </a:r>
            <a:br>
              <a:rPr lang="en-US" altLang="en-US" sz="4000" b="1" dirty="0">
                <a:solidFill>
                  <a:srgbClr val="C00000"/>
                </a:solidFill>
                <a:latin typeface="+mn-lt"/>
              </a:rPr>
            </a:br>
            <a:endParaRPr lang="en-US" altLang="en-US" sz="4000" dirty="0">
              <a:solidFill>
                <a:srgbClr val="C00000"/>
              </a:solidFill>
              <a:latin typeface="+mn-lt"/>
            </a:endParaRPr>
          </a:p>
        </p:txBody>
      </p:sp>
      <p:sp>
        <p:nvSpPr>
          <p:cNvPr id="6147" name="Content Placeholder 2"/>
          <p:cNvSpPr>
            <a:spLocks noGrp="1"/>
          </p:cNvSpPr>
          <p:nvPr>
            <p:ph idx="4294967295"/>
          </p:nvPr>
        </p:nvSpPr>
        <p:spPr>
          <a:xfrm>
            <a:off x="402336" y="1356487"/>
            <a:ext cx="8570976" cy="3263900"/>
          </a:xfrm>
        </p:spPr>
        <p:txBody>
          <a:bodyPr rtlCol="0">
            <a:noAutofit/>
          </a:bodyPr>
          <a:lstStyle/>
          <a:p>
            <a:pPr eaLnBrk="1" fontAlgn="auto" hangingPunct="1">
              <a:lnSpc>
                <a:spcPct val="100000"/>
              </a:lnSpc>
              <a:buFont typeface="Wingdings" panose="05000000000000000000" pitchFamily="2" charset="2"/>
              <a:buChar char="q"/>
              <a:defRPr/>
            </a:pPr>
            <a:r>
              <a:rPr lang="en-US" altLang="en-US" sz="2400" dirty="0">
                <a:solidFill>
                  <a:schemeClr val="tx1">
                    <a:lumMod val="75000"/>
                    <a:lumOff val="25000"/>
                  </a:schemeClr>
                </a:solidFill>
              </a:rPr>
              <a:t>Health is perceived in different ways giving rise to various concepts of health. </a:t>
            </a:r>
          </a:p>
          <a:p>
            <a:pPr eaLnBrk="1" fontAlgn="auto" hangingPunct="1">
              <a:lnSpc>
                <a:spcPct val="100000"/>
              </a:lnSpc>
              <a:buFont typeface="Wingdings" panose="05000000000000000000" pitchFamily="2" charset="2"/>
              <a:buChar char="q"/>
              <a:defRPr/>
            </a:pPr>
            <a:endParaRPr lang="en-US" altLang="en-US" sz="2400" dirty="0">
              <a:solidFill>
                <a:schemeClr val="tx1">
                  <a:lumMod val="75000"/>
                  <a:lumOff val="25000"/>
                </a:schemeClr>
              </a:solidFill>
            </a:endParaRPr>
          </a:p>
          <a:p>
            <a:pPr eaLnBrk="1" fontAlgn="auto" hangingPunct="1">
              <a:lnSpc>
                <a:spcPct val="100000"/>
              </a:lnSpc>
              <a:buFont typeface="Wingdings" panose="05000000000000000000" pitchFamily="2" charset="2"/>
              <a:buChar char="q"/>
              <a:defRPr/>
            </a:pPr>
            <a:r>
              <a:rPr lang="en-US" altLang="en-US" sz="2400" dirty="0">
                <a:solidFill>
                  <a:schemeClr val="tx1">
                    <a:lumMod val="75000"/>
                    <a:lumOff val="25000"/>
                  </a:schemeClr>
                </a:solidFill>
              </a:rPr>
              <a:t>Health has evolved over the centuries as a concept from an individual concern to a worldwide social goal.</a:t>
            </a:r>
          </a:p>
          <a:p>
            <a:pPr eaLnBrk="1" fontAlgn="auto" hangingPunct="1">
              <a:lnSpc>
                <a:spcPct val="100000"/>
              </a:lnSpc>
              <a:buFont typeface="Wingdings" panose="05000000000000000000" pitchFamily="2" charset="2"/>
              <a:buChar char="q"/>
              <a:defRPr/>
            </a:pPr>
            <a:endParaRPr lang="en-US" altLang="en-US" sz="2400" dirty="0">
              <a:solidFill>
                <a:schemeClr val="tx1">
                  <a:lumMod val="75000"/>
                  <a:lumOff val="25000"/>
                </a:schemeClr>
              </a:solidFill>
            </a:endParaRPr>
          </a:p>
        </p:txBody>
      </p:sp>
    </p:spTree>
    <p:extLst>
      <p:ext uri="{BB962C8B-B14F-4D97-AF65-F5344CB8AC3E}">
        <p14:creationId xmlns:p14="http://schemas.microsoft.com/office/powerpoint/2010/main" val="20607702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Health Behavior Theories</a:t>
            </a:r>
          </a:p>
        </p:txBody>
      </p:sp>
      <p:sp>
        <p:nvSpPr>
          <p:cNvPr id="3" name="Content Placeholder 2"/>
          <p:cNvSpPr>
            <a:spLocks noGrp="1"/>
          </p:cNvSpPr>
          <p:nvPr>
            <p:ph idx="1"/>
          </p:nvPr>
        </p:nvSpPr>
        <p:spPr/>
        <p:txBody>
          <a:bodyPr/>
          <a:lstStyle/>
          <a:p>
            <a:r>
              <a:rPr lang="en-US" dirty="0"/>
              <a:t>Intra-personal theories</a:t>
            </a:r>
          </a:p>
          <a:p>
            <a:r>
              <a:rPr lang="en-US" dirty="0"/>
              <a:t>Interpersonal theories</a:t>
            </a:r>
          </a:p>
          <a:p>
            <a:r>
              <a:rPr lang="en-US" dirty="0"/>
              <a:t>Community level theories</a:t>
            </a:r>
          </a:p>
        </p:txBody>
      </p:sp>
    </p:spTree>
    <p:extLst>
      <p:ext uri="{BB962C8B-B14F-4D97-AF65-F5344CB8AC3E}">
        <p14:creationId xmlns:p14="http://schemas.microsoft.com/office/powerpoint/2010/main" val="35314755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15913" y="-111760"/>
            <a:ext cx="6781800" cy="2683510"/>
          </a:xfrm>
        </p:spPr>
        <p:txBody>
          <a:bodyPr/>
          <a:lstStyle/>
          <a:p>
            <a:pPr marL="285750" indent="-285750" algn="l" eaLnBrk="1" hangingPunct="1">
              <a:buFont typeface="Wingdings" panose="05000000000000000000" pitchFamily="2" charset="2"/>
              <a:buChar char="ü"/>
            </a:pPr>
            <a:br>
              <a:rPr lang="en-US" altLang="en-US" sz="1600" b="0" dirty="0"/>
            </a:br>
            <a:br>
              <a:rPr lang="en-US" altLang="en-US" sz="1600" b="0" dirty="0"/>
            </a:br>
            <a:br>
              <a:rPr lang="en-US" altLang="en-US" sz="1600" b="0" dirty="0"/>
            </a:br>
            <a:br>
              <a:rPr lang="en-US" altLang="en-US" sz="1600" b="0" dirty="0"/>
            </a:br>
            <a:r>
              <a:rPr lang="en-US" altLang="en-US" sz="1600" u="sng" dirty="0"/>
              <a:t>Stages of illness</a:t>
            </a:r>
            <a:br>
              <a:rPr lang="en-US" altLang="en-US" sz="1600" b="0" dirty="0"/>
            </a:br>
            <a:r>
              <a:rPr lang="en-US" altLang="en-US" sz="1600" b="0" dirty="0"/>
              <a:t>Symptoms experience</a:t>
            </a:r>
            <a:br>
              <a:rPr lang="en-US" altLang="en-US" sz="1600" b="0" dirty="0"/>
            </a:br>
            <a:r>
              <a:rPr lang="en-US" altLang="en-US" sz="1600" b="0" dirty="0"/>
              <a:t>Assumption of the Sick role</a:t>
            </a:r>
            <a:br>
              <a:rPr lang="en-US" altLang="en-US" sz="1600" b="0" dirty="0"/>
            </a:br>
            <a:r>
              <a:rPr lang="en-US" altLang="en-US" sz="1600" b="0" dirty="0"/>
              <a:t>Medical care contact</a:t>
            </a:r>
            <a:br>
              <a:rPr lang="en-US" altLang="en-US" sz="1600" b="0" dirty="0"/>
            </a:br>
            <a:r>
              <a:rPr lang="en-US" altLang="en-US" sz="1600" b="0" dirty="0"/>
              <a:t>Dependent-patient role</a:t>
            </a:r>
            <a:br>
              <a:rPr lang="en-US" altLang="en-US" sz="1600" b="0" dirty="0"/>
            </a:br>
            <a:r>
              <a:rPr lang="en-US" altLang="en-US" sz="1600" b="0" dirty="0"/>
              <a:t>Recovery and rehabilitation</a:t>
            </a:r>
            <a:br>
              <a:rPr lang="en-US" altLang="en-US" dirty="0"/>
            </a:br>
            <a:endParaRPr lang="en-US" altLang="en-US" dirty="0"/>
          </a:p>
        </p:txBody>
      </p:sp>
      <p:sp>
        <p:nvSpPr>
          <p:cNvPr id="29699" name="Rectangle 3"/>
          <p:cNvSpPr>
            <a:spLocks noGrp="1" noChangeArrowheads="1"/>
          </p:cNvSpPr>
          <p:nvPr>
            <p:ph type="subTitle" idx="1"/>
          </p:nvPr>
        </p:nvSpPr>
        <p:spPr/>
        <p:txBody>
          <a:bodyPr/>
          <a:lstStyle/>
          <a:p>
            <a:pPr eaLnBrk="1" hangingPunct="1"/>
            <a:r>
              <a:rPr lang="en-US" altLang="en-US" sz="4000" b="1" dirty="0"/>
              <a:t>The Health Belief Model</a:t>
            </a:r>
          </a:p>
          <a:p>
            <a:pPr eaLnBrk="1" hangingPunct="1"/>
            <a:r>
              <a:rPr lang="en-US" dirty="0"/>
              <a:t>Intra-personal theories</a:t>
            </a:r>
          </a:p>
          <a:p>
            <a:pPr eaLnBrk="1" hangingPunct="1"/>
            <a:endParaRPr lang="en-US" altLang="en-US" dirty="0"/>
          </a:p>
        </p:txBody>
      </p:sp>
    </p:spTree>
    <p:extLst>
      <p:ext uri="{BB962C8B-B14F-4D97-AF65-F5344CB8AC3E}">
        <p14:creationId xmlns:p14="http://schemas.microsoft.com/office/powerpoint/2010/main" val="8075752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3AE46-CF39-4452-8B11-8CFB70EB7373}"/>
              </a:ext>
            </a:extLst>
          </p:cNvPr>
          <p:cNvSpPr>
            <a:spLocks noGrp="1"/>
          </p:cNvSpPr>
          <p:nvPr>
            <p:ph type="title"/>
          </p:nvPr>
        </p:nvSpPr>
        <p:spPr>
          <a:xfrm>
            <a:off x="457200" y="91679"/>
            <a:ext cx="7543800" cy="971550"/>
          </a:xfrm>
        </p:spPr>
        <p:txBody>
          <a:bodyPr/>
          <a:lstStyle/>
          <a:p>
            <a:r>
              <a:rPr lang="en-US" dirty="0"/>
              <a:t>HEALTH BELIEF MODEL</a:t>
            </a:r>
            <a:br>
              <a:rPr lang="en-US" dirty="0"/>
            </a:br>
            <a:endParaRPr lang="en-US" dirty="0"/>
          </a:p>
        </p:txBody>
      </p:sp>
      <p:sp>
        <p:nvSpPr>
          <p:cNvPr id="3" name="Content Placeholder 2">
            <a:extLst>
              <a:ext uri="{FF2B5EF4-FFF2-40B4-BE49-F238E27FC236}">
                <a16:creationId xmlns:a16="http://schemas.microsoft.com/office/drawing/2014/main" id="{7E0A30DC-DFB2-4B38-AB5F-3941B236B930}"/>
              </a:ext>
            </a:extLst>
          </p:cNvPr>
          <p:cNvSpPr>
            <a:spLocks noGrp="1"/>
          </p:cNvSpPr>
          <p:nvPr>
            <p:ph idx="1"/>
          </p:nvPr>
        </p:nvSpPr>
        <p:spPr>
          <a:xfrm>
            <a:off x="457200" y="690880"/>
            <a:ext cx="8229600" cy="4287519"/>
          </a:xfrm>
        </p:spPr>
        <p:txBody>
          <a:bodyPr/>
          <a:lstStyle/>
          <a:p>
            <a:r>
              <a:rPr lang="en-US" sz="1600" dirty="0"/>
              <a:t>It is a psychological model that attempts to explain and predict health behavior by focusing on the attitudes and beliefs of individuals.</a:t>
            </a:r>
          </a:p>
          <a:p>
            <a:pPr marL="0" indent="0">
              <a:buNone/>
            </a:pPr>
            <a:r>
              <a:rPr lang="en-US" sz="1600" dirty="0"/>
              <a:t>a) </a:t>
            </a:r>
            <a:r>
              <a:rPr lang="en-US" sz="1600" b="1" dirty="0"/>
              <a:t>perceived susceptibility- </a:t>
            </a:r>
            <a:r>
              <a:rPr lang="en-US" sz="1600" dirty="0"/>
              <a:t>Is the belief that a person has with regard to acquiring a disease or reaching a harmful state as a result of participating in a behavior.</a:t>
            </a:r>
          </a:p>
          <a:p>
            <a:pPr marL="0" indent="0">
              <a:buNone/>
            </a:pPr>
            <a:r>
              <a:rPr lang="en-US" sz="1600" dirty="0"/>
              <a:t>b) </a:t>
            </a:r>
            <a:r>
              <a:rPr lang="en-US" sz="1600" b="1" dirty="0"/>
              <a:t>perceived severity- </a:t>
            </a:r>
            <a:r>
              <a:rPr lang="en-US" sz="1600" dirty="0"/>
              <a:t>It is a persons subjective belief in the extent of harm that can result from the disease or harmful state as a result of a particular behavior.</a:t>
            </a:r>
          </a:p>
          <a:p>
            <a:pPr marL="0" indent="0">
              <a:buNone/>
            </a:pPr>
            <a:r>
              <a:rPr lang="en-US" sz="1600" dirty="0"/>
              <a:t>c) </a:t>
            </a:r>
            <a:r>
              <a:rPr lang="en-US" sz="1600" b="1" dirty="0"/>
              <a:t>perceived benefit-Is </a:t>
            </a:r>
            <a:r>
              <a:rPr lang="en-US" sz="1600" dirty="0"/>
              <a:t>Is the belief in the advantages of the methods suggested for reducing the risk of seriousness of the disease or harmful state resulting from a particular behavior.</a:t>
            </a:r>
          </a:p>
          <a:p>
            <a:pPr marL="0" indent="0">
              <a:buNone/>
            </a:pPr>
            <a:r>
              <a:rPr lang="en-US" sz="1600" dirty="0"/>
              <a:t>d) </a:t>
            </a:r>
            <a:r>
              <a:rPr lang="en-US" sz="1600" b="1" dirty="0"/>
              <a:t>perceived barrier- </a:t>
            </a:r>
            <a:r>
              <a:rPr lang="en-US" sz="1600" dirty="0"/>
              <a:t>Beliefs concerning the actual and imagined costs of the new behavior.</a:t>
            </a:r>
          </a:p>
          <a:p>
            <a:pPr marL="0" indent="0">
              <a:buNone/>
            </a:pPr>
            <a:r>
              <a:rPr lang="en-US" sz="1600" dirty="0"/>
              <a:t>e) </a:t>
            </a:r>
            <a:r>
              <a:rPr lang="en-US" sz="1600" b="1" dirty="0"/>
              <a:t>cues to action- </a:t>
            </a:r>
            <a:r>
              <a:rPr lang="en-US" sz="1600" dirty="0"/>
              <a:t>Is the participating forces that make a person feel the need to take action.</a:t>
            </a:r>
          </a:p>
          <a:p>
            <a:pPr marL="0" indent="0">
              <a:buNone/>
            </a:pPr>
            <a:r>
              <a:rPr lang="en-US" sz="1600" dirty="0"/>
              <a:t>f) </a:t>
            </a:r>
            <a:r>
              <a:rPr lang="en-US" sz="1600" b="1" dirty="0"/>
              <a:t>self efficacy- </a:t>
            </a:r>
            <a:r>
              <a:rPr lang="en-US" sz="1600" dirty="0"/>
              <a:t>The confidence a person has in his or her ability to pursue a behavior.</a:t>
            </a:r>
          </a:p>
          <a:p>
            <a:endParaRPr lang="en-US" dirty="0"/>
          </a:p>
        </p:txBody>
      </p:sp>
    </p:spTree>
    <p:extLst>
      <p:ext uri="{BB962C8B-B14F-4D97-AF65-F5344CB8AC3E}">
        <p14:creationId xmlns:p14="http://schemas.microsoft.com/office/powerpoint/2010/main" val="6890433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1"/>
                </a:solidFill>
                <a:latin typeface="+mn-lt"/>
                <a:ea typeface="+mn-ea"/>
                <a:cs typeface="+mn-cs"/>
              </a:rPr>
              <a:t>History and Orientation</a:t>
            </a:r>
            <a:br>
              <a:rPr lang="en-US" dirty="0">
                <a:solidFill>
                  <a:schemeClr val="tx1"/>
                </a:solidFill>
                <a:latin typeface="+mn-lt"/>
                <a:ea typeface="+mn-ea"/>
                <a:cs typeface="+mn-cs"/>
              </a:rPr>
            </a:br>
            <a:endParaRPr lang="en-US" dirty="0"/>
          </a:p>
        </p:txBody>
      </p:sp>
      <p:sp>
        <p:nvSpPr>
          <p:cNvPr id="30723" name="Content Placeholder 2"/>
          <p:cNvSpPr>
            <a:spLocks noGrp="1"/>
          </p:cNvSpPr>
          <p:nvPr>
            <p:ph idx="1"/>
          </p:nvPr>
        </p:nvSpPr>
        <p:spPr>
          <a:xfrm>
            <a:off x="457200" y="589280"/>
            <a:ext cx="8229600" cy="4554219"/>
          </a:xfrm>
        </p:spPr>
        <p:txBody>
          <a:bodyPr/>
          <a:lstStyle/>
          <a:p>
            <a:r>
              <a:rPr lang="en-US" altLang="en-US" sz="1730" dirty="0"/>
              <a:t>The </a:t>
            </a:r>
            <a:r>
              <a:rPr lang="en-US" altLang="en-US" sz="1730" b="1" dirty="0"/>
              <a:t>HBM</a:t>
            </a:r>
            <a:r>
              <a:rPr lang="en-US" altLang="en-US" sz="1730" dirty="0"/>
              <a:t> is a health behavior change and psychological  model developed by Irwin M. </a:t>
            </a:r>
            <a:r>
              <a:rPr lang="en-US" altLang="en-US" sz="1730" dirty="0">
                <a:solidFill>
                  <a:srgbClr val="FF0000"/>
                </a:solidFill>
              </a:rPr>
              <a:t>Rosenstock</a:t>
            </a:r>
            <a:r>
              <a:rPr lang="en-US" altLang="en-US" sz="1730" dirty="0"/>
              <a:t> in 1966 for studying and promoting the uptake of health services. </a:t>
            </a:r>
          </a:p>
          <a:p>
            <a:r>
              <a:rPr lang="en-US" altLang="en-US" sz="1730" dirty="0"/>
              <a:t>The model was furthered by </a:t>
            </a:r>
            <a:r>
              <a:rPr lang="en-US" altLang="en-US" sz="1730" dirty="0">
                <a:solidFill>
                  <a:srgbClr val="FF0000"/>
                </a:solidFill>
              </a:rPr>
              <a:t>Becker</a:t>
            </a:r>
            <a:r>
              <a:rPr lang="en-US" altLang="en-US" sz="1730" dirty="0"/>
              <a:t> and colleagues in the 1970s and 1980s. </a:t>
            </a:r>
          </a:p>
          <a:p>
            <a:r>
              <a:rPr lang="en-US" altLang="en-US" sz="1730" dirty="0"/>
              <a:t>Subsequent amendments to the model were made as late as 1988, to accommodate evolving evidence generated within the health community about the role that </a:t>
            </a:r>
            <a:r>
              <a:rPr lang="en-US" altLang="en-US" sz="1730" u="sng" dirty="0">
                <a:solidFill>
                  <a:srgbClr val="FF0000"/>
                </a:solidFill>
              </a:rPr>
              <a:t>knowledge</a:t>
            </a:r>
            <a:r>
              <a:rPr lang="en-US" altLang="en-US" sz="1730" dirty="0">
                <a:solidFill>
                  <a:srgbClr val="FF0000"/>
                </a:solidFill>
              </a:rPr>
              <a:t> </a:t>
            </a:r>
            <a:r>
              <a:rPr lang="en-US" altLang="en-US" sz="1730" dirty="0"/>
              <a:t>and </a:t>
            </a:r>
            <a:r>
              <a:rPr lang="en-US" altLang="en-US" sz="1730" u="sng" dirty="0">
                <a:solidFill>
                  <a:srgbClr val="FF0000"/>
                </a:solidFill>
              </a:rPr>
              <a:t>perceptions</a:t>
            </a:r>
            <a:r>
              <a:rPr lang="en-US" altLang="en-US" sz="1730" dirty="0">
                <a:solidFill>
                  <a:srgbClr val="FF0000"/>
                </a:solidFill>
              </a:rPr>
              <a:t> </a:t>
            </a:r>
            <a:r>
              <a:rPr lang="en-US" altLang="en-US" sz="1730" dirty="0"/>
              <a:t>play in personal responsibility. </a:t>
            </a:r>
          </a:p>
          <a:p>
            <a:r>
              <a:rPr lang="en-US" altLang="en-US" sz="1730" dirty="0"/>
              <a:t>Addresses individual perceptions of the  threat posed by a health problem (susceptibility, severity), the benefits of avoiding the threat, and the factors influencing the decision to act (barriers, cues to action, and self efficacy)</a:t>
            </a:r>
          </a:p>
          <a:p>
            <a:r>
              <a:rPr lang="en-US" altLang="en-US" sz="1730" dirty="0"/>
              <a:t>Developed in the 1950s by a group of social psychologists who wanted to explain why so few people were participating in programs to prevent and detect disease.</a:t>
            </a:r>
          </a:p>
          <a:p>
            <a:r>
              <a:rPr lang="en-US" altLang="en-US" sz="1730" dirty="0"/>
              <a:t>They theorized that people’s beliefs about whether or not they were susceptible to disease, and their perceptions of benefits of trying to avoid it, influenced their readiness to act</a:t>
            </a:r>
            <a:r>
              <a:rPr lang="en-US" altLang="en-US" sz="1600" dirty="0"/>
              <a:t>.</a:t>
            </a:r>
          </a:p>
          <a:p>
            <a:endParaRPr lang="en-US" altLang="en-US" sz="1800" dirty="0"/>
          </a:p>
        </p:txBody>
      </p:sp>
    </p:spTree>
    <p:extLst>
      <p:ext uri="{BB962C8B-B14F-4D97-AF65-F5344CB8AC3E}">
        <p14:creationId xmlns:p14="http://schemas.microsoft.com/office/powerpoint/2010/main" val="4088316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3471-0CC7-449D-9763-57CF3B86B0E7}"/>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1C36A878-D4E8-436B-B9F8-F72A278243EE}"/>
              </a:ext>
            </a:extLst>
          </p:cNvPr>
          <p:cNvSpPr>
            <a:spLocks noGrp="1"/>
          </p:cNvSpPr>
          <p:nvPr>
            <p:ph idx="1"/>
          </p:nvPr>
        </p:nvSpPr>
        <p:spPr>
          <a:xfrm>
            <a:off x="386080" y="90806"/>
            <a:ext cx="8229600" cy="4961015"/>
          </a:xfrm>
        </p:spPr>
        <p:txBody>
          <a:bodyPr/>
          <a:lstStyle/>
          <a:p>
            <a:r>
              <a:rPr lang="en-US" dirty="0"/>
              <a:t>People are ready to act if they:</a:t>
            </a:r>
          </a:p>
          <a:p>
            <a:pPr>
              <a:buFont typeface="Wingdings" panose="05000000000000000000" pitchFamily="2" charset="2"/>
              <a:buChar char="v"/>
            </a:pPr>
            <a:r>
              <a:rPr lang="en-US" dirty="0"/>
              <a:t>Believe they are susceptible/vulnerable/prone to a condition (</a:t>
            </a:r>
            <a:r>
              <a:rPr lang="en-US" b="1" dirty="0"/>
              <a:t>perceived susceptibility</a:t>
            </a:r>
            <a:r>
              <a:rPr lang="en-US" dirty="0"/>
              <a:t>)</a:t>
            </a:r>
          </a:p>
          <a:p>
            <a:pPr>
              <a:buFont typeface="Wingdings" panose="05000000000000000000" pitchFamily="2" charset="2"/>
              <a:buChar char="v"/>
            </a:pPr>
            <a:r>
              <a:rPr lang="en-US" dirty="0"/>
              <a:t>Believe the condition has serious consequences (</a:t>
            </a:r>
            <a:r>
              <a:rPr lang="en-US" b="1" dirty="0"/>
              <a:t>perceived severity</a:t>
            </a:r>
            <a:r>
              <a:rPr lang="en-US" dirty="0"/>
              <a:t>)</a:t>
            </a:r>
          </a:p>
          <a:p>
            <a:pPr>
              <a:buFont typeface="Wingdings" panose="05000000000000000000" pitchFamily="2" charset="2"/>
              <a:buChar char="v"/>
            </a:pPr>
            <a:r>
              <a:rPr lang="en-US" dirty="0"/>
              <a:t>Believe taking action would reduce their susceptibility to the condition or its severity (</a:t>
            </a:r>
            <a:r>
              <a:rPr lang="en-US" b="1" dirty="0"/>
              <a:t>perceived benefits</a:t>
            </a:r>
            <a:r>
              <a:rPr lang="en-US" dirty="0"/>
              <a:t>)</a:t>
            </a:r>
          </a:p>
          <a:p>
            <a:pPr>
              <a:buFont typeface="Wingdings" panose="05000000000000000000" pitchFamily="2" charset="2"/>
              <a:buChar char="v"/>
            </a:pPr>
            <a:r>
              <a:rPr lang="en-US" dirty="0"/>
              <a:t>Believe that costs of taking action (</a:t>
            </a:r>
            <a:r>
              <a:rPr lang="en-US" b="1" dirty="0"/>
              <a:t>perceived barriers</a:t>
            </a:r>
            <a:r>
              <a:rPr lang="en-US" dirty="0"/>
              <a:t>) are outweighed by the benefits</a:t>
            </a:r>
          </a:p>
          <a:p>
            <a:pPr>
              <a:buFont typeface="Wingdings" panose="05000000000000000000" pitchFamily="2" charset="2"/>
              <a:buChar char="v"/>
            </a:pPr>
            <a:r>
              <a:rPr lang="en-US" dirty="0"/>
              <a:t>Are exposed to factors that prompt action (</a:t>
            </a:r>
            <a:r>
              <a:rPr lang="en-US" dirty="0" err="1"/>
              <a:t>eg.</a:t>
            </a:r>
            <a:r>
              <a:rPr lang="en-US" dirty="0"/>
              <a:t> Television ad or a reminder from one’s doctor (</a:t>
            </a:r>
            <a:r>
              <a:rPr lang="en-US" b="1" dirty="0"/>
              <a:t>cue to action</a:t>
            </a:r>
            <a:r>
              <a:rPr lang="en-US" dirty="0"/>
              <a:t>)</a:t>
            </a:r>
          </a:p>
          <a:p>
            <a:pPr>
              <a:buFont typeface="Wingdings" panose="05000000000000000000" pitchFamily="2" charset="2"/>
              <a:buChar char="v"/>
            </a:pPr>
            <a:r>
              <a:rPr lang="en-US" dirty="0"/>
              <a:t>Are confident in their ability to successfully perform an action (</a:t>
            </a:r>
            <a:r>
              <a:rPr lang="en-US" b="1" dirty="0"/>
              <a:t>self-efficacy</a:t>
            </a:r>
            <a:r>
              <a:rPr lang="en-US" dirty="0"/>
              <a:t>) </a:t>
            </a:r>
          </a:p>
          <a:p>
            <a:endParaRPr lang="en-US" dirty="0"/>
          </a:p>
        </p:txBody>
      </p:sp>
    </p:spTree>
    <p:extLst>
      <p:ext uri="{BB962C8B-B14F-4D97-AF65-F5344CB8AC3E}">
        <p14:creationId xmlns:p14="http://schemas.microsoft.com/office/powerpoint/2010/main" val="3445785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71600" y="228600"/>
          <a:ext cx="6343650" cy="4676777"/>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240030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tblGrid>
              <a:tr h="309656">
                <a:tc>
                  <a:txBody>
                    <a:bodyPr/>
                    <a:lstStyle/>
                    <a:p>
                      <a:pPr marL="0" marR="0" algn="l" rtl="0">
                        <a:lnSpc>
                          <a:spcPct val="115000"/>
                        </a:lnSpc>
                        <a:spcBef>
                          <a:spcPts val="0"/>
                        </a:spcBef>
                        <a:spcAft>
                          <a:spcPts val="0"/>
                        </a:spcAft>
                      </a:pPr>
                      <a:r>
                        <a:rPr lang="en-US" sz="1200" b="1">
                          <a:solidFill>
                            <a:srgbClr val="222222"/>
                          </a:solidFill>
                          <a:latin typeface="Cambria"/>
                          <a:ea typeface="Times New Roman"/>
                          <a:cs typeface="Arial"/>
                        </a:rPr>
                        <a:t>Concept</a:t>
                      </a:r>
                      <a:endParaRPr lang="en-US" sz="1200">
                        <a:latin typeface="Calibri"/>
                        <a:ea typeface="Calibri"/>
                        <a:cs typeface="Arial"/>
                      </a:endParaRPr>
                    </a:p>
                  </a:txBody>
                  <a:tcPr marL="35719" marR="35719" marT="35718" marB="35718" anchor="ctr"/>
                </a:tc>
                <a:tc>
                  <a:txBody>
                    <a:bodyPr/>
                    <a:lstStyle/>
                    <a:p>
                      <a:pPr marL="0" marR="0" algn="l" rtl="0">
                        <a:lnSpc>
                          <a:spcPct val="115000"/>
                        </a:lnSpc>
                        <a:spcBef>
                          <a:spcPts val="0"/>
                        </a:spcBef>
                        <a:spcAft>
                          <a:spcPts val="0"/>
                        </a:spcAft>
                      </a:pPr>
                      <a:r>
                        <a:rPr lang="en-US" sz="1200">
                          <a:solidFill>
                            <a:srgbClr val="222222"/>
                          </a:solidFill>
                          <a:latin typeface="Cambria"/>
                          <a:ea typeface="Times New Roman"/>
                          <a:cs typeface="Arial"/>
                        </a:rPr>
                        <a:t> </a:t>
                      </a:r>
                      <a:r>
                        <a:rPr lang="en-US" sz="1200" b="1">
                          <a:solidFill>
                            <a:srgbClr val="222222"/>
                          </a:solidFill>
                          <a:latin typeface="Cambria"/>
                          <a:ea typeface="Times New Roman"/>
                          <a:cs typeface="Arial"/>
                        </a:rPr>
                        <a:t>Definition</a:t>
                      </a:r>
                      <a:endParaRPr lang="en-US" sz="1200">
                        <a:latin typeface="Calibri"/>
                        <a:ea typeface="Calibri"/>
                        <a:cs typeface="Arial"/>
                      </a:endParaRPr>
                    </a:p>
                  </a:txBody>
                  <a:tcPr marL="35719" marR="35719" marT="35718" marB="35718" anchor="ctr"/>
                </a:tc>
                <a:tc>
                  <a:txBody>
                    <a:bodyPr/>
                    <a:lstStyle/>
                    <a:p>
                      <a:pPr marL="0" marR="0" algn="l" rtl="0">
                        <a:lnSpc>
                          <a:spcPct val="115000"/>
                        </a:lnSpc>
                        <a:spcBef>
                          <a:spcPts val="0"/>
                        </a:spcBef>
                        <a:spcAft>
                          <a:spcPts val="0"/>
                        </a:spcAft>
                      </a:pPr>
                      <a:r>
                        <a:rPr lang="en-US" sz="1200">
                          <a:solidFill>
                            <a:srgbClr val="222222"/>
                          </a:solidFill>
                          <a:latin typeface="Cambria"/>
                          <a:ea typeface="Times New Roman"/>
                          <a:cs typeface="Arial"/>
                        </a:rPr>
                        <a:t> </a:t>
                      </a:r>
                      <a:r>
                        <a:rPr lang="en-US" sz="1200" b="1">
                          <a:solidFill>
                            <a:srgbClr val="222222"/>
                          </a:solidFill>
                          <a:latin typeface="Cambria"/>
                          <a:ea typeface="Times New Roman"/>
                          <a:cs typeface="Arial"/>
                        </a:rPr>
                        <a:t>Application</a:t>
                      </a:r>
                      <a:endParaRPr lang="en-US" sz="1200">
                        <a:latin typeface="Calibri"/>
                        <a:ea typeface="Calibri"/>
                        <a:cs typeface="Arial"/>
                      </a:endParaRPr>
                    </a:p>
                  </a:txBody>
                  <a:tcPr marL="35719" marR="35719" marT="35718" marB="35718" anchor="ctr"/>
                </a:tc>
                <a:extLst>
                  <a:ext uri="{0D108BD9-81ED-4DB2-BD59-A6C34878D82A}">
                    <a16:rowId xmlns:a16="http://schemas.microsoft.com/office/drawing/2014/main" val="10000"/>
                  </a:ext>
                </a:extLst>
              </a:tr>
              <a:tr h="1235182">
                <a:tc>
                  <a:txBody>
                    <a:bodyPr/>
                    <a:lstStyle/>
                    <a:p>
                      <a:pPr marL="0" marR="0" algn="l" rtl="0">
                        <a:lnSpc>
                          <a:spcPct val="115000"/>
                        </a:lnSpc>
                        <a:spcBef>
                          <a:spcPts val="0"/>
                        </a:spcBef>
                        <a:spcAft>
                          <a:spcPts val="0"/>
                        </a:spcAft>
                      </a:pPr>
                      <a:r>
                        <a:rPr lang="en-US" sz="1200" b="1">
                          <a:solidFill>
                            <a:srgbClr val="222222"/>
                          </a:solidFill>
                          <a:latin typeface="Cambria"/>
                          <a:ea typeface="Times New Roman"/>
                          <a:cs typeface="Arial"/>
                        </a:rPr>
                        <a:t>Perceived Susceptibility</a:t>
                      </a:r>
                      <a:endParaRPr lang="en-US" sz="1200">
                        <a:latin typeface="Calibri"/>
                        <a:ea typeface="Calibri"/>
                        <a:cs typeface="Arial"/>
                      </a:endParaRPr>
                    </a:p>
                  </a:txBody>
                  <a:tcPr marL="35719" marR="35719" marT="35718" marB="35718" anchor="ctr"/>
                </a:tc>
                <a:tc>
                  <a:txBody>
                    <a:bodyPr/>
                    <a:lstStyle/>
                    <a:p>
                      <a:pPr marL="0" marR="0" algn="l" rtl="0">
                        <a:lnSpc>
                          <a:spcPct val="115000"/>
                        </a:lnSpc>
                        <a:spcBef>
                          <a:spcPts val="0"/>
                        </a:spcBef>
                        <a:spcAft>
                          <a:spcPts val="0"/>
                        </a:spcAft>
                      </a:pPr>
                      <a:r>
                        <a:rPr lang="en-US" sz="1200">
                          <a:solidFill>
                            <a:srgbClr val="222222"/>
                          </a:solidFill>
                          <a:latin typeface="Cambria"/>
                          <a:ea typeface="Times New Roman"/>
                          <a:cs typeface="Arial"/>
                        </a:rPr>
                        <a:t>One's opinion of chances of getting a condition</a:t>
                      </a:r>
                      <a:endParaRPr lang="en-US" sz="1200">
                        <a:latin typeface="Calibri"/>
                        <a:ea typeface="Calibri"/>
                        <a:cs typeface="Arial"/>
                      </a:endParaRPr>
                    </a:p>
                  </a:txBody>
                  <a:tcPr marL="35719" marR="35719" marT="35718" marB="35718" anchor="ctr"/>
                </a:tc>
                <a:tc>
                  <a:txBody>
                    <a:bodyPr/>
                    <a:lstStyle/>
                    <a:p>
                      <a:pPr marL="0" marR="0" algn="l" rtl="0">
                        <a:lnSpc>
                          <a:spcPct val="115000"/>
                        </a:lnSpc>
                        <a:spcBef>
                          <a:spcPts val="0"/>
                        </a:spcBef>
                        <a:spcAft>
                          <a:spcPts val="0"/>
                        </a:spcAft>
                      </a:pPr>
                      <a:r>
                        <a:rPr lang="en-US" sz="1200">
                          <a:solidFill>
                            <a:srgbClr val="222222"/>
                          </a:solidFill>
                          <a:latin typeface="Cambria"/>
                          <a:ea typeface="Times New Roman"/>
                          <a:cs typeface="Arial"/>
                        </a:rPr>
                        <a:t>Define population(s) at risk, risk levels; personalize risk based on a person's features or behavior; heighten perceived susceptibility if too low.</a:t>
                      </a:r>
                      <a:endParaRPr lang="en-US" sz="1200">
                        <a:latin typeface="Calibri"/>
                        <a:ea typeface="Calibri"/>
                        <a:cs typeface="Arial"/>
                      </a:endParaRPr>
                    </a:p>
                  </a:txBody>
                  <a:tcPr marL="35719" marR="35719" marT="35718" marB="35718" anchor="ctr"/>
                </a:tc>
                <a:extLst>
                  <a:ext uri="{0D108BD9-81ED-4DB2-BD59-A6C34878D82A}">
                    <a16:rowId xmlns:a16="http://schemas.microsoft.com/office/drawing/2014/main" val="10001"/>
                  </a:ext>
                </a:extLst>
              </a:tr>
              <a:tr h="532727">
                <a:tc>
                  <a:txBody>
                    <a:bodyPr/>
                    <a:lstStyle/>
                    <a:p>
                      <a:pPr marL="0" marR="0" algn="l" rtl="0">
                        <a:lnSpc>
                          <a:spcPct val="115000"/>
                        </a:lnSpc>
                        <a:spcBef>
                          <a:spcPts val="0"/>
                        </a:spcBef>
                        <a:spcAft>
                          <a:spcPts val="0"/>
                        </a:spcAft>
                      </a:pPr>
                      <a:r>
                        <a:rPr lang="en-US" sz="1200" b="1">
                          <a:solidFill>
                            <a:srgbClr val="222222"/>
                          </a:solidFill>
                          <a:latin typeface="Cambria"/>
                          <a:ea typeface="Times New Roman"/>
                          <a:cs typeface="Arial"/>
                        </a:rPr>
                        <a:t>Perceived Severity</a:t>
                      </a:r>
                      <a:endParaRPr lang="en-US" sz="1200">
                        <a:latin typeface="Calibri"/>
                        <a:ea typeface="Calibri"/>
                        <a:cs typeface="Arial"/>
                      </a:endParaRPr>
                    </a:p>
                  </a:txBody>
                  <a:tcPr marL="35719" marR="35719" marT="35718" marB="35718" anchor="ctr"/>
                </a:tc>
                <a:tc>
                  <a:txBody>
                    <a:bodyPr/>
                    <a:lstStyle/>
                    <a:p>
                      <a:pPr marL="0" marR="0" algn="l" rtl="0">
                        <a:lnSpc>
                          <a:spcPct val="115000"/>
                        </a:lnSpc>
                        <a:spcBef>
                          <a:spcPts val="0"/>
                        </a:spcBef>
                        <a:spcAft>
                          <a:spcPts val="0"/>
                        </a:spcAft>
                      </a:pPr>
                      <a:r>
                        <a:rPr lang="en-US" sz="1200">
                          <a:solidFill>
                            <a:srgbClr val="222222"/>
                          </a:solidFill>
                          <a:latin typeface="Cambria"/>
                          <a:ea typeface="Times New Roman"/>
                          <a:cs typeface="Arial"/>
                        </a:rPr>
                        <a:t>One's opinion of how serious a condition and its consequences are</a:t>
                      </a:r>
                      <a:endParaRPr lang="en-US" sz="1200">
                        <a:latin typeface="Calibri"/>
                        <a:ea typeface="Calibri"/>
                        <a:cs typeface="Arial"/>
                      </a:endParaRPr>
                    </a:p>
                  </a:txBody>
                  <a:tcPr marL="35719" marR="35719" marT="35718" marB="35718" anchor="ctr"/>
                </a:tc>
                <a:tc>
                  <a:txBody>
                    <a:bodyPr/>
                    <a:lstStyle/>
                    <a:p>
                      <a:pPr marL="0" marR="0" algn="l" rtl="0">
                        <a:lnSpc>
                          <a:spcPct val="115000"/>
                        </a:lnSpc>
                        <a:spcBef>
                          <a:spcPts val="0"/>
                        </a:spcBef>
                        <a:spcAft>
                          <a:spcPts val="0"/>
                        </a:spcAft>
                      </a:pPr>
                      <a:r>
                        <a:rPr lang="en-US" sz="1200">
                          <a:solidFill>
                            <a:srgbClr val="222222"/>
                          </a:solidFill>
                          <a:latin typeface="Cambria"/>
                          <a:ea typeface="Times New Roman"/>
                          <a:cs typeface="Arial"/>
                        </a:rPr>
                        <a:t>Specify consequences of the risk and the condition</a:t>
                      </a:r>
                      <a:endParaRPr lang="en-US" sz="1200">
                        <a:latin typeface="Calibri"/>
                        <a:ea typeface="Calibri"/>
                        <a:cs typeface="Arial"/>
                      </a:endParaRPr>
                    </a:p>
                  </a:txBody>
                  <a:tcPr marL="35719" marR="35719" marT="35718" marB="35718" anchor="ctr"/>
                </a:tc>
                <a:extLst>
                  <a:ext uri="{0D108BD9-81ED-4DB2-BD59-A6C34878D82A}">
                    <a16:rowId xmlns:a16="http://schemas.microsoft.com/office/drawing/2014/main" val="10002"/>
                  </a:ext>
                </a:extLst>
              </a:tr>
              <a:tr h="766879">
                <a:tc>
                  <a:txBody>
                    <a:bodyPr/>
                    <a:lstStyle/>
                    <a:p>
                      <a:pPr marL="0" marR="0" algn="l" rtl="0">
                        <a:lnSpc>
                          <a:spcPct val="115000"/>
                        </a:lnSpc>
                        <a:spcBef>
                          <a:spcPts val="0"/>
                        </a:spcBef>
                        <a:spcAft>
                          <a:spcPts val="0"/>
                        </a:spcAft>
                      </a:pPr>
                      <a:r>
                        <a:rPr lang="en-US" sz="1200" b="1">
                          <a:solidFill>
                            <a:srgbClr val="222222"/>
                          </a:solidFill>
                          <a:latin typeface="Cambria"/>
                          <a:ea typeface="Times New Roman"/>
                          <a:cs typeface="Arial"/>
                        </a:rPr>
                        <a:t>Perceived Benefits</a:t>
                      </a:r>
                      <a:endParaRPr lang="en-US" sz="1200">
                        <a:latin typeface="Calibri"/>
                        <a:ea typeface="Calibri"/>
                        <a:cs typeface="Arial"/>
                      </a:endParaRPr>
                    </a:p>
                  </a:txBody>
                  <a:tcPr marL="35719" marR="35719" marT="35718" marB="35718" anchor="ctr"/>
                </a:tc>
                <a:tc>
                  <a:txBody>
                    <a:bodyPr/>
                    <a:lstStyle/>
                    <a:p>
                      <a:pPr marL="0" marR="0" algn="l" rtl="0">
                        <a:lnSpc>
                          <a:spcPct val="115000"/>
                        </a:lnSpc>
                        <a:spcBef>
                          <a:spcPts val="0"/>
                        </a:spcBef>
                        <a:spcAft>
                          <a:spcPts val="0"/>
                        </a:spcAft>
                      </a:pPr>
                      <a:r>
                        <a:rPr lang="en-US" sz="1200">
                          <a:solidFill>
                            <a:srgbClr val="222222"/>
                          </a:solidFill>
                          <a:latin typeface="Cambria"/>
                          <a:ea typeface="Times New Roman"/>
                          <a:cs typeface="Arial"/>
                        </a:rPr>
                        <a:t>One's belief in the efficacy of the advised action to reduce risk or seriousness of impact</a:t>
                      </a:r>
                      <a:endParaRPr lang="en-US" sz="1200">
                        <a:latin typeface="Calibri"/>
                        <a:ea typeface="Calibri"/>
                        <a:cs typeface="Arial"/>
                      </a:endParaRPr>
                    </a:p>
                  </a:txBody>
                  <a:tcPr marL="35719" marR="35719" marT="35718" marB="35718" anchor="ctr"/>
                </a:tc>
                <a:tc>
                  <a:txBody>
                    <a:bodyPr/>
                    <a:lstStyle/>
                    <a:p>
                      <a:pPr marL="0" marR="0" algn="l" rtl="0">
                        <a:lnSpc>
                          <a:spcPct val="115000"/>
                        </a:lnSpc>
                        <a:spcBef>
                          <a:spcPts val="0"/>
                        </a:spcBef>
                        <a:spcAft>
                          <a:spcPts val="0"/>
                        </a:spcAft>
                      </a:pPr>
                      <a:r>
                        <a:rPr lang="en-US" sz="1200">
                          <a:solidFill>
                            <a:srgbClr val="222222"/>
                          </a:solidFill>
                          <a:latin typeface="Cambria"/>
                          <a:ea typeface="Times New Roman"/>
                          <a:cs typeface="Arial"/>
                        </a:rPr>
                        <a:t>Define action to take; how, where, when; clarify the positive effects to be expected.</a:t>
                      </a:r>
                      <a:endParaRPr lang="en-US" sz="1200">
                        <a:latin typeface="Calibri"/>
                        <a:ea typeface="Calibri"/>
                        <a:cs typeface="Arial"/>
                      </a:endParaRPr>
                    </a:p>
                  </a:txBody>
                  <a:tcPr marL="35719" marR="35719" marT="35718" marB="35718" anchor="ctr"/>
                </a:tc>
                <a:extLst>
                  <a:ext uri="{0D108BD9-81ED-4DB2-BD59-A6C34878D82A}">
                    <a16:rowId xmlns:a16="http://schemas.microsoft.com/office/drawing/2014/main" val="10003"/>
                  </a:ext>
                </a:extLst>
              </a:tr>
              <a:tr h="766879">
                <a:tc>
                  <a:txBody>
                    <a:bodyPr/>
                    <a:lstStyle/>
                    <a:p>
                      <a:pPr marL="0" marR="0" algn="l" rtl="0">
                        <a:lnSpc>
                          <a:spcPct val="115000"/>
                        </a:lnSpc>
                        <a:spcBef>
                          <a:spcPts val="0"/>
                        </a:spcBef>
                        <a:spcAft>
                          <a:spcPts val="0"/>
                        </a:spcAft>
                      </a:pPr>
                      <a:r>
                        <a:rPr lang="en-US" sz="1200" b="1">
                          <a:solidFill>
                            <a:srgbClr val="222222"/>
                          </a:solidFill>
                          <a:latin typeface="Cambria"/>
                          <a:ea typeface="Times New Roman"/>
                          <a:cs typeface="Arial"/>
                        </a:rPr>
                        <a:t>Perceived Barriers</a:t>
                      </a:r>
                      <a:endParaRPr lang="en-US" sz="1200">
                        <a:latin typeface="Calibri"/>
                        <a:ea typeface="Calibri"/>
                        <a:cs typeface="Arial"/>
                      </a:endParaRPr>
                    </a:p>
                  </a:txBody>
                  <a:tcPr marL="35719" marR="35719" marT="35718" marB="35718" anchor="ctr"/>
                </a:tc>
                <a:tc>
                  <a:txBody>
                    <a:bodyPr/>
                    <a:lstStyle/>
                    <a:p>
                      <a:pPr marL="0" marR="0" algn="l" rtl="0">
                        <a:lnSpc>
                          <a:spcPct val="115000"/>
                        </a:lnSpc>
                        <a:spcBef>
                          <a:spcPts val="0"/>
                        </a:spcBef>
                        <a:spcAft>
                          <a:spcPts val="0"/>
                        </a:spcAft>
                      </a:pPr>
                      <a:r>
                        <a:rPr lang="en-US" sz="1200">
                          <a:solidFill>
                            <a:srgbClr val="222222"/>
                          </a:solidFill>
                          <a:latin typeface="Cambria"/>
                          <a:ea typeface="Times New Roman"/>
                          <a:cs typeface="Arial"/>
                        </a:rPr>
                        <a:t>One's opinion of the tangible and psychological costs of the advised action</a:t>
                      </a:r>
                      <a:endParaRPr lang="en-US" sz="1200">
                        <a:latin typeface="Calibri"/>
                        <a:ea typeface="Calibri"/>
                        <a:cs typeface="Arial"/>
                      </a:endParaRPr>
                    </a:p>
                  </a:txBody>
                  <a:tcPr marL="35719" marR="35719" marT="35718" marB="35718" anchor="ctr"/>
                </a:tc>
                <a:tc>
                  <a:txBody>
                    <a:bodyPr/>
                    <a:lstStyle/>
                    <a:p>
                      <a:pPr marL="0" marR="0" algn="l" rtl="0">
                        <a:lnSpc>
                          <a:spcPct val="115000"/>
                        </a:lnSpc>
                        <a:spcBef>
                          <a:spcPts val="0"/>
                        </a:spcBef>
                        <a:spcAft>
                          <a:spcPts val="0"/>
                        </a:spcAft>
                      </a:pPr>
                      <a:r>
                        <a:rPr lang="en-US" sz="1200">
                          <a:solidFill>
                            <a:srgbClr val="222222"/>
                          </a:solidFill>
                          <a:latin typeface="Cambria"/>
                          <a:ea typeface="Times New Roman"/>
                          <a:cs typeface="Arial"/>
                        </a:rPr>
                        <a:t>Identify and reduce barriers through reassurance, incentives, assistance.</a:t>
                      </a:r>
                      <a:endParaRPr lang="en-US" sz="1200">
                        <a:latin typeface="Calibri"/>
                        <a:ea typeface="Calibri"/>
                        <a:cs typeface="Arial"/>
                      </a:endParaRPr>
                    </a:p>
                  </a:txBody>
                  <a:tcPr marL="35719" marR="35719" marT="35718" marB="35718" anchor="ctr"/>
                </a:tc>
                <a:extLst>
                  <a:ext uri="{0D108BD9-81ED-4DB2-BD59-A6C34878D82A}">
                    <a16:rowId xmlns:a16="http://schemas.microsoft.com/office/drawing/2014/main" val="10004"/>
                  </a:ext>
                </a:extLst>
              </a:tr>
              <a:tr h="532727">
                <a:tc>
                  <a:txBody>
                    <a:bodyPr/>
                    <a:lstStyle/>
                    <a:p>
                      <a:pPr marL="0" marR="0" algn="l" rtl="0">
                        <a:lnSpc>
                          <a:spcPct val="115000"/>
                        </a:lnSpc>
                        <a:spcBef>
                          <a:spcPts val="0"/>
                        </a:spcBef>
                        <a:spcAft>
                          <a:spcPts val="0"/>
                        </a:spcAft>
                      </a:pPr>
                      <a:r>
                        <a:rPr lang="en-US" sz="1200" b="1">
                          <a:solidFill>
                            <a:srgbClr val="222222"/>
                          </a:solidFill>
                          <a:latin typeface="Cambria"/>
                          <a:ea typeface="Times New Roman"/>
                          <a:cs typeface="Arial"/>
                        </a:rPr>
                        <a:t>Cues to Action</a:t>
                      </a:r>
                      <a:endParaRPr lang="en-US" sz="1200">
                        <a:latin typeface="Calibri"/>
                        <a:ea typeface="Calibri"/>
                        <a:cs typeface="Arial"/>
                      </a:endParaRPr>
                    </a:p>
                  </a:txBody>
                  <a:tcPr marL="35719" marR="35719" marT="35718" marB="35718" anchor="ctr"/>
                </a:tc>
                <a:tc>
                  <a:txBody>
                    <a:bodyPr/>
                    <a:lstStyle/>
                    <a:p>
                      <a:pPr marL="0" marR="0" algn="l" rtl="0">
                        <a:lnSpc>
                          <a:spcPct val="115000"/>
                        </a:lnSpc>
                        <a:spcBef>
                          <a:spcPts val="0"/>
                        </a:spcBef>
                        <a:spcAft>
                          <a:spcPts val="0"/>
                        </a:spcAft>
                      </a:pPr>
                      <a:r>
                        <a:rPr lang="en-US" sz="1200">
                          <a:solidFill>
                            <a:srgbClr val="222222"/>
                          </a:solidFill>
                          <a:latin typeface="Cambria"/>
                          <a:ea typeface="Times New Roman"/>
                          <a:cs typeface="Arial"/>
                        </a:rPr>
                        <a:t>Strategies to activate "readiness"</a:t>
                      </a:r>
                      <a:endParaRPr lang="en-US" sz="1200">
                        <a:latin typeface="Calibri"/>
                        <a:ea typeface="Calibri"/>
                        <a:cs typeface="Arial"/>
                      </a:endParaRPr>
                    </a:p>
                  </a:txBody>
                  <a:tcPr marL="35719" marR="35719" marT="35718" marB="35718" anchor="ctr"/>
                </a:tc>
                <a:tc>
                  <a:txBody>
                    <a:bodyPr/>
                    <a:lstStyle/>
                    <a:p>
                      <a:pPr marL="0" marR="0" algn="l" rtl="0">
                        <a:lnSpc>
                          <a:spcPct val="115000"/>
                        </a:lnSpc>
                        <a:spcBef>
                          <a:spcPts val="0"/>
                        </a:spcBef>
                        <a:spcAft>
                          <a:spcPts val="0"/>
                        </a:spcAft>
                      </a:pPr>
                      <a:r>
                        <a:rPr lang="en-US" sz="1200">
                          <a:solidFill>
                            <a:srgbClr val="222222"/>
                          </a:solidFill>
                          <a:latin typeface="Cambria"/>
                          <a:ea typeface="Times New Roman"/>
                          <a:cs typeface="Arial"/>
                        </a:rPr>
                        <a:t>Provide how-to information, promote awareness, reminders.</a:t>
                      </a:r>
                      <a:endParaRPr lang="en-US" sz="1200">
                        <a:latin typeface="Calibri"/>
                        <a:ea typeface="Calibri"/>
                        <a:cs typeface="Arial"/>
                      </a:endParaRPr>
                    </a:p>
                  </a:txBody>
                  <a:tcPr marL="35719" marR="35719" marT="35718" marB="35718" anchor="ctr"/>
                </a:tc>
                <a:extLst>
                  <a:ext uri="{0D108BD9-81ED-4DB2-BD59-A6C34878D82A}">
                    <a16:rowId xmlns:a16="http://schemas.microsoft.com/office/drawing/2014/main" val="10005"/>
                  </a:ext>
                </a:extLst>
              </a:tr>
              <a:tr h="532727">
                <a:tc>
                  <a:txBody>
                    <a:bodyPr/>
                    <a:lstStyle/>
                    <a:p>
                      <a:pPr marL="0" marR="0" algn="l" rtl="0">
                        <a:lnSpc>
                          <a:spcPct val="115000"/>
                        </a:lnSpc>
                        <a:spcBef>
                          <a:spcPts val="0"/>
                        </a:spcBef>
                        <a:spcAft>
                          <a:spcPts val="0"/>
                        </a:spcAft>
                      </a:pPr>
                      <a:r>
                        <a:rPr lang="en-US" sz="1200" b="1">
                          <a:solidFill>
                            <a:srgbClr val="222222"/>
                          </a:solidFill>
                          <a:latin typeface="Cambria"/>
                          <a:ea typeface="Times New Roman"/>
                          <a:cs typeface="Arial"/>
                        </a:rPr>
                        <a:t>Self-Efficacy</a:t>
                      </a:r>
                      <a:endParaRPr lang="en-US" sz="1200">
                        <a:latin typeface="Calibri"/>
                        <a:ea typeface="Calibri"/>
                        <a:cs typeface="Arial"/>
                      </a:endParaRPr>
                    </a:p>
                  </a:txBody>
                  <a:tcPr marL="35719" marR="35719" marT="35718" marB="35718" anchor="ctr"/>
                </a:tc>
                <a:tc>
                  <a:txBody>
                    <a:bodyPr/>
                    <a:lstStyle/>
                    <a:p>
                      <a:pPr marL="0" marR="0" algn="l" rtl="0">
                        <a:lnSpc>
                          <a:spcPct val="115000"/>
                        </a:lnSpc>
                        <a:spcBef>
                          <a:spcPts val="0"/>
                        </a:spcBef>
                        <a:spcAft>
                          <a:spcPts val="0"/>
                        </a:spcAft>
                      </a:pPr>
                      <a:r>
                        <a:rPr lang="en-US" sz="1200">
                          <a:solidFill>
                            <a:srgbClr val="222222"/>
                          </a:solidFill>
                          <a:latin typeface="Cambria"/>
                          <a:ea typeface="Times New Roman"/>
                          <a:cs typeface="Arial"/>
                        </a:rPr>
                        <a:t>Confidence in one's ability to take action</a:t>
                      </a:r>
                      <a:endParaRPr lang="en-US" sz="1200">
                        <a:latin typeface="Calibri"/>
                        <a:ea typeface="Calibri"/>
                        <a:cs typeface="Arial"/>
                      </a:endParaRPr>
                    </a:p>
                  </a:txBody>
                  <a:tcPr marL="35719" marR="35719" marT="35718" marB="35718" anchor="ctr"/>
                </a:tc>
                <a:tc>
                  <a:txBody>
                    <a:bodyPr/>
                    <a:lstStyle/>
                    <a:p>
                      <a:pPr marL="0" marR="0" algn="l" rtl="0">
                        <a:lnSpc>
                          <a:spcPct val="115000"/>
                        </a:lnSpc>
                        <a:spcBef>
                          <a:spcPts val="0"/>
                        </a:spcBef>
                        <a:spcAft>
                          <a:spcPts val="0"/>
                        </a:spcAft>
                      </a:pPr>
                      <a:r>
                        <a:rPr lang="en-US" sz="1200" dirty="0">
                          <a:solidFill>
                            <a:srgbClr val="222222"/>
                          </a:solidFill>
                          <a:latin typeface="Cambria"/>
                          <a:ea typeface="Times New Roman"/>
                          <a:cs typeface="Arial"/>
                        </a:rPr>
                        <a:t>Provide training, guidance in performing action.</a:t>
                      </a:r>
                      <a:endParaRPr lang="en-US" sz="1200" dirty="0">
                        <a:latin typeface="Calibri"/>
                        <a:ea typeface="Calibri"/>
                        <a:cs typeface="Arial"/>
                      </a:endParaRPr>
                    </a:p>
                  </a:txBody>
                  <a:tcPr marL="35719" marR="35719" marT="35718" marB="35718"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78556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Mediating factors </a:t>
            </a:r>
          </a:p>
        </p:txBody>
      </p:sp>
      <p:sp>
        <p:nvSpPr>
          <p:cNvPr id="40963" name="Content Placeholder 2"/>
          <p:cNvSpPr>
            <a:spLocks noGrp="1"/>
          </p:cNvSpPr>
          <p:nvPr>
            <p:ph idx="1"/>
          </p:nvPr>
        </p:nvSpPr>
        <p:spPr/>
        <p:txBody>
          <a:bodyPr/>
          <a:lstStyle/>
          <a:p>
            <a:r>
              <a:rPr lang="en-US" altLang="en-US" sz="1800"/>
              <a:t>Demographic variables (such as age, gender, ethnicity, occupation) </a:t>
            </a:r>
          </a:p>
          <a:p>
            <a:r>
              <a:rPr lang="en-US" altLang="en-US" sz="1800"/>
              <a:t>Socio-psychological variables (such as social economic status, personality, coping strategies) </a:t>
            </a:r>
          </a:p>
          <a:p>
            <a:r>
              <a:rPr lang="en-US" altLang="en-US" sz="1800"/>
              <a:t>Health motivation (whether an individual is driven to stick to a given health goal) </a:t>
            </a:r>
          </a:p>
          <a:p>
            <a:r>
              <a:rPr lang="en-US" altLang="en-US" sz="1800"/>
              <a:t>Perceived control (a measure of level of self-efficacy) </a:t>
            </a:r>
          </a:p>
          <a:p>
            <a:endParaRPr lang="en-US" altLang="en-US" sz="1800"/>
          </a:p>
        </p:txBody>
      </p:sp>
    </p:spTree>
    <p:extLst>
      <p:ext uri="{BB962C8B-B14F-4D97-AF65-F5344CB8AC3E}">
        <p14:creationId xmlns:p14="http://schemas.microsoft.com/office/powerpoint/2010/main" val="7705276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1543050" y="628650"/>
            <a:ext cx="1314450" cy="40005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SzTx/>
              <a:buNone/>
            </a:pPr>
            <a:r>
              <a:rPr lang="en-US" altLang="en-US" sz="1050">
                <a:solidFill>
                  <a:srgbClr val="000000"/>
                </a:solidFill>
              </a:rPr>
              <a:t>Individual Perceptions</a:t>
            </a:r>
          </a:p>
        </p:txBody>
      </p:sp>
      <p:sp>
        <p:nvSpPr>
          <p:cNvPr id="15365" name="Rectangle 5"/>
          <p:cNvSpPr>
            <a:spLocks noChangeArrowheads="1"/>
          </p:cNvSpPr>
          <p:nvPr/>
        </p:nvSpPr>
        <p:spPr bwMode="auto">
          <a:xfrm>
            <a:off x="3600450" y="628650"/>
            <a:ext cx="1428750" cy="3429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SzTx/>
              <a:buNone/>
            </a:pPr>
            <a:r>
              <a:rPr lang="en-US" altLang="en-US" sz="1350">
                <a:solidFill>
                  <a:srgbClr val="000000"/>
                </a:solidFill>
              </a:rPr>
              <a:t>Modifying Factors</a:t>
            </a:r>
          </a:p>
        </p:txBody>
      </p:sp>
      <p:sp>
        <p:nvSpPr>
          <p:cNvPr id="15366" name="Rectangle 6"/>
          <p:cNvSpPr>
            <a:spLocks noChangeArrowheads="1"/>
          </p:cNvSpPr>
          <p:nvPr/>
        </p:nvSpPr>
        <p:spPr bwMode="auto">
          <a:xfrm>
            <a:off x="5657850" y="628650"/>
            <a:ext cx="1371600" cy="3429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SzTx/>
              <a:buNone/>
            </a:pPr>
            <a:r>
              <a:rPr lang="en-US" altLang="en-US" sz="1200">
                <a:solidFill>
                  <a:srgbClr val="000000"/>
                </a:solidFill>
              </a:rPr>
              <a:t>Likelihood of Action</a:t>
            </a:r>
          </a:p>
        </p:txBody>
      </p:sp>
      <p:sp>
        <p:nvSpPr>
          <p:cNvPr id="15367" name="Rectangle 7"/>
          <p:cNvSpPr>
            <a:spLocks noChangeArrowheads="1"/>
          </p:cNvSpPr>
          <p:nvPr/>
        </p:nvSpPr>
        <p:spPr bwMode="auto">
          <a:xfrm>
            <a:off x="3657600" y="1485900"/>
            <a:ext cx="1371600" cy="9144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defTabSz="685800" fontAlgn="base">
              <a:spcBef>
                <a:spcPct val="0"/>
              </a:spcBef>
              <a:spcAft>
                <a:spcPct val="0"/>
              </a:spcAft>
              <a:buClrTx/>
              <a:buSzTx/>
              <a:buFontTx/>
              <a:buChar char="•"/>
            </a:pPr>
            <a:r>
              <a:rPr lang="en-US" altLang="en-US" sz="1350">
                <a:solidFill>
                  <a:srgbClr val="000000"/>
                </a:solidFill>
              </a:rPr>
              <a:t>Demographics</a:t>
            </a:r>
          </a:p>
          <a:p>
            <a:pPr defTabSz="685800" fontAlgn="base">
              <a:spcBef>
                <a:spcPct val="0"/>
              </a:spcBef>
              <a:spcAft>
                <a:spcPct val="0"/>
              </a:spcAft>
              <a:buClrTx/>
              <a:buSzTx/>
              <a:buFontTx/>
              <a:buChar char="•"/>
            </a:pPr>
            <a:r>
              <a:rPr lang="en-US" altLang="en-US" sz="1350">
                <a:solidFill>
                  <a:srgbClr val="000000"/>
                </a:solidFill>
              </a:rPr>
              <a:t>Personality</a:t>
            </a:r>
          </a:p>
          <a:p>
            <a:pPr defTabSz="685800" fontAlgn="base">
              <a:spcBef>
                <a:spcPct val="0"/>
              </a:spcBef>
              <a:spcAft>
                <a:spcPct val="0"/>
              </a:spcAft>
              <a:buClrTx/>
              <a:buSzTx/>
              <a:buFontTx/>
              <a:buChar char="•"/>
            </a:pPr>
            <a:r>
              <a:rPr lang="en-US" altLang="en-US" sz="1350">
                <a:solidFill>
                  <a:srgbClr val="000000"/>
                </a:solidFill>
              </a:rPr>
              <a:t>SES</a:t>
            </a:r>
          </a:p>
          <a:p>
            <a:pPr defTabSz="685800" fontAlgn="base">
              <a:spcBef>
                <a:spcPct val="0"/>
              </a:spcBef>
              <a:spcAft>
                <a:spcPct val="0"/>
              </a:spcAft>
              <a:buClrTx/>
              <a:buSzTx/>
              <a:buFontTx/>
              <a:buChar char="•"/>
            </a:pPr>
            <a:r>
              <a:rPr lang="en-US" altLang="en-US" sz="1350">
                <a:solidFill>
                  <a:srgbClr val="000000"/>
                </a:solidFill>
              </a:rPr>
              <a:t>Knowledge</a:t>
            </a:r>
          </a:p>
        </p:txBody>
      </p:sp>
      <p:sp>
        <p:nvSpPr>
          <p:cNvPr id="15368" name="Rectangle 8"/>
          <p:cNvSpPr>
            <a:spLocks noChangeArrowheads="1"/>
          </p:cNvSpPr>
          <p:nvPr/>
        </p:nvSpPr>
        <p:spPr bwMode="auto">
          <a:xfrm>
            <a:off x="3657600" y="2914650"/>
            <a:ext cx="1428750" cy="40005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SzTx/>
              <a:buNone/>
            </a:pPr>
            <a:r>
              <a:rPr lang="en-US" altLang="en-US" sz="1350">
                <a:solidFill>
                  <a:srgbClr val="000000"/>
                </a:solidFill>
              </a:rPr>
              <a:t>Perceived threat </a:t>
            </a:r>
          </a:p>
        </p:txBody>
      </p:sp>
      <p:sp>
        <p:nvSpPr>
          <p:cNvPr id="15369" name="Rectangle 9"/>
          <p:cNvSpPr>
            <a:spLocks noChangeArrowheads="1"/>
          </p:cNvSpPr>
          <p:nvPr/>
        </p:nvSpPr>
        <p:spPr bwMode="auto">
          <a:xfrm>
            <a:off x="3600450" y="4000500"/>
            <a:ext cx="1428750" cy="8001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defTabSz="685800" fontAlgn="base">
              <a:spcBef>
                <a:spcPct val="0"/>
              </a:spcBef>
              <a:spcAft>
                <a:spcPct val="0"/>
              </a:spcAft>
              <a:buClrTx/>
              <a:buSzTx/>
              <a:buNone/>
            </a:pPr>
            <a:r>
              <a:rPr lang="en-US" altLang="en-US" sz="1350">
                <a:solidFill>
                  <a:srgbClr val="000000"/>
                </a:solidFill>
              </a:rPr>
              <a:t>Cues to Action</a:t>
            </a:r>
          </a:p>
          <a:p>
            <a:pPr lvl="1" defTabSz="685800" fontAlgn="base">
              <a:spcBef>
                <a:spcPct val="0"/>
              </a:spcBef>
              <a:spcAft>
                <a:spcPct val="0"/>
              </a:spcAft>
              <a:buClrTx/>
              <a:buSzTx/>
              <a:buFontTx/>
              <a:buChar char="•"/>
            </a:pPr>
            <a:r>
              <a:rPr lang="en-US" altLang="en-US" sz="1350">
                <a:solidFill>
                  <a:srgbClr val="000000"/>
                </a:solidFill>
              </a:rPr>
              <a:t>Education</a:t>
            </a:r>
          </a:p>
          <a:p>
            <a:pPr lvl="1" defTabSz="685800" fontAlgn="base">
              <a:spcBef>
                <a:spcPct val="0"/>
              </a:spcBef>
              <a:spcAft>
                <a:spcPct val="0"/>
              </a:spcAft>
              <a:buClrTx/>
              <a:buSzTx/>
              <a:buFontTx/>
              <a:buChar char="•"/>
            </a:pPr>
            <a:r>
              <a:rPr lang="en-US" altLang="en-US" sz="1350">
                <a:solidFill>
                  <a:srgbClr val="000000"/>
                </a:solidFill>
              </a:rPr>
              <a:t>Symptoms</a:t>
            </a:r>
          </a:p>
          <a:p>
            <a:pPr lvl="1" defTabSz="685800" fontAlgn="base">
              <a:spcBef>
                <a:spcPct val="0"/>
              </a:spcBef>
              <a:spcAft>
                <a:spcPct val="0"/>
              </a:spcAft>
              <a:buClrTx/>
              <a:buSzTx/>
              <a:buFontTx/>
              <a:buChar char="•"/>
            </a:pPr>
            <a:r>
              <a:rPr lang="en-US" altLang="en-US" sz="1350">
                <a:solidFill>
                  <a:srgbClr val="000000"/>
                </a:solidFill>
              </a:rPr>
              <a:t>Media</a:t>
            </a:r>
          </a:p>
        </p:txBody>
      </p:sp>
      <p:sp>
        <p:nvSpPr>
          <p:cNvPr id="15370" name="Rectangle 10"/>
          <p:cNvSpPr>
            <a:spLocks noChangeArrowheads="1"/>
          </p:cNvSpPr>
          <p:nvPr/>
        </p:nvSpPr>
        <p:spPr bwMode="auto">
          <a:xfrm>
            <a:off x="1371600" y="2743200"/>
            <a:ext cx="1771650" cy="74295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defTabSz="685800" fontAlgn="base">
              <a:spcBef>
                <a:spcPct val="0"/>
              </a:spcBef>
              <a:spcAft>
                <a:spcPct val="0"/>
              </a:spcAft>
              <a:buClrTx/>
              <a:buSzTx/>
              <a:buFontTx/>
              <a:buChar char="•"/>
            </a:pPr>
            <a:r>
              <a:rPr lang="en-US" altLang="en-US" sz="1200">
                <a:solidFill>
                  <a:srgbClr val="000000"/>
                </a:solidFill>
              </a:rPr>
              <a:t>Perceived Susceptibility</a:t>
            </a:r>
          </a:p>
          <a:p>
            <a:pPr defTabSz="685800" fontAlgn="base">
              <a:spcBef>
                <a:spcPct val="0"/>
              </a:spcBef>
              <a:spcAft>
                <a:spcPct val="0"/>
              </a:spcAft>
              <a:buClrTx/>
              <a:buSzTx/>
              <a:buFontTx/>
              <a:buChar char="•"/>
            </a:pPr>
            <a:endParaRPr lang="en-US" altLang="en-US" sz="1200">
              <a:solidFill>
                <a:srgbClr val="000000"/>
              </a:solidFill>
            </a:endParaRPr>
          </a:p>
          <a:p>
            <a:pPr defTabSz="685800" fontAlgn="base">
              <a:spcBef>
                <a:spcPct val="0"/>
              </a:spcBef>
              <a:spcAft>
                <a:spcPct val="0"/>
              </a:spcAft>
              <a:buClrTx/>
              <a:buSzTx/>
              <a:buFontTx/>
              <a:buChar char="•"/>
            </a:pPr>
            <a:r>
              <a:rPr lang="en-US" altLang="en-US" sz="1200">
                <a:solidFill>
                  <a:srgbClr val="000000"/>
                </a:solidFill>
              </a:rPr>
              <a:t>Perceived Severity </a:t>
            </a:r>
          </a:p>
        </p:txBody>
      </p:sp>
      <p:sp>
        <p:nvSpPr>
          <p:cNvPr id="15371" name="Rectangle 11"/>
          <p:cNvSpPr>
            <a:spLocks noChangeArrowheads="1"/>
          </p:cNvSpPr>
          <p:nvPr/>
        </p:nvSpPr>
        <p:spPr bwMode="auto">
          <a:xfrm>
            <a:off x="5715000" y="1428750"/>
            <a:ext cx="1314450" cy="9144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SzTx/>
              <a:buNone/>
            </a:pPr>
            <a:r>
              <a:rPr lang="en-US" altLang="en-US" sz="1200">
                <a:solidFill>
                  <a:srgbClr val="000000"/>
                </a:solidFill>
              </a:rPr>
              <a:t>Perceived Benefits</a:t>
            </a:r>
          </a:p>
          <a:p>
            <a:pPr algn="ctr" defTabSz="685800" fontAlgn="base">
              <a:spcBef>
                <a:spcPct val="0"/>
              </a:spcBef>
              <a:spcAft>
                <a:spcPct val="0"/>
              </a:spcAft>
              <a:buClrTx/>
              <a:buSzTx/>
              <a:buNone/>
            </a:pPr>
            <a:r>
              <a:rPr lang="en-US" altLang="en-US" sz="1200">
                <a:solidFill>
                  <a:srgbClr val="000000"/>
                </a:solidFill>
              </a:rPr>
              <a:t> </a:t>
            </a:r>
          </a:p>
          <a:p>
            <a:pPr algn="ctr" defTabSz="685800" fontAlgn="base">
              <a:spcBef>
                <a:spcPct val="0"/>
              </a:spcBef>
              <a:spcAft>
                <a:spcPct val="0"/>
              </a:spcAft>
              <a:buClrTx/>
              <a:buSzTx/>
              <a:buNone/>
            </a:pPr>
            <a:r>
              <a:rPr lang="en-US" altLang="en-US" sz="1200">
                <a:solidFill>
                  <a:srgbClr val="000000"/>
                </a:solidFill>
              </a:rPr>
              <a:t>minus </a:t>
            </a:r>
          </a:p>
          <a:p>
            <a:pPr algn="ctr" defTabSz="685800" fontAlgn="base">
              <a:spcBef>
                <a:spcPct val="0"/>
              </a:spcBef>
              <a:spcAft>
                <a:spcPct val="0"/>
              </a:spcAft>
              <a:buClrTx/>
              <a:buSzTx/>
              <a:buNone/>
            </a:pPr>
            <a:endParaRPr lang="en-US" altLang="en-US" sz="1200">
              <a:solidFill>
                <a:srgbClr val="000000"/>
              </a:solidFill>
            </a:endParaRPr>
          </a:p>
          <a:p>
            <a:pPr algn="ctr" defTabSz="685800" fontAlgn="base">
              <a:spcBef>
                <a:spcPct val="0"/>
              </a:spcBef>
              <a:spcAft>
                <a:spcPct val="0"/>
              </a:spcAft>
              <a:buClrTx/>
              <a:buSzTx/>
              <a:buNone/>
            </a:pPr>
            <a:r>
              <a:rPr lang="en-US" altLang="en-US" sz="1200">
                <a:solidFill>
                  <a:srgbClr val="000000"/>
                </a:solidFill>
              </a:rPr>
              <a:t>Perceived Barriers</a:t>
            </a:r>
          </a:p>
        </p:txBody>
      </p:sp>
      <p:sp>
        <p:nvSpPr>
          <p:cNvPr id="15372" name="Rectangle 12"/>
          <p:cNvSpPr>
            <a:spLocks noChangeArrowheads="1"/>
          </p:cNvSpPr>
          <p:nvPr/>
        </p:nvSpPr>
        <p:spPr bwMode="auto">
          <a:xfrm>
            <a:off x="5715000" y="2914650"/>
            <a:ext cx="1257300" cy="40005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SzTx/>
              <a:buNone/>
            </a:pPr>
            <a:r>
              <a:rPr lang="en-US" altLang="en-US" sz="1200">
                <a:solidFill>
                  <a:srgbClr val="000000"/>
                </a:solidFill>
              </a:rPr>
              <a:t>Likelihood of </a:t>
            </a:r>
          </a:p>
          <a:p>
            <a:pPr algn="ctr" defTabSz="685800" fontAlgn="base">
              <a:spcBef>
                <a:spcPct val="0"/>
              </a:spcBef>
              <a:spcAft>
                <a:spcPct val="0"/>
              </a:spcAft>
              <a:buClrTx/>
              <a:buSzTx/>
              <a:buNone/>
            </a:pPr>
            <a:r>
              <a:rPr lang="en-US" altLang="en-US" sz="1200">
                <a:solidFill>
                  <a:srgbClr val="000000"/>
                </a:solidFill>
              </a:rPr>
              <a:t>Behavior change</a:t>
            </a:r>
          </a:p>
        </p:txBody>
      </p:sp>
      <p:sp>
        <p:nvSpPr>
          <p:cNvPr id="15373" name="Line 13"/>
          <p:cNvSpPr>
            <a:spLocks noChangeShapeType="1"/>
          </p:cNvSpPr>
          <p:nvPr/>
        </p:nvSpPr>
        <p:spPr bwMode="auto">
          <a:xfrm>
            <a:off x="4286250" y="2400300"/>
            <a:ext cx="0" cy="514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endParaRPr>
          </a:p>
        </p:txBody>
      </p:sp>
      <p:sp>
        <p:nvSpPr>
          <p:cNvPr id="15375" name="Line 15"/>
          <p:cNvSpPr>
            <a:spLocks noChangeShapeType="1"/>
          </p:cNvSpPr>
          <p:nvPr/>
        </p:nvSpPr>
        <p:spPr bwMode="auto">
          <a:xfrm flipV="1">
            <a:off x="4286250" y="33147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endParaRPr>
          </a:p>
        </p:txBody>
      </p:sp>
      <p:sp>
        <p:nvSpPr>
          <p:cNvPr id="15376" name="Line 16"/>
          <p:cNvSpPr>
            <a:spLocks noChangeShapeType="1"/>
          </p:cNvSpPr>
          <p:nvPr/>
        </p:nvSpPr>
        <p:spPr bwMode="auto">
          <a:xfrm flipV="1">
            <a:off x="3143250" y="3086100"/>
            <a:ext cx="5143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endParaRPr>
          </a:p>
        </p:txBody>
      </p:sp>
      <p:sp>
        <p:nvSpPr>
          <p:cNvPr id="15377" name="Line 17"/>
          <p:cNvSpPr>
            <a:spLocks noChangeShapeType="1"/>
          </p:cNvSpPr>
          <p:nvPr/>
        </p:nvSpPr>
        <p:spPr bwMode="auto">
          <a:xfrm flipH="1">
            <a:off x="2286000" y="1828800"/>
            <a:ext cx="1371600" cy="857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endParaRPr>
          </a:p>
        </p:txBody>
      </p:sp>
      <p:sp>
        <p:nvSpPr>
          <p:cNvPr id="15378" name="Line 18"/>
          <p:cNvSpPr>
            <a:spLocks noChangeShapeType="1"/>
          </p:cNvSpPr>
          <p:nvPr/>
        </p:nvSpPr>
        <p:spPr bwMode="auto">
          <a:xfrm>
            <a:off x="5029200" y="200025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endParaRPr>
          </a:p>
        </p:txBody>
      </p:sp>
      <p:sp>
        <p:nvSpPr>
          <p:cNvPr id="15379" name="Line 19"/>
          <p:cNvSpPr>
            <a:spLocks noChangeShapeType="1"/>
          </p:cNvSpPr>
          <p:nvPr/>
        </p:nvSpPr>
        <p:spPr bwMode="auto">
          <a:xfrm>
            <a:off x="5086350" y="3143250"/>
            <a:ext cx="6286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endParaRPr>
          </a:p>
        </p:txBody>
      </p:sp>
      <p:sp>
        <p:nvSpPr>
          <p:cNvPr id="15380" name="Line 20"/>
          <p:cNvSpPr>
            <a:spLocks noChangeShapeType="1"/>
          </p:cNvSpPr>
          <p:nvPr/>
        </p:nvSpPr>
        <p:spPr bwMode="auto">
          <a:xfrm>
            <a:off x="6286500" y="2343150"/>
            <a:ext cx="0" cy="571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endParaRPr>
          </a:p>
        </p:txBody>
      </p:sp>
      <p:sp>
        <p:nvSpPr>
          <p:cNvPr id="15385" name="Line 25"/>
          <p:cNvSpPr>
            <a:spLocks noChangeShapeType="1"/>
          </p:cNvSpPr>
          <p:nvPr/>
        </p:nvSpPr>
        <p:spPr bwMode="auto">
          <a:xfrm>
            <a:off x="1485900" y="1257300"/>
            <a:ext cx="5600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endParaRPr>
          </a:p>
        </p:txBody>
      </p:sp>
      <p:sp>
        <p:nvSpPr>
          <p:cNvPr id="15386" name="Line 26"/>
          <p:cNvSpPr>
            <a:spLocks noChangeShapeType="1"/>
          </p:cNvSpPr>
          <p:nvPr/>
        </p:nvSpPr>
        <p:spPr bwMode="auto">
          <a:xfrm>
            <a:off x="3257550" y="457200"/>
            <a:ext cx="0" cy="4514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endParaRPr>
          </a:p>
        </p:txBody>
      </p:sp>
      <p:sp>
        <p:nvSpPr>
          <p:cNvPr id="15387" name="Line 27"/>
          <p:cNvSpPr>
            <a:spLocks noChangeShapeType="1"/>
          </p:cNvSpPr>
          <p:nvPr/>
        </p:nvSpPr>
        <p:spPr bwMode="auto">
          <a:xfrm>
            <a:off x="5314950" y="514350"/>
            <a:ext cx="0" cy="4400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0" fontAlgn="base" hangingPunct="0">
              <a:spcBef>
                <a:spcPct val="0"/>
              </a:spcBef>
              <a:spcAft>
                <a:spcPct val="0"/>
              </a:spcAft>
            </a:pPr>
            <a:endParaRPr lang="en-US" sz="1350">
              <a:solidFill>
                <a:srgbClr val="000000"/>
              </a:solidFill>
            </a:endParaRPr>
          </a:p>
        </p:txBody>
      </p:sp>
    </p:spTree>
    <p:extLst>
      <p:ext uri="{BB962C8B-B14F-4D97-AF65-F5344CB8AC3E}">
        <p14:creationId xmlns:p14="http://schemas.microsoft.com/office/powerpoint/2010/main" val="636448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additive="base">
                                        <p:cTn id="7" dur="500" fill="hold"/>
                                        <p:tgtEl>
                                          <p:spTgt spid="15368"/>
                                        </p:tgtEl>
                                        <p:attrNameLst>
                                          <p:attrName>ppt_x</p:attrName>
                                        </p:attrNameLst>
                                      </p:cBhvr>
                                      <p:tavLst>
                                        <p:tav tm="0">
                                          <p:val>
                                            <p:strVal val="#ppt_x"/>
                                          </p:val>
                                        </p:tav>
                                        <p:tav tm="100000">
                                          <p:val>
                                            <p:strVal val="#ppt_x"/>
                                          </p:val>
                                        </p:tav>
                                      </p:tavLst>
                                    </p:anim>
                                    <p:anim calcmode="lin" valueType="num">
                                      <p:cBhvr additive="base">
                                        <p:cTn id="8" dur="500" fill="hold"/>
                                        <p:tgtEl>
                                          <p:spTgt spid="1536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7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372"/>
                                        </p:tgtEl>
                                        <p:attrNameLst>
                                          <p:attrName>style.visibility</p:attrName>
                                        </p:attrNameLst>
                                      </p:cBhvr>
                                      <p:to>
                                        <p:strVal val="visible"/>
                                      </p:to>
                                    </p:set>
                                    <p:animEffect transition="in" filter="wipe(down)">
                                      <p:cBhvr>
                                        <p:cTn id="17" dur="500"/>
                                        <p:tgtEl>
                                          <p:spTgt spid="153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364"/>
                                        </p:tgtEl>
                                        <p:attrNameLst>
                                          <p:attrName>style.visibility</p:attrName>
                                        </p:attrNameLst>
                                      </p:cBhvr>
                                      <p:to>
                                        <p:strVal val="visible"/>
                                      </p:to>
                                    </p:set>
                                    <p:anim calcmode="lin" valueType="num">
                                      <p:cBhvr additive="base">
                                        <p:cTn id="22" dur="500" fill="hold"/>
                                        <p:tgtEl>
                                          <p:spTgt spid="15364"/>
                                        </p:tgtEl>
                                        <p:attrNameLst>
                                          <p:attrName>ppt_x</p:attrName>
                                        </p:attrNameLst>
                                      </p:cBhvr>
                                      <p:tavLst>
                                        <p:tav tm="0">
                                          <p:val>
                                            <p:strVal val="#ppt_x"/>
                                          </p:val>
                                        </p:tav>
                                        <p:tav tm="100000">
                                          <p:val>
                                            <p:strVal val="#ppt_x"/>
                                          </p:val>
                                        </p:tav>
                                      </p:tavLst>
                                    </p:anim>
                                    <p:anim calcmode="lin" valueType="num">
                                      <p:cBhvr additive="base">
                                        <p:cTn id="23"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385"/>
                                        </p:tgtEl>
                                        <p:attrNameLst>
                                          <p:attrName>style.visibility</p:attrName>
                                        </p:attrNameLst>
                                      </p:cBhvr>
                                      <p:to>
                                        <p:strVal val="visible"/>
                                      </p:to>
                                    </p:set>
                                    <p:anim calcmode="lin" valueType="num">
                                      <p:cBhvr additive="base">
                                        <p:cTn id="28" dur="500" fill="hold"/>
                                        <p:tgtEl>
                                          <p:spTgt spid="15385"/>
                                        </p:tgtEl>
                                        <p:attrNameLst>
                                          <p:attrName>ppt_x</p:attrName>
                                        </p:attrNameLst>
                                      </p:cBhvr>
                                      <p:tavLst>
                                        <p:tav tm="0">
                                          <p:val>
                                            <p:strVal val="#ppt_x"/>
                                          </p:val>
                                        </p:tav>
                                        <p:tav tm="100000">
                                          <p:val>
                                            <p:strVal val="#ppt_x"/>
                                          </p:val>
                                        </p:tav>
                                      </p:tavLst>
                                    </p:anim>
                                    <p:anim calcmode="lin" valueType="num">
                                      <p:cBhvr additive="base">
                                        <p:cTn id="29" dur="500" fill="hold"/>
                                        <p:tgtEl>
                                          <p:spTgt spid="15385"/>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386"/>
                                        </p:tgtEl>
                                        <p:attrNameLst>
                                          <p:attrName>style.visibility</p:attrName>
                                        </p:attrNameLst>
                                      </p:cBhvr>
                                      <p:to>
                                        <p:strVal val="visible"/>
                                      </p:to>
                                    </p:set>
                                    <p:anim calcmode="lin" valueType="num">
                                      <p:cBhvr additive="base">
                                        <p:cTn id="34" dur="500" fill="hold"/>
                                        <p:tgtEl>
                                          <p:spTgt spid="15386"/>
                                        </p:tgtEl>
                                        <p:attrNameLst>
                                          <p:attrName>ppt_x</p:attrName>
                                        </p:attrNameLst>
                                      </p:cBhvr>
                                      <p:tavLst>
                                        <p:tav tm="0">
                                          <p:val>
                                            <p:strVal val="#ppt_x"/>
                                          </p:val>
                                        </p:tav>
                                        <p:tav tm="100000">
                                          <p:val>
                                            <p:strVal val="#ppt_x"/>
                                          </p:val>
                                        </p:tav>
                                      </p:tavLst>
                                    </p:anim>
                                    <p:anim calcmode="lin" valueType="num">
                                      <p:cBhvr additive="base">
                                        <p:cTn id="35" dur="500" fill="hold"/>
                                        <p:tgtEl>
                                          <p:spTgt spid="15386"/>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365"/>
                                        </p:tgtEl>
                                        <p:attrNameLst>
                                          <p:attrName>style.visibility</p:attrName>
                                        </p:attrNameLst>
                                      </p:cBhvr>
                                      <p:to>
                                        <p:strVal val="visible"/>
                                      </p:to>
                                    </p:set>
                                    <p:anim calcmode="lin" valueType="num">
                                      <p:cBhvr additive="base">
                                        <p:cTn id="40" dur="500" fill="hold"/>
                                        <p:tgtEl>
                                          <p:spTgt spid="15365"/>
                                        </p:tgtEl>
                                        <p:attrNameLst>
                                          <p:attrName>ppt_x</p:attrName>
                                        </p:attrNameLst>
                                      </p:cBhvr>
                                      <p:tavLst>
                                        <p:tav tm="0">
                                          <p:val>
                                            <p:strVal val="#ppt_x"/>
                                          </p:val>
                                        </p:tav>
                                        <p:tav tm="100000">
                                          <p:val>
                                            <p:strVal val="#ppt_x"/>
                                          </p:val>
                                        </p:tav>
                                      </p:tavLst>
                                    </p:anim>
                                    <p:anim calcmode="lin" valueType="num">
                                      <p:cBhvr additive="base">
                                        <p:cTn id="41"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387"/>
                                        </p:tgtEl>
                                        <p:attrNameLst>
                                          <p:attrName>style.visibility</p:attrName>
                                        </p:attrNameLst>
                                      </p:cBhvr>
                                      <p:to>
                                        <p:strVal val="visible"/>
                                      </p:to>
                                    </p:set>
                                    <p:anim calcmode="lin" valueType="num">
                                      <p:cBhvr additive="base">
                                        <p:cTn id="46" dur="500" fill="hold"/>
                                        <p:tgtEl>
                                          <p:spTgt spid="15387"/>
                                        </p:tgtEl>
                                        <p:attrNameLst>
                                          <p:attrName>ppt_x</p:attrName>
                                        </p:attrNameLst>
                                      </p:cBhvr>
                                      <p:tavLst>
                                        <p:tav tm="0">
                                          <p:val>
                                            <p:strVal val="#ppt_x"/>
                                          </p:val>
                                        </p:tav>
                                        <p:tav tm="100000">
                                          <p:val>
                                            <p:strVal val="#ppt_x"/>
                                          </p:val>
                                        </p:tav>
                                      </p:tavLst>
                                    </p:anim>
                                    <p:anim calcmode="lin" valueType="num">
                                      <p:cBhvr additive="base">
                                        <p:cTn id="47" dur="500" fill="hold"/>
                                        <p:tgtEl>
                                          <p:spTgt spid="15387"/>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5366"/>
                                        </p:tgtEl>
                                        <p:attrNameLst>
                                          <p:attrName>style.visibility</p:attrName>
                                        </p:attrNameLst>
                                      </p:cBhvr>
                                      <p:to>
                                        <p:strVal val="visible"/>
                                      </p:to>
                                    </p:set>
                                    <p:anim calcmode="lin" valueType="num">
                                      <p:cBhvr additive="base">
                                        <p:cTn id="52" dur="500" fill="hold"/>
                                        <p:tgtEl>
                                          <p:spTgt spid="15366"/>
                                        </p:tgtEl>
                                        <p:attrNameLst>
                                          <p:attrName>ppt_x</p:attrName>
                                        </p:attrNameLst>
                                      </p:cBhvr>
                                      <p:tavLst>
                                        <p:tav tm="0">
                                          <p:val>
                                            <p:strVal val="#ppt_x"/>
                                          </p:val>
                                        </p:tav>
                                        <p:tav tm="100000">
                                          <p:val>
                                            <p:strVal val="#ppt_x"/>
                                          </p:val>
                                        </p:tav>
                                      </p:tavLst>
                                    </p:anim>
                                    <p:anim calcmode="lin" valueType="num">
                                      <p:cBhvr additive="base">
                                        <p:cTn id="53"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5370"/>
                                        </p:tgtEl>
                                        <p:attrNameLst>
                                          <p:attrName>style.visibility</p:attrName>
                                        </p:attrNameLst>
                                      </p:cBhvr>
                                      <p:to>
                                        <p:strVal val="visible"/>
                                      </p:to>
                                    </p:set>
                                    <p:animEffect transition="in" filter="wipe(down)">
                                      <p:cBhvr>
                                        <p:cTn id="58" dur="500"/>
                                        <p:tgtEl>
                                          <p:spTgt spid="1537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37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367"/>
                                        </p:tgtEl>
                                        <p:attrNameLst>
                                          <p:attrName>style.visibility</p:attrName>
                                        </p:attrNameLst>
                                      </p:cBhvr>
                                      <p:to>
                                        <p:strVal val="visible"/>
                                      </p:to>
                                    </p:set>
                                    <p:animEffect transition="in" filter="wipe(down)">
                                      <p:cBhvr>
                                        <p:cTn id="67" dur="500"/>
                                        <p:tgtEl>
                                          <p:spTgt spid="1536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5373"/>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5377"/>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5369"/>
                                        </p:tgtEl>
                                        <p:attrNameLst>
                                          <p:attrName>style.visibility</p:attrName>
                                        </p:attrNameLst>
                                      </p:cBhvr>
                                      <p:to>
                                        <p:strVal val="visible"/>
                                      </p:to>
                                    </p:set>
                                    <p:animEffect transition="in" filter="wipe(down)">
                                      <p:cBhvr>
                                        <p:cTn id="80" dur="500"/>
                                        <p:tgtEl>
                                          <p:spTgt spid="1536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5375"/>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5371"/>
                                        </p:tgtEl>
                                        <p:attrNameLst>
                                          <p:attrName>style.visibility</p:attrName>
                                        </p:attrNameLst>
                                      </p:cBhvr>
                                      <p:to>
                                        <p:strVal val="visible"/>
                                      </p:to>
                                    </p:set>
                                    <p:animEffect transition="in" filter="wipe(down)">
                                      <p:cBhvr>
                                        <p:cTn id="89" dur="500"/>
                                        <p:tgtEl>
                                          <p:spTgt spid="1537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5380"/>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5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animBg="1"/>
      <p:bldP spid="15366" grpId="0" animBg="1"/>
      <p:bldP spid="15367" grpId="0" animBg="1"/>
      <p:bldP spid="15368" grpId="0" animBg="1"/>
      <p:bldP spid="15369" grpId="0" animBg="1"/>
      <p:bldP spid="15370" grpId="0" animBg="1"/>
      <p:bldP spid="15371" grpId="0" animBg="1"/>
      <p:bldP spid="15372" grpId="0" animBg="1"/>
      <p:bldP spid="15373" grpId="0" animBg="1"/>
      <p:bldP spid="15375" grpId="0" animBg="1"/>
      <p:bldP spid="15376" grpId="0" animBg="1"/>
      <p:bldP spid="15377" grpId="0" animBg="1"/>
      <p:bldP spid="15378" grpId="0" animBg="1"/>
      <p:bldP spid="15379" grpId="0" animBg="1"/>
      <p:bldP spid="15380" grpId="0" animBg="1"/>
      <p:bldP spid="15385" grpId="0" animBg="1"/>
      <p:bldP spid="15386" grpId="0" animBg="1"/>
      <p:bldP spid="1538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2F1956-314A-4C81-9771-00CFC7B4368C}"/>
              </a:ext>
            </a:extLst>
          </p:cNvPr>
          <p:cNvPicPr>
            <a:picLocks noChangeAspect="1"/>
          </p:cNvPicPr>
          <p:nvPr/>
        </p:nvPicPr>
        <p:blipFill>
          <a:blip r:embed="rId2"/>
          <a:stretch>
            <a:fillRect/>
          </a:stretch>
        </p:blipFill>
        <p:spPr>
          <a:xfrm>
            <a:off x="1188720" y="426720"/>
            <a:ext cx="6797040" cy="3992879"/>
          </a:xfrm>
          <a:prstGeom prst="rect">
            <a:avLst/>
          </a:prstGeom>
        </p:spPr>
      </p:pic>
    </p:spTree>
    <p:extLst>
      <p:ext uri="{BB962C8B-B14F-4D97-AF65-F5344CB8AC3E}">
        <p14:creationId xmlns:p14="http://schemas.microsoft.com/office/powerpoint/2010/main" val="370358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4294967295"/>
          </p:nvPr>
        </p:nvSpPr>
        <p:spPr>
          <a:xfrm>
            <a:off x="554308" y="914400"/>
            <a:ext cx="8455580" cy="3728657"/>
          </a:xfrm>
        </p:spPr>
        <p:txBody>
          <a:bodyPr>
            <a:noAutofit/>
          </a:bodyPr>
          <a:lstStyle/>
          <a:p>
            <a:pPr marL="68580" indent="-68580" eaLnBrk="1" fontAlgn="auto" hangingPunct="1">
              <a:lnSpc>
                <a:spcPct val="100000"/>
              </a:lnSpc>
              <a:buClr>
                <a:srgbClr val="E48312"/>
              </a:buClr>
              <a:buNone/>
              <a:defRPr/>
            </a:pPr>
            <a:r>
              <a:rPr lang="en-US" altLang="en-US" sz="2000" b="1" dirty="0"/>
              <a:t>1. Biomedical Concept</a:t>
            </a:r>
          </a:p>
          <a:p>
            <a:pPr eaLnBrk="1" fontAlgn="auto" hangingPunct="1">
              <a:lnSpc>
                <a:spcPct val="100000"/>
              </a:lnSpc>
              <a:buClr>
                <a:srgbClr val="E48312"/>
              </a:buClr>
              <a:buFont typeface="Wingdings" panose="05000000000000000000" pitchFamily="2" charset="2"/>
              <a:buChar char="q"/>
              <a:defRPr/>
            </a:pPr>
            <a:r>
              <a:rPr lang="en-US" altLang="en-US" sz="2000" dirty="0"/>
              <a:t>Health means “absence of disease.”</a:t>
            </a:r>
          </a:p>
          <a:p>
            <a:pPr eaLnBrk="1" fontAlgn="auto" hangingPunct="1">
              <a:lnSpc>
                <a:spcPct val="100000"/>
              </a:lnSpc>
              <a:buClr>
                <a:srgbClr val="E48312"/>
              </a:buClr>
              <a:buFont typeface="Wingdings" panose="05000000000000000000" pitchFamily="2" charset="2"/>
              <a:buChar char="q"/>
              <a:defRPr/>
            </a:pPr>
            <a:r>
              <a:rPr lang="en-US" altLang="en-US" sz="2000" dirty="0"/>
              <a:t>It was felt that human body is a machine and disease is an outcome of the breakdown of the machine, and one of the doctor’s tasks was to repair the machine. </a:t>
            </a:r>
          </a:p>
          <a:p>
            <a:pPr eaLnBrk="1" fontAlgn="auto" hangingPunct="1">
              <a:lnSpc>
                <a:spcPct val="100000"/>
              </a:lnSpc>
              <a:buClr>
                <a:srgbClr val="E48312"/>
              </a:buClr>
              <a:buFont typeface="Wingdings" panose="05000000000000000000" pitchFamily="2" charset="2"/>
              <a:buChar char="q"/>
              <a:defRPr/>
            </a:pPr>
            <a:r>
              <a:rPr lang="en-US" altLang="en-US" sz="2000" dirty="0"/>
              <a:t>Developments in medical and social sciences led to the conclusion that the biomedical concept of health was inadequate.</a:t>
            </a:r>
          </a:p>
          <a:p>
            <a:pPr marL="0" indent="0" eaLnBrk="1" hangingPunct="1">
              <a:buNone/>
              <a:defRPr/>
            </a:pPr>
            <a:r>
              <a:rPr lang="en-US" altLang="en-US" sz="2000" b="1" dirty="0"/>
              <a:t>2. Ecological Concept</a:t>
            </a:r>
          </a:p>
          <a:p>
            <a:pPr eaLnBrk="1" hangingPunct="1">
              <a:buFont typeface="Wingdings" panose="05000000000000000000" pitchFamily="2" charset="2"/>
              <a:buChar char="q"/>
              <a:defRPr/>
            </a:pPr>
            <a:r>
              <a:rPr lang="en-US" altLang="en-US" sz="2000" dirty="0"/>
              <a:t>Ecologists viewed health as a dynamic equilibrium between man and his environment, and disease – a maladjustment of the human organism to environment.</a:t>
            </a:r>
          </a:p>
          <a:p>
            <a:pPr marL="0" indent="0" eaLnBrk="1" hangingPunct="1">
              <a:defRPr/>
            </a:pPr>
            <a:endParaRPr lang="en-US" altLang="en-US" sz="2000" dirty="0"/>
          </a:p>
        </p:txBody>
      </p:sp>
      <p:sp>
        <p:nvSpPr>
          <p:cNvPr id="3" name="Title 1"/>
          <p:cNvSpPr txBox="1">
            <a:spLocks/>
          </p:cNvSpPr>
          <p:nvPr/>
        </p:nvSpPr>
        <p:spPr>
          <a:xfrm>
            <a:off x="1137047" y="426149"/>
            <a:ext cx="6172201" cy="736997"/>
          </a:xfrm>
          <a:prstGeom prst="rect">
            <a:avLst/>
          </a:prstGeom>
        </p:spPr>
        <p:txBody>
          <a:bodyPr anchor="b">
            <a:noAutofit/>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defTabSz="685800" fontAlgn="auto">
              <a:spcAft>
                <a:spcPts val="0"/>
              </a:spcAft>
              <a:defRPr/>
            </a:pPr>
            <a:r>
              <a:rPr lang="en-US" altLang="en-US" sz="4000" b="1" dirty="0">
                <a:solidFill>
                  <a:srgbClr val="C00000"/>
                </a:solidFill>
                <a:latin typeface="Calibri" panose="020F0502020204030204" pitchFamily="34" charset="0"/>
                <a:cs typeface="Calibri" panose="020F0502020204030204" pitchFamily="34" charset="0"/>
              </a:rPr>
              <a:t>Changing Concepts Of Health</a:t>
            </a:r>
            <a:br>
              <a:rPr lang="en-US" altLang="en-US" sz="4000" b="1" dirty="0">
                <a:solidFill>
                  <a:srgbClr val="C00000"/>
                </a:solidFill>
                <a:latin typeface="Calibri" panose="020F0502020204030204" pitchFamily="34" charset="0"/>
                <a:cs typeface="Calibri" panose="020F0502020204030204" pitchFamily="34" charset="0"/>
              </a:rPr>
            </a:br>
            <a:endParaRPr lang="en-US" altLang="en-US" sz="40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803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4294967295"/>
          </p:nvPr>
        </p:nvSpPr>
        <p:spPr>
          <a:xfrm>
            <a:off x="349306" y="823913"/>
            <a:ext cx="8445388" cy="3880612"/>
          </a:xfrm>
        </p:spPr>
        <p:txBody>
          <a:bodyPr rtlCol="0">
            <a:noAutofit/>
          </a:bodyPr>
          <a:lstStyle/>
          <a:p>
            <a:pPr marL="0" indent="0" eaLnBrk="1" fontAlgn="auto" hangingPunct="1">
              <a:buNone/>
              <a:defRPr/>
            </a:pPr>
            <a:r>
              <a:rPr lang="en-US" altLang="en-US" sz="2000" b="1" dirty="0"/>
              <a:t>3. Psychosocial Concept</a:t>
            </a:r>
          </a:p>
          <a:p>
            <a:pPr eaLnBrk="1" fontAlgn="auto" hangingPunct="1">
              <a:buFont typeface="Wingdings" panose="05000000000000000000" pitchFamily="2" charset="2"/>
              <a:buChar char="q"/>
              <a:defRPr/>
            </a:pPr>
            <a:r>
              <a:rPr lang="en-US" altLang="en-US" sz="2000" dirty="0"/>
              <a:t>Advances in social sciences showed that health is not only a biomedical phenomenon, but one which is influenced by social, psychological, cultural, economic and political factors of the people concerned. </a:t>
            </a:r>
          </a:p>
          <a:p>
            <a:pPr eaLnBrk="1" fontAlgn="auto" hangingPunct="1">
              <a:buFont typeface="Wingdings" panose="05000000000000000000" pitchFamily="2" charset="2"/>
              <a:buChar char="q"/>
              <a:defRPr/>
            </a:pPr>
            <a:r>
              <a:rPr lang="en-US" altLang="en-US" sz="2000" dirty="0"/>
              <a:t>Thus health is both a biological and social phenomenon.</a:t>
            </a:r>
          </a:p>
          <a:p>
            <a:pPr marL="0" indent="0" eaLnBrk="1" fontAlgn="auto" hangingPunct="1">
              <a:buNone/>
              <a:defRPr/>
            </a:pPr>
            <a:r>
              <a:rPr lang="en-US" altLang="en-US" sz="2000" b="1" dirty="0"/>
              <a:t>4. Holistic Concept</a:t>
            </a:r>
          </a:p>
          <a:p>
            <a:pPr eaLnBrk="1" fontAlgn="auto" hangingPunct="1">
              <a:buFont typeface="Wingdings" panose="05000000000000000000" pitchFamily="2" charset="2"/>
              <a:buChar char="q"/>
              <a:defRPr/>
            </a:pPr>
            <a:r>
              <a:rPr lang="en-US" altLang="en-US" sz="2000" dirty="0"/>
              <a:t>Holistic concept recognizes the strength of social, economic, political and environmental influences on health. </a:t>
            </a:r>
          </a:p>
          <a:p>
            <a:pPr eaLnBrk="1" fontAlgn="auto" hangingPunct="1">
              <a:buFont typeface="Wingdings" panose="05000000000000000000" pitchFamily="2" charset="2"/>
              <a:buChar char="q"/>
              <a:defRPr/>
            </a:pPr>
            <a:r>
              <a:rPr lang="en-US" altLang="en-US" sz="2000" dirty="0"/>
              <a:t>It has been variously described as multidimensional process involving the wellbeing of the person as a whole </a:t>
            </a:r>
          </a:p>
          <a:p>
            <a:pPr eaLnBrk="1" fontAlgn="auto" hangingPunct="1">
              <a:buFont typeface="Wingdings" panose="05000000000000000000" pitchFamily="2" charset="2"/>
              <a:buChar char="q"/>
              <a:defRPr/>
            </a:pPr>
            <a:r>
              <a:rPr lang="en-US" altLang="en-US" sz="2000" dirty="0"/>
              <a:t>The emphasis is on the promotion and protection of health.</a:t>
            </a:r>
          </a:p>
        </p:txBody>
      </p:sp>
      <p:sp>
        <p:nvSpPr>
          <p:cNvPr id="3" name="Title 1"/>
          <p:cNvSpPr txBox="1">
            <a:spLocks/>
          </p:cNvSpPr>
          <p:nvPr/>
        </p:nvSpPr>
        <p:spPr>
          <a:xfrm>
            <a:off x="1120378" y="86916"/>
            <a:ext cx="6304550" cy="736997"/>
          </a:xfrm>
          <a:prstGeom prst="rect">
            <a:avLst/>
          </a:prstGeom>
        </p:spPr>
        <p:txBody>
          <a:bodyPr anchor="b">
            <a:normAutofit fontScale="92500"/>
          </a:bodyPr>
          <a:lst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anose="020F0302020204030204" pitchFamily="34" charset="0"/>
              </a:defRPr>
            </a:lvl2pPr>
            <a:lvl3pPr algn="l" rtl="0" fontAlgn="base">
              <a:lnSpc>
                <a:spcPct val="85000"/>
              </a:lnSpc>
              <a:spcBef>
                <a:spcPct val="0"/>
              </a:spcBef>
              <a:spcAft>
                <a:spcPct val="0"/>
              </a:spcAft>
              <a:defRPr sz="4800">
                <a:solidFill>
                  <a:srgbClr val="404040"/>
                </a:solidFill>
                <a:latin typeface="Calibri Light" panose="020F0302020204030204" pitchFamily="34" charset="0"/>
              </a:defRPr>
            </a:lvl3pPr>
            <a:lvl4pPr algn="l" rtl="0" fontAlgn="base">
              <a:lnSpc>
                <a:spcPct val="85000"/>
              </a:lnSpc>
              <a:spcBef>
                <a:spcPct val="0"/>
              </a:spcBef>
              <a:spcAft>
                <a:spcPct val="0"/>
              </a:spcAft>
              <a:defRPr sz="4800">
                <a:solidFill>
                  <a:srgbClr val="404040"/>
                </a:solidFill>
                <a:latin typeface="Calibri Light" panose="020F0302020204030204" pitchFamily="34" charset="0"/>
              </a:defRPr>
            </a:lvl4pPr>
            <a:lvl5pPr algn="l" rtl="0" fontAlgn="base">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defTabSz="685800" fontAlgn="auto">
              <a:spcAft>
                <a:spcPts val="0"/>
              </a:spcAft>
              <a:defRPr/>
            </a:pPr>
            <a:r>
              <a:rPr lang="en-US" altLang="en-US" sz="4000" b="1" spc="0" dirty="0">
                <a:solidFill>
                  <a:srgbClr val="C00000"/>
                </a:solidFill>
                <a:latin typeface="Calibri" panose="020F0502020204030204" pitchFamily="34" charset="0"/>
                <a:ea typeface="+mn-ea"/>
                <a:cs typeface="Calibri" panose="020F0502020204030204" pitchFamily="34" charset="0"/>
              </a:rPr>
              <a:t>Changing Concepts Of Health</a:t>
            </a:r>
            <a:endParaRPr lang="en-US" altLang="en-US" sz="2400" dirty="0">
              <a:solidFill>
                <a:srgbClr val="000000">
                  <a:lumMod val="75000"/>
                  <a:lumOff val="25000"/>
                </a:srgbClr>
              </a:solidFill>
            </a:endParaRPr>
          </a:p>
        </p:txBody>
      </p:sp>
    </p:spTree>
    <p:extLst>
      <p:ext uri="{BB962C8B-B14F-4D97-AF65-F5344CB8AC3E}">
        <p14:creationId xmlns:p14="http://schemas.microsoft.com/office/powerpoint/2010/main" val="1676315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743712" y="124714"/>
            <a:ext cx="5635752" cy="857250"/>
          </a:xfrm>
        </p:spPr>
        <p:txBody>
          <a:bodyPr>
            <a:normAutofit fontScale="90000"/>
          </a:bodyPr>
          <a:lstStyle/>
          <a:p>
            <a:pPr lvl="0" algn="l" defTabSz="685800">
              <a:spcBef>
                <a:spcPts val="0"/>
              </a:spcBef>
              <a:defRPr/>
            </a:pPr>
            <a:br>
              <a:rPr lang="en-US" altLang="en-US" b="1" dirty="0">
                <a:solidFill>
                  <a:srgbClr val="C00000"/>
                </a:solidFill>
                <a:ea typeface="+mn-ea"/>
                <a:cs typeface="+mn-cs"/>
              </a:rPr>
            </a:br>
            <a:r>
              <a:rPr lang="en-US" altLang="en-US" b="1" dirty="0">
                <a:solidFill>
                  <a:srgbClr val="C00000"/>
                </a:solidFill>
                <a:ea typeface="+mn-ea"/>
                <a:cs typeface="+mn-cs"/>
              </a:rPr>
              <a:t>Dimensions Of Health</a:t>
            </a:r>
            <a:br>
              <a:rPr lang="en-US" altLang="en-US" b="1" dirty="0">
                <a:solidFill>
                  <a:srgbClr val="C00000"/>
                </a:solidFill>
                <a:ea typeface="+mn-ea"/>
                <a:cs typeface="+mn-cs"/>
              </a:rPr>
            </a:br>
            <a:endParaRPr lang="en-US" altLang="en-US" dirty="0">
              <a:solidFill>
                <a:srgbClr val="C00000"/>
              </a:solidFill>
              <a:latin typeface="+mn-lt"/>
            </a:endParaRPr>
          </a:p>
        </p:txBody>
      </p:sp>
      <p:sp>
        <p:nvSpPr>
          <p:cNvPr id="10243" name="Content Placeholder 2"/>
          <p:cNvSpPr>
            <a:spLocks noGrp="1"/>
          </p:cNvSpPr>
          <p:nvPr>
            <p:ph idx="4294967295"/>
          </p:nvPr>
        </p:nvSpPr>
        <p:spPr>
          <a:xfrm>
            <a:off x="512064" y="865632"/>
            <a:ext cx="8168640" cy="3936429"/>
          </a:xfrm>
        </p:spPr>
        <p:txBody>
          <a:bodyPr rtlCol="0">
            <a:normAutofit/>
          </a:bodyPr>
          <a:lstStyle/>
          <a:p>
            <a:pPr eaLnBrk="1" fontAlgn="auto" hangingPunct="1">
              <a:buFont typeface="Wingdings" panose="05000000000000000000" pitchFamily="2" charset="2"/>
              <a:buChar char="q"/>
              <a:defRPr/>
            </a:pPr>
            <a:r>
              <a:rPr lang="en-US" altLang="en-US" sz="2000" dirty="0"/>
              <a:t>Health is multidimensional and are interrelated, each has its own nature </a:t>
            </a:r>
          </a:p>
          <a:p>
            <a:pPr marL="68580" indent="-68580" eaLnBrk="1" fontAlgn="auto" hangingPunct="1">
              <a:buNone/>
              <a:defRPr/>
            </a:pPr>
            <a:r>
              <a:rPr lang="en-US" altLang="en-US" sz="2000" b="1" dirty="0"/>
              <a:t>Physical Dimension</a:t>
            </a:r>
          </a:p>
          <a:p>
            <a:pPr eaLnBrk="1" fontAlgn="auto" hangingPunct="1">
              <a:buFont typeface="Wingdings" panose="05000000000000000000" pitchFamily="2" charset="2"/>
              <a:buChar char="q"/>
              <a:defRPr/>
            </a:pPr>
            <a:r>
              <a:rPr lang="en-US" altLang="en-US" sz="2000" dirty="0"/>
              <a:t>“Perfect functioning” of the body. </a:t>
            </a:r>
          </a:p>
          <a:p>
            <a:pPr eaLnBrk="1" fontAlgn="auto" hangingPunct="1">
              <a:buFont typeface="Wingdings" panose="05000000000000000000" pitchFamily="2" charset="2"/>
              <a:buChar char="q"/>
              <a:defRPr/>
            </a:pPr>
            <a:r>
              <a:rPr lang="en-US" altLang="en-US" sz="2000" dirty="0"/>
              <a:t>It conceptualizes health biologically as a state in which every cell and every organ are functioning at optimum capacity and in perfect harmony with the rest of the body.</a:t>
            </a:r>
          </a:p>
          <a:p>
            <a:pPr marL="0" indent="0" eaLnBrk="1" fontAlgn="auto" hangingPunct="1">
              <a:buClr>
                <a:srgbClr val="E48312"/>
              </a:buClr>
              <a:buNone/>
              <a:defRPr/>
            </a:pPr>
            <a:r>
              <a:rPr lang="en-US" altLang="en-US" sz="2000" b="1" dirty="0"/>
              <a:t>Intellectual Dimension</a:t>
            </a:r>
          </a:p>
          <a:p>
            <a:pPr eaLnBrk="1" hangingPunct="1">
              <a:buClr>
                <a:srgbClr val="E48312"/>
              </a:buClr>
              <a:buFont typeface="Wingdings" panose="05000000000000000000" pitchFamily="2" charset="2"/>
              <a:buChar char="q"/>
              <a:defRPr/>
            </a:pPr>
            <a:r>
              <a:rPr lang="en-US" sz="2000" dirty="0"/>
              <a:t>The intellectual dimension recognizes one’s creative, stimulating mental activities. A well person expands his or her knowledge and skills while discovering the potential for sharing his or her gifts with others.</a:t>
            </a:r>
            <a:endParaRPr lang="en-US" altLang="en-US" sz="2000" dirty="0"/>
          </a:p>
        </p:txBody>
      </p:sp>
    </p:spTree>
    <p:extLst>
      <p:ext uri="{BB962C8B-B14F-4D97-AF65-F5344CB8AC3E}">
        <p14:creationId xmlns:p14="http://schemas.microsoft.com/office/powerpoint/2010/main" val="3430683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1203</TotalTime>
  <Words>6588</Words>
  <Application>Microsoft Office PowerPoint</Application>
  <PresentationFormat>On-screen Show (16:9)</PresentationFormat>
  <Paragraphs>434</Paragraphs>
  <Slides>68</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68</vt:i4>
      </vt:variant>
    </vt:vector>
  </HeadingPairs>
  <TitlesOfParts>
    <vt:vector size="76" baseType="lpstr">
      <vt:lpstr>Arial</vt:lpstr>
      <vt:lpstr>Calibri</vt:lpstr>
      <vt:lpstr>Cambria</vt:lpstr>
      <vt:lpstr>Times New Roman</vt:lpstr>
      <vt:lpstr>Wingdings</vt:lpstr>
      <vt:lpstr>Office Theme</vt:lpstr>
      <vt:lpstr>Network</vt:lpstr>
      <vt:lpstr>1_Office Theme</vt:lpstr>
      <vt:lpstr>MSB 102 Medical Sociology </vt:lpstr>
      <vt:lpstr> </vt:lpstr>
      <vt:lpstr> </vt:lpstr>
      <vt:lpstr> WHO Definition-Health </vt:lpstr>
      <vt:lpstr>PowerPoint Presentation</vt:lpstr>
      <vt:lpstr>Changing Concepts Of Health </vt:lpstr>
      <vt:lpstr>PowerPoint Presentation</vt:lpstr>
      <vt:lpstr>PowerPoint Presentation</vt:lpstr>
      <vt:lpstr> Dimensions Of Health </vt:lpstr>
      <vt:lpstr>PowerPoint Presentation</vt:lpstr>
      <vt:lpstr>PowerPoint Presentation</vt:lpstr>
      <vt:lpstr>Concept Of Wellbeing </vt:lpstr>
      <vt:lpstr>PowerPoint Presentation</vt:lpstr>
      <vt:lpstr>PowerPoint Presentation</vt:lpstr>
      <vt:lpstr>Key Determinants of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Indicators Of Health</vt:lpstr>
      <vt:lpstr>  </vt:lpstr>
      <vt:lpstr>Medical Sociology and  Sociological Theory </vt:lpstr>
      <vt:lpstr>Social Causation/Psychosocial Model</vt:lpstr>
      <vt:lpstr>What is Sociology?</vt:lpstr>
      <vt:lpstr>What is Sociology?</vt:lpstr>
      <vt:lpstr>PowerPoint Presentation</vt:lpstr>
      <vt:lpstr>1. Structural Functionalism</vt:lpstr>
      <vt:lpstr> </vt:lpstr>
      <vt:lpstr>Structural Functionalism</vt:lpstr>
      <vt:lpstr>Structural Functionalism</vt:lpstr>
      <vt:lpstr>Structural Functionalism</vt:lpstr>
      <vt:lpstr>SICK ROLE THEORY </vt:lpstr>
      <vt:lpstr> </vt:lpstr>
      <vt:lpstr>Criticism of the Sick Role</vt:lpstr>
      <vt:lpstr>Critiques of Structural Functionalism </vt:lpstr>
      <vt:lpstr>2. Symbolic Interactionism</vt:lpstr>
      <vt:lpstr>Symbolic Interactionism  Labelling Theory &amp; Stigma </vt:lpstr>
      <vt:lpstr> Symbolic Interactionism  Biographical Disruption  </vt:lpstr>
      <vt:lpstr>Critiques of Symbolic Interactionism</vt:lpstr>
      <vt:lpstr>Consensus and Conflict  Models of Society </vt:lpstr>
      <vt:lpstr>Marxist Theory: Conflict Theory</vt:lpstr>
      <vt:lpstr>Political Economy</vt:lpstr>
      <vt:lpstr>Political Economy</vt:lpstr>
      <vt:lpstr>Political Economy: Medicalization</vt:lpstr>
      <vt:lpstr>Critiques of Political Economy</vt:lpstr>
      <vt:lpstr>Health Behaviours</vt:lpstr>
      <vt:lpstr>Health Behavior and Health</vt:lpstr>
      <vt:lpstr>Health Behaviours</vt:lpstr>
      <vt:lpstr>Health Behavior and Health</vt:lpstr>
      <vt:lpstr>Assumptions of Health Promotion </vt:lpstr>
      <vt:lpstr>Assumptions of Health Promotion </vt:lpstr>
      <vt:lpstr>Theory</vt:lpstr>
      <vt:lpstr>Concepts and Constructs in Theory</vt:lpstr>
      <vt:lpstr>Health Behavior Theories</vt:lpstr>
      <vt:lpstr>    Stages of illness Symptoms experience Assumption of the Sick role Medical care contact Dependent-patient role Recovery and rehabilitation </vt:lpstr>
      <vt:lpstr>HEALTH BELIEF MODEL </vt:lpstr>
      <vt:lpstr>History and Orientation </vt:lpstr>
      <vt:lpstr> </vt:lpstr>
      <vt:lpstr>PowerPoint Presentation</vt:lpstr>
      <vt:lpstr>Mediating factors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MSB 102  Behavioral Sciences &amp; Ethics</dc:title>
  <dc:creator>Allison</dc:creator>
  <cp:lastModifiedBy>Khelvyn</cp:lastModifiedBy>
  <cp:revision>99</cp:revision>
  <dcterms:created xsi:type="dcterms:W3CDTF">2017-04-08T09:56:45Z</dcterms:created>
  <dcterms:modified xsi:type="dcterms:W3CDTF">2023-04-05T19:34:03Z</dcterms:modified>
</cp:coreProperties>
</file>