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34" r:id="rId2"/>
    <p:sldId id="448" r:id="rId3"/>
    <p:sldId id="447" r:id="rId4"/>
    <p:sldId id="436" r:id="rId5"/>
    <p:sldId id="437" r:id="rId6"/>
    <p:sldId id="438" r:id="rId7"/>
    <p:sldId id="439" r:id="rId8"/>
    <p:sldId id="440" r:id="rId9"/>
    <p:sldId id="441" r:id="rId10"/>
    <p:sldId id="442" r:id="rId11"/>
    <p:sldId id="443" r:id="rId12"/>
    <p:sldId id="444" r:id="rId13"/>
    <p:sldId id="445" r:id="rId14"/>
    <p:sldId id="446" r:id="rId15"/>
    <p:sldId id="257" r:id="rId16"/>
    <p:sldId id="328" r:id="rId17"/>
    <p:sldId id="323" r:id="rId18"/>
    <p:sldId id="324" r:id="rId19"/>
    <p:sldId id="258" r:id="rId20"/>
    <p:sldId id="259" r:id="rId21"/>
    <p:sldId id="260" r:id="rId22"/>
    <p:sldId id="261" r:id="rId23"/>
    <p:sldId id="262" r:id="rId24"/>
    <p:sldId id="263" r:id="rId25"/>
    <p:sldId id="326" r:id="rId26"/>
    <p:sldId id="264" r:id="rId27"/>
    <p:sldId id="265" r:id="rId28"/>
    <p:sldId id="266" r:id="rId29"/>
    <p:sldId id="267" r:id="rId30"/>
    <p:sldId id="268" r:id="rId31"/>
    <p:sldId id="269" r:id="rId32"/>
    <p:sldId id="270" r:id="rId33"/>
    <p:sldId id="271" r:id="rId34"/>
    <p:sldId id="422" r:id="rId35"/>
    <p:sldId id="423" r:id="rId36"/>
    <p:sldId id="424" r:id="rId37"/>
    <p:sldId id="425" r:id="rId38"/>
    <p:sldId id="426" r:id="rId39"/>
    <p:sldId id="427" r:id="rId40"/>
    <p:sldId id="428" r:id="rId41"/>
    <p:sldId id="429" r:id="rId42"/>
    <p:sldId id="430" r:id="rId43"/>
    <p:sldId id="431" r:id="rId44"/>
    <p:sldId id="282" r:id="rId45"/>
    <p:sldId id="283" r:id="rId46"/>
    <p:sldId id="284" r:id="rId47"/>
    <p:sldId id="285" r:id="rId48"/>
    <p:sldId id="286" r:id="rId49"/>
    <p:sldId id="287" r:id="rId50"/>
    <p:sldId id="289" r:id="rId51"/>
    <p:sldId id="290" r:id="rId52"/>
    <p:sldId id="291" r:id="rId53"/>
    <p:sldId id="292" r:id="rId54"/>
    <p:sldId id="293" r:id="rId55"/>
    <p:sldId id="329" r:id="rId56"/>
    <p:sldId id="330" r:id="rId57"/>
    <p:sldId id="333" r:id="rId58"/>
    <p:sldId id="420"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0" r:id="rId76"/>
    <p:sldId id="433" r:id="rId77"/>
    <p:sldId id="35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p:cViewPr varScale="1">
        <p:scale>
          <a:sx n="80" d="100"/>
          <a:sy n="80" d="100"/>
        </p:scale>
        <p:origin x="82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D880D-7BBE-4168-AA92-4FA2F67B7FD5}" type="datetimeFigureOut">
              <a:rPr lang="en-US" smtClean="0"/>
              <a:pPr/>
              <a:t>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1659C-C270-47F3-B3D4-97EF2C79605B}" type="slidenum">
              <a:rPr lang="en-US" smtClean="0"/>
              <a:pPr/>
              <a:t>‹#›</a:t>
            </a:fld>
            <a:endParaRPr lang="en-US"/>
          </a:p>
        </p:txBody>
      </p:sp>
    </p:spTree>
    <p:extLst>
      <p:ext uri="{BB962C8B-B14F-4D97-AF65-F5344CB8AC3E}">
        <p14:creationId xmlns:p14="http://schemas.microsoft.com/office/powerpoint/2010/main" val="271792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C6A56-AAD1-45C6-8F3E-B9F7FFA41B2D}" type="slidenum">
              <a:rPr lang="en-GB"/>
              <a:pPr/>
              <a:t>4</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382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GB" smtClean="0"/>
          </a:p>
        </p:txBody>
      </p:sp>
      <p:sp>
        <p:nvSpPr>
          <p:cNvPr id="63492" name="Slide Number Placeholder 3"/>
          <p:cNvSpPr>
            <a:spLocks noGrp="1"/>
          </p:cNvSpPr>
          <p:nvPr>
            <p:ph type="sldNum" sz="quarter" idx="5"/>
          </p:nvPr>
        </p:nvSpPr>
        <p:spPr>
          <a:noFill/>
        </p:spPr>
        <p:txBody>
          <a:bodyPr/>
          <a:lstStyle/>
          <a:p>
            <a:fld id="{6A0DFD2D-E0D0-40BE-ABB3-469B70BAD20E}" type="slidenum">
              <a:rPr lang="en-US" smtClean="0"/>
              <a:pPr/>
              <a:t>15</a:t>
            </a:fld>
            <a:endParaRPr lang="en-US" smtClean="0"/>
          </a:p>
        </p:txBody>
      </p:sp>
    </p:spTree>
    <p:extLst>
      <p:ext uri="{BB962C8B-B14F-4D97-AF65-F5344CB8AC3E}">
        <p14:creationId xmlns:p14="http://schemas.microsoft.com/office/powerpoint/2010/main" val="243039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GB" smtClean="0"/>
          </a:p>
        </p:txBody>
      </p:sp>
      <p:sp>
        <p:nvSpPr>
          <p:cNvPr id="64516" name="Slide Number Placeholder 3"/>
          <p:cNvSpPr>
            <a:spLocks noGrp="1"/>
          </p:cNvSpPr>
          <p:nvPr>
            <p:ph type="sldNum" sz="quarter" idx="5"/>
          </p:nvPr>
        </p:nvSpPr>
        <p:spPr>
          <a:noFill/>
        </p:spPr>
        <p:txBody>
          <a:bodyPr/>
          <a:lstStyle/>
          <a:p>
            <a:fld id="{F4A4C860-2D16-4361-BE01-F41884B3DBD4}" type="slidenum">
              <a:rPr lang="en-US" smtClean="0"/>
              <a:pPr/>
              <a:t>19</a:t>
            </a:fld>
            <a:endParaRPr lang="en-US" smtClean="0"/>
          </a:p>
        </p:txBody>
      </p:sp>
    </p:spTree>
    <p:extLst>
      <p:ext uri="{BB962C8B-B14F-4D97-AF65-F5344CB8AC3E}">
        <p14:creationId xmlns:p14="http://schemas.microsoft.com/office/powerpoint/2010/main" val="133959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GB" smtClean="0"/>
          </a:p>
        </p:txBody>
      </p:sp>
      <p:sp>
        <p:nvSpPr>
          <p:cNvPr id="65540" name="Slide Number Placeholder 3"/>
          <p:cNvSpPr>
            <a:spLocks noGrp="1"/>
          </p:cNvSpPr>
          <p:nvPr>
            <p:ph type="sldNum" sz="quarter" idx="5"/>
          </p:nvPr>
        </p:nvSpPr>
        <p:spPr>
          <a:noFill/>
        </p:spPr>
        <p:txBody>
          <a:bodyPr/>
          <a:lstStyle/>
          <a:p>
            <a:fld id="{2BED26C6-7462-4FD8-9275-622F9D660F7F}" type="slidenum">
              <a:rPr lang="en-US" smtClean="0"/>
              <a:pPr/>
              <a:t>20</a:t>
            </a:fld>
            <a:endParaRPr lang="en-US" smtClean="0"/>
          </a:p>
        </p:txBody>
      </p:sp>
    </p:spTree>
    <p:extLst>
      <p:ext uri="{BB962C8B-B14F-4D97-AF65-F5344CB8AC3E}">
        <p14:creationId xmlns:p14="http://schemas.microsoft.com/office/powerpoint/2010/main" val="173366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GB" smtClean="0"/>
          </a:p>
        </p:txBody>
      </p:sp>
      <p:sp>
        <p:nvSpPr>
          <p:cNvPr id="66564" name="Slide Number Placeholder 3"/>
          <p:cNvSpPr>
            <a:spLocks noGrp="1"/>
          </p:cNvSpPr>
          <p:nvPr>
            <p:ph type="sldNum" sz="quarter" idx="5"/>
          </p:nvPr>
        </p:nvSpPr>
        <p:spPr>
          <a:noFill/>
        </p:spPr>
        <p:txBody>
          <a:bodyPr/>
          <a:lstStyle/>
          <a:p>
            <a:fld id="{C12382D3-79FC-4FCD-974A-DDBAEA8CB33E}" type="slidenum">
              <a:rPr lang="en-US" smtClean="0"/>
              <a:pPr/>
              <a:t>21</a:t>
            </a:fld>
            <a:endParaRPr lang="en-US" smtClean="0"/>
          </a:p>
        </p:txBody>
      </p:sp>
    </p:spTree>
    <p:extLst>
      <p:ext uri="{BB962C8B-B14F-4D97-AF65-F5344CB8AC3E}">
        <p14:creationId xmlns:p14="http://schemas.microsoft.com/office/powerpoint/2010/main" val="3102666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GB" smtClean="0"/>
          </a:p>
        </p:txBody>
      </p:sp>
      <p:sp>
        <p:nvSpPr>
          <p:cNvPr id="67588" name="Slide Number Placeholder 3"/>
          <p:cNvSpPr>
            <a:spLocks noGrp="1"/>
          </p:cNvSpPr>
          <p:nvPr>
            <p:ph type="sldNum" sz="quarter" idx="5"/>
          </p:nvPr>
        </p:nvSpPr>
        <p:spPr>
          <a:noFill/>
        </p:spPr>
        <p:txBody>
          <a:bodyPr/>
          <a:lstStyle/>
          <a:p>
            <a:fld id="{6F575E3F-7992-4F70-9562-C2D0663D916F}" type="slidenum">
              <a:rPr lang="en-US" smtClean="0"/>
              <a:pPr/>
              <a:t>22</a:t>
            </a:fld>
            <a:endParaRPr lang="en-US" smtClean="0"/>
          </a:p>
        </p:txBody>
      </p:sp>
    </p:spTree>
    <p:extLst>
      <p:ext uri="{BB962C8B-B14F-4D97-AF65-F5344CB8AC3E}">
        <p14:creationId xmlns:p14="http://schemas.microsoft.com/office/powerpoint/2010/main" val="289038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GB" smtClean="0"/>
          </a:p>
        </p:txBody>
      </p:sp>
      <p:sp>
        <p:nvSpPr>
          <p:cNvPr id="68612" name="Slide Number Placeholder 3"/>
          <p:cNvSpPr>
            <a:spLocks noGrp="1"/>
          </p:cNvSpPr>
          <p:nvPr>
            <p:ph type="sldNum" sz="quarter" idx="5"/>
          </p:nvPr>
        </p:nvSpPr>
        <p:spPr>
          <a:noFill/>
        </p:spPr>
        <p:txBody>
          <a:bodyPr/>
          <a:lstStyle/>
          <a:p>
            <a:fld id="{EDA38CF9-4BC6-44C7-8657-3B364F0AF4A2}" type="slidenum">
              <a:rPr lang="en-US" smtClean="0"/>
              <a:pPr/>
              <a:t>23</a:t>
            </a:fld>
            <a:endParaRPr lang="en-US" smtClean="0"/>
          </a:p>
        </p:txBody>
      </p:sp>
    </p:spTree>
    <p:extLst>
      <p:ext uri="{BB962C8B-B14F-4D97-AF65-F5344CB8AC3E}">
        <p14:creationId xmlns:p14="http://schemas.microsoft.com/office/powerpoint/2010/main" val="44531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GB" smtClean="0"/>
          </a:p>
        </p:txBody>
      </p:sp>
      <p:sp>
        <p:nvSpPr>
          <p:cNvPr id="69636" name="Slide Number Placeholder 3"/>
          <p:cNvSpPr>
            <a:spLocks noGrp="1"/>
          </p:cNvSpPr>
          <p:nvPr>
            <p:ph type="sldNum" sz="quarter" idx="5"/>
          </p:nvPr>
        </p:nvSpPr>
        <p:spPr>
          <a:noFill/>
        </p:spPr>
        <p:txBody>
          <a:bodyPr/>
          <a:lstStyle/>
          <a:p>
            <a:fld id="{A70833E0-16D7-4609-9135-79831BEA4A72}" type="slidenum">
              <a:rPr lang="en-US" smtClean="0"/>
              <a:pPr/>
              <a:t>24</a:t>
            </a:fld>
            <a:endParaRPr lang="en-US" smtClean="0"/>
          </a:p>
        </p:txBody>
      </p:sp>
    </p:spTree>
    <p:extLst>
      <p:ext uri="{BB962C8B-B14F-4D97-AF65-F5344CB8AC3E}">
        <p14:creationId xmlns:p14="http://schemas.microsoft.com/office/powerpoint/2010/main" val="1018134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GB" smtClean="0"/>
          </a:p>
        </p:txBody>
      </p:sp>
      <p:sp>
        <p:nvSpPr>
          <p:cNvPr id="70660" name="Slide Number Placeholder 3"/>
          <p:cNvSpPr>
            <a:spLocks noGrp="1"/>
          </p:cNvSpPr>
          <p:nvPr>
            <p:ph type="sldNum" sz="quarter" idx="5"/>
          </p:nvPr>
        </p:nvSpPr>
        <p:spPr>
          <a:noFill/>
        </p:spPr>
        <p:txBody>
          <a:bodyPr/>
          <a:lstStyle/>
          <a:p>
            <a:fld id="{E5A69C5B-E593-4148-8ED8-D1EE5D8455EF}" type="slidenum">
              <a:rPr lang="en-US" smtClean="0"/>
              <a:pPr/>
              <a:t>27</a:t>
            </a:fld>
            <a:endParaRPr lang="en-US" smtClean="0"/>
          </a:p>
        </p:txBody>
      </p:sp>
    </p:spTree>
    <p:extLst>
      <p:ext uri="{BB962C8B-B14F-4D97-AF65-F5344CB8AC3E}">
        <p14:creationId xmlns:p14="http://schemas.microsoft.com/office/powerpoint/2010/main" val="851681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GB" smtClean="0"/>
          </a:p>
        </p:txBody>
      </p:sp>
      <p:sp>
        <p:nvSpPr>
          <p:cNvPr id="71684" name="Slide Number Placeholder 3"/>
          <p:cNvSpPr>
            <a:spLocks noGrp="1"/>
          </p:cNvSpPr>
          <p:nvPr>
            <p:ph type="sldNum" sz="quarter" idx="5"/>
          </p:nvPr>
        </p:nvSpPr>
        <p:spPr>
          <a:noFill/>
        </p:spPr>
        <p:txBody>
          <a:bodyPr/>
          <a:lstStyle/>
          <a:p>
            <a:fld id="{E31E6E9C-2624-4AF3-800F-CD401DE52AB5}" type="slidenum">
              <a:rPr lang="en-US" smtClean="0"/>
              <a:pPr/>
              <a:t>28</a:t>
            </a:fld>
            <a:endParaRPr lang="en-US" smtClean="0"/>
          </a:p>
        </p:txBody>
      </p:sp>
    </p:spTree>
    <p:extLst>
      <p:ext uri="{BB962C8B-B14F-4D97-AF65-F5344CB8AC3E}">
        <p14:creationId xmlns:p14="http://schemas.microsoft.com/office/powerpoint/2010/main" val="3685188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GB" smtClean="0"/>
          </a:p>
        </p:txBody>
      </p:sp>
      <p:sp>
        <p:nvSpPr>
          <p:cNvPr id="72708" name="Slide Number Placeholder 3"/>
          <p:cNvSpPr>
            <a:spLocks noGrp="1"/>
          </p:cNvSpPr>
          <p:nvPr>
            <p:ph type="sldNum" sz="quarter" idx="5"/>
          </p:nvPr>
        </p:nvSpPr>
        <p:spPr>
          <a:noFill/>
        </p:spPr>
        <p:txBody>
          <a:bodyPr/>
          <a:lstStyle/>
          <a:p>
            <a:fld id="{580573E7-D8F9-4F4E-89D5-7F26BD2235E5}" type="slidenum">
              <a:rPr lang="en-US" smtClean="0"/>
              <a:pPr/>
              <a:t>29</a:t>
            </a:fld>
            <a:endParaRPr lang="en-US" smtClean="0"/>
          </a:p>
        </p:txBody>
      </p:sp>
    </p:spTree>
    <p:extLst>
      <p:ext uri="{BB962C8B-B14F-4D97-AF65-F5344CB8AC3E}">
        <p14:creationId xmlns:p14="http://schemas.microsoft.com/office/powerpoint/2010/main" val="67675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17EAE-8E18-4557-B50A-50E1DEE2787A}" type="slidenum">
              <a:rPr lang="en-GB"/>
              <a:pPr/>
              <a:t>5</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790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GB" smtClean="0"/>
          </a:p>
        </p:txBody>
      </p:sp>
      <p:sp>
        <p:nvSpPr>
          <p:cNvPr id="73732" name="Slide Number Placeholder 3"/>
          <p:cNvSpPr>
            <a:spLocks noGrp="1"/>
          </p:cNvSpPr>
          <p:nvPr>
            <p:ph type="sldNum" sz="quarter" idx="5"/>
          </p:nvPr>
        </p:nvSpPr>
        <p:spPr>
          <a:noFill/>
        </p:spPr>
        <p:txBody>
          <a:bodyPr/>
          <a:lstStyle/>
          <a:p>
            <a:fld id="{7AF1B71A-CF7B-4021-9B2B-313BED599EFB}" type="slidenum">
              <a:rPr lang="en-US" smtClean="0"/>
              <a:pPr/>
              <a:t>30</a:t>
            </a:fld>
            <a:endParaRPr lang="en-US" smtClean="0"/>
          </a:p>
        </p:txBody>
      </p:sp>
    </p:spTree>
    <p:extLst>
      <p:ext uri="{BB962C8B-B14F-4D97-AF65-F5344CB8AC3E}">
        <p14:creationId xmlns:p14="http://schemas.microsoft.com/office/powerpoint/2010/main" val="71970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GB" smtClean="0"/>
          </a:p>
        </p:txBody>
      </p:sp>
      <p:sp>
        <p:nvSpPr>
          <p:cNvPr id="74756" name="Slide Number Placeholder 3"/>
          <p:cNvSpPr>
            <a:spLocks noGrp="1"/>
          </p:cNvSpPr>
          <p:nvPr>
            <p:ph type="sldNum" sz="quarter" idx="5"/>
          </p:nvPr>
        </p:nvSpPr>
        <p:spPr>
          <a:noFill/>
        </p:spPr>
        <p:txBody>
          <a:bodyPr/>
          <a:lstStyle/>
          <a:p>
            <a:fld id="{CBFAD611-6BE6-444E-9F7C-9650E4CAC805}" type="slidenum">
              <a:rPr lang="en-US" smtClean="0"/>
              <a:pPr/>
              <a:t>31</a:t>
            </a:fld>
            <a:endParaRPr lang="en-US" smtClean="0"/>
          </a:p>
        </p:txBody>
      </p:sp>
    </p:spTree>
    <p:extLst>
      <p:ext uri="{BB962C8B-B14F-4D97-AF65-F5344CB8AC3E}">
        <p14:creationId xmlns:p14="http://schemas.microsoft.com/office/powerpoint/2010/main" val="141407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GB" smtClean="0"/>
          </a:p>
        </p:txBody>
      </p:sp>
      <p:sp>
        <p:nvSpPr>
          <p:cNvPr id="75780" name="Slide Number Placeholder 3"/>
          <p:cNvSpPr>
            <a:spLocks noGrp="1"/>
          </p:cNvSpPr>
          <p:nvPr>
            <p:ph type="sldNum" sz="quarter" idx="5"/>
          </p:nvPr>
        </p:nvSpPr>
        <p:spPr>
          <a:noFill/>
        </p:spPr>
        <p:txBody>
          <a:bodyPr/>
          <a:lstStyle/>
          <a:p>
            <a:fld id="{97D3B266-5E82-4DB5-8E9F-78B7A46E0317}" type="slidenum">
              <a:rPr lang="en-US" smtClean="0"/>
              <a:pPr/>
              <a:t>32</a:t>
            </a:fld>
            <a:endParaRPr lang="en-US" smtClean="0"/>
          </a:p>
        </p:txBody>
      </p:sp>
    </p:spTree>
    <p:extLst>
      <p:ext uri="{BB962C8B-B14F-4D97-AF65-F5344CB8AC3E}">
        <p14:creationId xmlns:p14="http://schemas.microsoft.com/office/powerpoint/2010/main" val="3076854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GB" smtClean="0"/>
          </a:p>
        </p:txBody>
      </p:sp>
      <p:sp>
        <p:nvSpPr>
          <p:cNvPr id="76804" name="Slide Number Placeholder 3"/>
          <p:cNvSpPr>
            <a:spLocks noGrp="1"/>
          </p:cNvSpPr>
          <p:nvPr>
            <p:ph type="sldNum" sz="quarter" idx="5"/>
          </p:nvPr>
        </p:nvSpPr>
        <p:spPr>
          <a:noFill/>
        </p:spPr>
        <p:txBody>
          <a:bodyPr/>
          <a:lstStyle/>
          <a:p>
            <a:fld id="{63F2FDC9-2E9E-48B4-BD93-BCE0470266B5}" type="slidenum">
              <a:rPr lang="en-US" smtClean="0"/>
              <a:pPr/>
              <a:t>33</a:t>
            </a:fld>
            <a:endParaRPr lang="en-US" smtClean="0"/>
          </a:p>
        </p:txBody>
      </p:sp>
    </p:spTree>
    <p:extLst>
      <p:ext uri="{BB962C8B-B14F-4D97-AF65-F5344CB8AC3E}">
        <p14:creationId xmlns:p14="http://schemas.microsoft.com/office/powerpoint/2010/main" val="1056273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GB" smtClean="0"/>
          </a:p>
        </p:txBody>
      </p:sp>
      <p:sp>
        <p:nvSpPr>
          <p:cNvPr id="77828" name="Slide Number Placeholder 3"/>
          <p:cNvSpPr>
            <a:spLocks noGrp="1"/>
          </p:cNvSpPr>
          <p:nvPr>
            <p:ph type="sldNum" sz="quarter" idx="5"/>
          </p:nvPr>
        </p:nvSpPr>
        <p:spPr>
          <a:noFill/>
        </p:spPr>
        <p:txBody>
          <a:bodyPr/>
          <a:lstStyle/>
          <a:p>
            <a:fld id="{02BFE6F8-86A2-4C51-896F-9CC864EAAD80}" type="slidenum">
              <a:rPr lang="en-US" smtClean="0"/>
              <a:pPr/>
              <a:t>34</a:t>
            </a:fld>
            <a:endParaRPr lang="en-US" smtClean="0"/>
          </a:p>
        </p:txBody>
      </p:sp>
    </p:spTree>
    <p:extLst>
      <p:ext uri="{BB962C8B-B14F-4D97-AF65-F5344CB8AC3E}">
        <p14:creationId xmlns:p14="http://schemas.microsoft.com/office/powerpoint/2010/main" val="411984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GB" smtClean="0"/>
          </a:p>
        </p:txBody>
      </p:sp>
      <p:sp>
        <p:nvSpPr>
          <p:cNvPr id="78852" name="Slide Number Placeholder 3"/>
          <p:cNvSpPr>
            <a:spLocks noGrp="1"/>
          </p:cNvSpPr>
          <p:nvPr>
            <p:ph type="sldNum" sz="quarter" idx="5"/>
          </p:nvPr>
        </p:nvSpPr>
        <p:spPr>
          <a:noFill/>
        </p:spPr>
        <p:txBody>
          <a:bodyPr/>
          <a:lstStyle/>
          <a:p>
            <a:fld id="{B32215AC-85B5-4968-9B18-2246F4D3D8B7}" type="slidenum">
              <a:rPr lang="en-US" smtClean="0"/>
              <a:pPr/>
              <a:t>37</a:t>
            </a:fld>
            <a:endParaRPr lang="en-US" smtClean="0"/>
          </a:p>
        </p:txBody>
      </p:sp>
    </p:spTree>
    <p:extLst>
      <p:ext uri="{BB962C8B-B14F-4D97-AF65-F5344CB8AC3E}">
        <p14:creationId xmlns:p14="http://schemas.microsoft.com/office/powerpoint/2010/main" val="1705050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GB" smtClean="0"/>
          </a:p>
        </p:txBody>
      </p:sp>
      <p:sp>
        <p:nvSpPr>
          <p:cNvPr id="79876" name="Slide Number Placeholder 3"/>
          <p:cNvSpPr>
            <a:spLocks noGrp="1"/>
          </p:cNvSpPr>
          <p:nvPr>
            <p:ph type="sldNum" sz="quarter" idx="5"/>
          </p:nvPr>
        </p:nvSpPr>
        <p:spPr>
          <a:noFill/>
        </p:spPr>
        <p:txBody>
          <a:bodyPr/>
          <a:lstStyle/>
          <a:p>
            <a:fld id="{58B74469-E592-458F-A078-33796EBF4A5B}" type="slidenum">
              <a:rPr lang="en-US" smtClean="0"/>
              <a:pPr/>
              <a:t>38</a:t>
            </a:fld>
            <a:endParaRPr lang="en-US" smtClean="0"/>
          </a:p>
        </p:txBody>
      </p:sp>
    </p:spTree>
    <p:extLst>
      <p:ext uri="{BB962C8B-B14F-4D97-AF65-F5344CB8AC3E}">
        <p14:creationId xmlns:p14="http://schemas.microsoft.com/office/powerpoint/2010/main" val="112043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GB" smtClean="0"/>
          </a:p>
        </p:txBody>
      </p:sp>
      <p:sp>
        <p:nvSpPr>
          <p:cNvPr id="80900" name="Slide Number Placeholder 3"/>
          <p:cNvSpPr>
            <a:spLocks noGrp="1"/>
          </p:cNvSpPr>
          <p:nvPr>
            <p:ph type="sldNum" sz="quarter" idx="5"/>
          </p:nvPr>
        </p:nvSpPr>
        <p:spPr>
          <a:noFill/>
        </p:spPr>
        <p:txBody>
          <a:bodyPr/>
          <a:lstStyle/>
          <a:p>
            <a:fld id="{29A1A4D1-04F6-4D9B-A287-110986617F74}" type="slidenum">
              <a:rPr lang="en-US" smtClean="0"/>
              <a:pPr/>
              <a:t>39</a:t>
            </a:fld>
            <a:endParaRPr lang="en-US" smtClean="0"/>
          </a:p>
        </p:txBody>
      </p:sp>
    </p:spTree>
    <p:extLst>
      <p:ext uri="{BB962C8B-B14F-4D97-AF65-F5344CB8AC3E}">
        <p14:creationId xmlns:p14="http://schemas.microsoft.com/office/powerpoint/2010/main" val="3672216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GB" smtClean="0"/>
          </a:p>
        </p:txBody>
      </p:sp>
      <p:sp>
        <p:nvSpPr>
          <p:cNvPr id="81924" name="Slide Number Placeholder 3"/>
          <p:cNvSpPr>
            <a:spLocks noGrp="1"/>
          </p:cNvSpPr>
          <p:nvPr>
            <p:ph type="sldNum" sz="quarter" idx="5"/>
          </p:nvPr>
        </p:nvSpPr>
        <p:spPr>
          <a:noFill/>
        </p:spPr>
        <p:txBody>
          <a:bodyPr/>
          <a:lstStyle/>
          <a:p>
            <a:fld id="{FD631E7A-43C4-4085-A6CA-263DD6F3A2C3}" type="slidenum">
              <a:rPr lang="en-US" smtClean="0"/>
              <a:pPr/>
              <a:t>40</a:t>
            </a:fld>
            <a:endParaRPr lang="en-US" smtClean="0"/>
          </a:p>
        </p:txBody>
      </p:sp>
    </p:spTree>
    <p:extLst>
      <p:ext uri="{BB962C8B-B14F-4D97-AF65-F5344CB8AC3E}">
        <p14:creationId xmlns:p14="http://schemas.microsoft.com/office/powerpoint/2010/main" val="192066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2CFC198D-DD35-4307-A4F8-5F29EBC759C9}" type="slidenum">
              <a:rPr lang="en-US" smtClean="0"/>
              <a:pPr/>
              <a:t>41</a:t>
            </a:fld>
            <a:endParaRPr lang="en-US" smtClean="0"/>
          </a:p>
        </p:txBody>
      </p:sp>
    </p:spTree>
    <p:extLst>
      <p:ext uri="{BB962C8B-B14F-4D97-AF65-F5344CB8AC3E}">
        <p14:creationId xmlns:p14="http://schemas.microsoft.com/office/powerpoint/2010/main" val="264035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A5E26-531F-44BE-9B81-88816B086556}" type="slidenum">
              <a:rPr lang="en-GB"/>
              <a:pPr/>
              <a:t>6</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8115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smtClean="0"/>
          </a:p>
        </p:txBody>
      </p:sp>
      <p:sp>
        <p:nvSpPr>
          <p:cNvPr id="83972" name="Slide Number Placeholder 3"/>
          <p:cNvSpPr>
            <a:spLocks noGrp="1"/>
          </p:cNvSpPr>
          <p:nvPr>
            <p:ph type="sldNum" sz="quarter" idx="5"/>
          </p:nvPr>
        </p:nvSpPr>
        <p:spPr>
          <a:noFill/>
        </p:spPr>
        <p:txBody>
          <a:bodyPr/>
          <a:lstStyle/>
          <a:p>
            <a:fld id="{9A704797-F22D-4724-A67C-17898A017BDE}" type="slidenum">
              <a:rPr lang="en-US" smtClean="0"/>
              <a:pPr/>
              <a:t>42</a:t>
            </a:fld>
            <a:endParaRPr lang="en-US" smtClean="0"/>
          </a:p>
        </p:txBody>
      </p:sp>
    </p:spTree>
    <p:extLst>
      <p:ext uri="{BB962C8B-B14F-4D97-AF65-F5344CB8AC3E}">
        <p14:creationId xmlns:p14="http://schemas.microsoft.com/office/powerpoint/2010/main" val="1473823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GB" smtClean="0"/>
          </a:p>
        </p:txBody>
      </p:sp>
      <p:sp>
        <p:nvSpPr>
          <p:cNvPr id="84996" name="Slide Number Placeholder 3"/>
          <p:cNvSpPr>
            <a:spLocks noGrp="1"/>
          </p:cNvSpPr>
          <p:nvPr>
            <p:ph type="sldNum" sz="quarter" idx="5"/>
          </p:nvPr>
        </p:nvSpPr>
        <p:spPr>
          <a:noFill/>
        </p:spPr>
        <p:txBody>
          <a:bodyPr/>
          <a:lstStyle/>
          <a:p>
            <a:fld id="{A2359408-E3BD-4020-8261-90F0A9E57D48}" type="slidenum">
              <a:rPr lang="en-US" smtClean="0"/>
              <a:pPr/>
              <a:t>43</a:t>
            </a:fld>
            <a:endParaRPr lang="en-US" smtClean="0"/>
          </a:p>
        </p:txBody>
      </p:sp>
    </p:spTree>
    <p:extLst>
      <p:ext uri="{BB962C8B-B14F-4D97-AF65-F5344CB8AC3E}">
        <p14:creationId xmlns:p14="http://schemas.microsoft.com/office/powerpoint/2010/main" val="1393372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GB" smtClean="0"/>
          </a:p>
        </p:txBody>
      </p:sp>
      <p:sp>
        <p:nvSpPr>
          <p:cNvPr id="86020" name="Slide Number Placeholder 3"/>
          <p:cNvSpPr>
            <a:spLocks noGrp="1"/>
          </p:cNvSpPr>
          <p:nvPr>
            <p:ph type="sldNum" sz="quarter" idx="5"/>
          </p:nvPr>
        </p:nvSpPr>
        <p:spPr>
          <a:noFill/>
        </p:spPr>
        <p:txBody>
          <a:bodyPr/>
          <a:lstStyle/>
          <a:p>
            <a:fld id="{144AACB5-F611-44E0-A971-771FB793640F}" type="slidenum">
              <a:rPr lang="en-US" smtClean="0"/>
              <a:pPr/>
              <a:t>45</a:t>
            </a:fld>
            <a:endParaRPr lang="en-US" smtClean="0"/>
          </a:p>
        </p:txBody>
      </p:sp>
    </p:spTree>
    <p:extLst>
      <p:ext uri="{BB962C8B-B14F-4D97-AF65-F5344CB8AC3E}">
        <p14:creationId xmlns:p14="http://schemas.microsoft.com/office/powerpoint/2010/main" val="206515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GB" smtClean="0"/>
          </a:p>
        </p:txBody>
      </p:sp>
      <p:sp>
        <p:nvSpPr>
          <p:cNvPr id="87044" name="Slide Number Placeholder 3"/>
          <p:cNvSpPr>
            <a:spLocks noGrp="1"/>
          </p:cNvSpPr>
          <p:nvPr>
            <p:ph type="sldNum" sz="quarter" idx="5"/>
          </p:nvPr>
        </p:nvSpPr>
        <p:spPr>
          <a:noFill/>
        </p:spPr>
        <p:txBody>
          <a:bodyPr/>
          <a:lstStyle/>
          <a:p>
            <a:fld id="{849CBF24-3DEE-409F-9089-8116DD2D1990}" type="slidenum">
              <a:rPr lang="en-US" smtClean="0"/>
              <a:pPr/>
              <a:t>47</a:t>
            </a:fld>
            <a:endParaRPr lang="en-US" smtClean="0"/>
          </a:p>
        </p:txBody>
      </p:sp>
    </p:spTree>
    <p:extLst>
      <p:ext uri="{BB962C8B-B14F-4D97-AF65-F5344CB8AC3E}">
        <p14:creationId xmlns:p14="http://schemas.microsoft.com/office/powerpoint/2010/main" val="1685935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GB" smtClean="0"/>
          </a:p>
        </p:txBody>
      </p:sp>
      <p:sp>
        <p:nvSpPr>
          <p:cNvPr id="88068" name="Slide Number Placeholder 3"/>
          <p:cNvSpPr>
            <a:spLocks noGrp="1"/>
          </p:cNvSpPr>
          <p:nvPr>
            <p:ph type="sldNum" sz="quarter" idx="5"/>
          </p:nvPr>
        </p:nvSpPr>
        <p:spPr>
          <a:noFill/>
        </p:spPr>
        <p:txBody>
          <a:bodyPr/>
          <a:lstStyle/>
          <a:p>
            <a:fld id="{2587603C-46D7-4034-BB91-D25B79E7EE47}" type="slidenum">
              <a:rPr lang="en-US" smtClean="0"/>
              <a:pPr/>
              <a:t>48</a:t>
            </a:fld>
            <a:endParaRPr lang="en-US" smtClean="0"/>
          </a:p>
        </p:txBody>
      </p:sp>
    </p:spTree>
    <p:extLst>
      <p:ext uri="{BB962C8B-B14F-4D97-AF65-F5344CB8AC3E}">
        <p14:creationId xmlns:p14="http://schemas.microsoft.com/office/powerpoint/2010/main" val="3389239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GB" smtClean="0"/>
          </a:p>
        </p:txBody>
      </p:sp>
      <p:sp>
        <p:nvSpPr>
          <p:cNvPr id="89092" name="Slide Number Placeholder 3"/>
          <p:cNvSpPr>
            <a:spLocks noGrp="1"/>
          </p:cNvSpPr>
          <p:nvPr>
            <p:ph type="sldNum" sz="quarter" idx="5"/>
          </p:nvPr>
        </p:nvSpPr>
        <p:spPr>
          <a:noFill/>
        </p:spPr>
        <p:txBody>
          <a:bodyPr/>
          <a:lstStyle/>
          <a:p>
            <a:fld id="{39AB79E9-66C7-4623-A7A3-F2521A62ABB4}" type="slidenum">
              <a:rPr lang="en-US" smtClean="0"/>
              <a:pPr/>
              <a:t>50</a:t>
            </a:fld>
            <a:endParaRPr lang="en-US" smtClean="0"/>
          </a:p>
        </p:txBody>
      </p:sp>
    </p:spTree>
    <p:extLst>
      <p:ext uri="{BB962C8B-B14F-4D97-AF65-F5344CB8AC3E}">
        <p14:creationId xmlns:p14="http://schemas.microsoft.com/office/powerpoint/2010/main" val="3360612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GB" smtClean="0"/>
          </a:p>
        </p:txBody>
      </p:sp>
      <p:sp>
        <p:nvSpPr>
          <p:cNvPr id="90116" name="Slide Number Placeholder 3"/>
          <p:cNvSpPr>
            <a:spLocks noGrp="1"/>
          </p:cNvSpPr>
          <p:nvPr>
            <p:ph type="sldNum" sz="quarter" idx="5"/>
          </p:nvPr>
        </p:nvSpPr>
        <p:spPr>
          <a:noFill/>
        </p:spPr>
        <p:txBody>
          <a:bodyPr/>
          <a:lstStyle/>
          <a:p>
            <a:fld id="{1F338474-EA7B-460C-9CCE-4130A28C6D40}" type="slidenum">
              <a:rPr lang="en-US" smtClean="0"/>
              <a:pPr/>
              <a:t>51</a:t>
            </a:fld>
            <a:endParaRPr lang="en-US" smtClean="0"/>
          </a:p>
        </p:txBody>
      </p:sp>
    </p:spTree>
    <p:extLst>
      <p:ext uri="{BB962C8B-B14F-4D97-AF65-F5344CB8AC3E}">
        <p14:creationId xmlns:p14="http://schemas.microsoft.com/office/powerpoint/2010/main" val="3811269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GB" smtClean="0"/>
          </a:p>
        </p:txBody>
      </p:sp>
      <p:sp>
        <p:nvSpPr>
          <p:cNvPr id="91140" name="Slide Number Placeholder 3"/>
          <p:cNvSpPr>
            <a:spLocks noGrp="1"/>
          </p:cNvSpPr>
          <p:nvPr>
            <p:ph type="sldNum" sz="quarter" idx="5"/>
          </p:nvPr>
        </p:nvSpPr>
        <p:spPr>
          <a:noFill/>
        </p:spPr>
        <p:txBody>
          <a:bodyPr/>
          <a:lstStyle/>
          <a:p>
            <a:fld id="{4A1FF6DB-9592-402A-912F-7E7C81708E8F}" type="slidenum">
              <a:rPr lang="en-US" smtClean="0"/>
              <a:pPr/>
              <a:t>52</a:t>
            </a:fld>
            <a:endParaRPr lang="en-US" smtClean="0"/>
          </a:p>
        </p:txBody>
      </p:sp>
    </p:spTree>
    <p:extLst>
      <p:ext uri="{BB962C8B-B14F-4D97-AF65-F5344CB8AC3E}">
        <p14:creationId xmlns:p14="http://schemas.microsoft.com/office/powerpoint/2010/main" val="2454244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GB" smtClean="0"/>
          </a:p>
        </p:txBody>
      </p:sp>
      <p:sp>
        <p:nvSpPr>
          <p:cNvPr id="92164" name="Slide Number Placeholder 3"/>
          <p:cNvSpPr>
            <a:spLocks noGrp="1"/>
          </p:cNvSpPr>
          <p:nvPr>
            <p:ph type="sldNum" sz="quarter" idx="5"/>
          </p:nvPr>
        </p:nvSpPr>
        <p:spPr>
          <a:noFill/>
        </p:spPr>
        <p:txBody>
          <a:bodyPr/>
          <a:lstStyle/>
          <a:p>
            <a:fld id="{976B343D-59A5-4395-B7D2-DB73EFAE0253}" type="slidenum">
              <a:rPr lang="en-US" smtClean="0"/>
              <a:pPr/>
              <a:t>53</a:t>
            </a:fld>
            <a:endParaRPr lang="en-US" smtClean="0"/>
          </a:p>
        </p:txBody>
      </p:sp>
    </p:spTree>
    <p:extLst>
      <p:ext uri="{BB962C8B-B14F-4D97-AF65-F5344CB8AC3E}">
        <p14:creationId xmlns:p14="http://schemas.microsoft.com/office/powerpoint/2010/main" val="2483303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GB" smtClean="0"/>
          </a:p>
        </p:txBody>
      </p:sp>
      <p:sp>
        <p:nvSpPr>
          <p:cNvPr id="93188" name="Slide Number Placeholder 3"/>
          <p:cNvSpPr>
            <a:spLocks noGrp="1"/>
          </p:cNvSpPr>
          <p:nvPr>
            <p:ph type="sldNum" sz="quarter" idx="5"/>
          </p:nvPr>
        </p:nvSpPr>
        <p:spPr>
          <a:noFill/>
        </p:spPr>
        <p:txBody>
          <a:bodyPr/>
          <a:lstStyle/>
          <a:p>
            <a:fld id="{4F31C5C6-3700-49A7-9174-2977E79AAB7D}" type="slidenum">
              <a:rPr lang="en-US" smtClean="0"/>
              <a:pPr/>
              <a:t>54</a:t>
            </a:fld>
            <a:endParaRPr lang="en-US" smtClean="0"/>
          </a:p>
        </p:txBody>
      </p:sp>
    </p:spTree>
    <p:extLst>
      <p:ext uri="{BB962C8B-B14F-4D97-AF65-F5344CB8AC3E}">
        <p14:creationId xmlns:p14="http://schemas.microsoft.com/office/powerpoint/2010/main" val="114528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B8D94-527A-4062-902E-8D8EB9CBB156}" type="slidenum">
              <a:rPr lang="en-GB"/>
              <a:pPr/>
              <a:t>7</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8755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81659C-C270-47F3-B3D4-97EF2C79605B}" type="slidenum">
              <a:rPr lang="en-US" smtClean="0"/>
              <a:pPr/>
              <a:t>56</a:t>
            </a:fld>
            <a:endParaRPr lang="en-US"/>
          </a:p>
        </p:txBody>
      </p:sp>
    </p:spTree>
    <p:extLst>
      <p:ext uri="{BB962C8B-B14F-4D97-AF65-F5344CB8AC3E}">
        <p14:creationId xmlns:p14="http://schemas.microsoft.com/office/powerpoint/2010/main" val="1479091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GB" smtClean="0"/>
          </a:p>
        </p:txBody>
      </p:sp>
      <p:sp>
        <p:nvSpPr>
          <p:cNvPr id="78852" name="Slide Number Placeholder 3"/>
          <p:cNvSpPr>
            <a:spLocks noGrp="1"/>
          </p:cNvSpPr>
          <p:nvPr>
            <p:ph type="sldNum" sz="quarter" idx="5"/>
          </p:nvPr>
        </p:nvSpPr>
        <p:spPr/>
        <p:txBody>
          <a:bodyPr/>
          <a:lstStyle/>
          <a:p>
            <a:pPr>
              <a:defRPr/>
            </a:pPr>
            <a:fld id="{85462D90-DC93-49F5-AA26-15DF0F264E89}" type="slidenum">
              <a:rPr lang="en-US" smtClean="0"/>
              <a:pPr>
                <a:defRPr/>
              </a:pPr>
              <a:t>59</a:t>
            </a:fld>
            <a:endParaRPr lang="en-US" smtClean="0"/>
          </a:p>
        </p:txBody>
      </p:sp>
    </p:spTree>
    <p:extLst>
      <p:ext uri="{BB962C8B-B14F-4D97-AF65-F5344CB8AC3E}">
        <p14:creationId xmlns:p14="http://schemas.microsoft.com/office/powerpoint/2010/main" val="4007687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GB" smtClean="0"/>
          </a:p>
        </p:txBody>
      </p:sp>
      <p:sp>
        <p:nvSpPr>
          <p:cNvPr id="79876" name="Slide Number Placeholder 3"/>
          <p:cNvSpPr>
            <a:spLocks noGrp="1"/>
          </p:cNvSpPr>
          <p:nvPr>
            <p:ph type="sldNum" sz="quarter" idx="5"/>
          </p:nvPr>
        </p:nvSpPr>
        <p:spPr/>
        <p:txBody>
          <a:bodyPr/>
          <a:lstStyle/>
          <a:p>
            <a:pPr>
              <a:defRPr/>
            </a:pPr>
            <a:fld id="{AB27E8F3-686D-46F2-9E1D-0F1B601C6D09}" type="slidenum">
              <a:rPr lang="en-US" smtClean="0"/>
              <a:pPr>
                <a:defRPr/>
              </a:pPr>
              <a:t>60</a:t>
            </a:fld>
            <a:endParaRPr lang="en-US" smtClean="0"/>
          </a:p>
        </p:txBody>
      </p:sp>
    </p:spTree>
    <p:extLst>
      <p:ext uri="{BB962C8B-B14F-4D97-AF65-F5344CB8AC3E}">
        <p14:creationId xmlns:p14="http://schemas.microsoft.com/office/powerpoint/2010/main" val="3819917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GB" smtClean="0"/>
          </a:p>
        </p:txBody>
      </p:sp>
      <p:sp>
        <p:nvSpPr>
          <p:cNvPr id="83972" name="Slide Number Placeholder 3"/>
          <p:cNvSpPr>
            <a:spLocks noGrp="1"/>
          </p:cNvSpPr>
          <p:nvPr>
            <p:ph type="sldNum" sz="quarter" idx="5"/>
          </p:nvPr>
        </p:nvSpPr>
        <p:spPr/>
        <p:txBody>
          <a:bodyPr/>
          <a:lstStyle/>
          <a:p>
            <a:pPr>
              <a:defRPr/>
            </a:pPr>
            <a:fld id="{D8545722-0513-4E67-B34C-300C8C178820}" type="slidenum">
              <a:rPr lang="en-US" smtClean="0"/>
              <a:pPr>
                <a:defRPr/>
              </a:pPr>
              <a:t>61</a:t>
            </a:fld>
            <a:endParaRPr lang="en-US" smtClean="0"/>
          </a:p>
        </p:txBody>
      </p:sp>
    </p:spTree>
    <p:extLst>
      <p:ext uri="{BB962C8B-B14F-4D97-AF65-F5344CB8AC3E}">
        <p14:creationId xmlns:p14="http://schemas.microsoft.com/office/powerpoint/2010/main" val="2734615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GB" smtClean="0"/>
          </a:p>
        </p:txBody>
      </p:sp>
      <p:sp>
        <p:nvSpPr>
          <p:cNvPr id="80900" name="Slide Number Placeholder 3"/>
          <p:cNvSpPr>
            <a:spLocks noGrp="1"/>
          </p:cNvSpPr>
          <p:nvPr>
            <p:ph type="sldNum" sz="quarter" idx="5"/>
          </p:nvPr>
        </p:nvSpPr>
        <p:spPr/>
        <p:txBody>
          <a:bodyPr/>
          <a:lstStyle/>
          <a:p>
            <a:pPr>
              <a:defRPr/>
            </a:pPr>
            <a:fld id="{E41A38FB-4A35-49FE-B4CC-2191F5B4B144}" type="slidenum">
              <a:rPr lang="en-US" smtClean="0"/>
              <a:pPr>
                <a:defRPr/>
              </a:pPr>
              <a:t>62</a:t>
            </a:fld>
            <a:endParaRPr lang="en-US" smtClean="0"/>
          </a:p>
        </p:txBody>
      </p:sp>
    </p:spTree>
    <p:extLst>
      <p:ext uri="{BB962C8B-B14F-4D97-AF65-F5344CB8AC3E}">
        <p14:creationId xmlns:p14="http://schemas.microsoft.com/office/powerpoint/2010/main" val="3427536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GB" smtClean="0"/>
          </a:p>
        </p:txBody>
      </p:sp>
      <p:sp>
        <p:nvSpPr>
          <p:cNvPr id="84996" name="Slide Number Placeholder 3"/>
          <p:cNvSpPr>
            <a:spLocks noGrp="1"/>
          </p:cNvSpPr>
          <p:nvPr>
            <p:ph type="sldNum" sz="quarter" idx="5"/>
          </p:nvPr>
        </p:nvSpPr>
        <p:spPr/>
        <p:txBody>
          <a:bodyPr/>
          <a:lstStyle/>
          <a:p>
            <a:pPr>
              <a:defRPr/>
            </a:pPr>
            <a:fld id="{8A7CB173-F969-4797-A885-917369152A4D}" type="slidenum">
              <a:rPr lang="en-US" smtClean="0"/>
              <a:pPr>
                <a:defRPr/>
              </a:pPr>
              <a:t>63</a:t>
            </a:fld>
            <a:endParaRPr lang="en-US" smtClean="0"/>
          </a:p>
        </p:txBody>
      </p:sp>
    </p:spTree>
    <p:extLst>
      <p:ext uri="{BB962C8B-B14F-4D97-AF65-F5344CB8AC3E}">
        <p14:creationId xmlns:p14="http://schemas.microsoft.com/office/powerpoint/2010/main" val="373650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GB" smtClean="0"/>
          </a:p>
        </p:txBody>
      </p:sp>
      <p:sp>
        <p:nvSpPr>
          <p:cNvPr id="87044" name="Slide Number Placeholder 3"/>
          <p:cNvSpPr>
            <a:spLocks noGrp="1"/>
          </p:cNvSpPr>
          <p:nvPr>
            <p:ph type="sldNum" sz="quarter" idx="5"/>
          </p:nvPr>
        </p:nvSpPr>
        <p:spPr/>
        <p:txBody>
          <a:bodyPr/>
          <a:lstStyle/>
          <a:p>
            <a:pPr>
              <a:defRPr/>
            </a:pPr>
            <a:fld id="{0477F38D-27C8-42FD-8D6C-E8DA8EA1F1ED}" type="slidenum">
              <a:rPr lang="en-US" smtClean="0"/>
              <a:pPr>
                <a:defRPr/>
              </a:pPr>
              <a:t>64</a:t>
            </a:fld>
            <a:endParaRPr lang="en-US" smtClean="0"/>
          </a:p>
        </p:txBody>
      </p:sp>
    </p:spTree>
    <p:extLst>
      <p:ext uri="{BB962C8B-B14F-4D97-AF65-F5344CB8AC3E}">
        <p14:creationId xmlns:p14="http://schemas.microsoft.com/office/powerpoint/2010/main" val="26883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GB" smtClean="0"/>
          </a:p>
        </p:txBody>
      </p:sp>
      <p:sp>
        <p:nvSpPr>
          <p:cNvPr id="93188" name="Slide Number Placeholder 3"/>
          <p:cNvSpPr>
            <a:spLocks noGrp="1"/>
          </p:cNvSpPr>
          <p:nvPr>
            <p:ph type="sldNum" sz="quarter" idx="5"/>
          </p:nvPr>
        </p:nvSpPr>
        <p:spPr/>
        <p:txBody>
          <a:bodyPr/>
          <a:lstStyle/>
          <a:p>
            <a:pPr>
              <a:defRPr/>
            </a:pPr>
            <a:fld id="{888F2580-41CE-4545-AD13-CBD99FE59712}" type="slidenum">
              <a:rPr lang="en-US" smtClean="0"/>
              <a:pPr>
                <a:defRPr/>
              </a:pPr>
              <a:t>65</a:t>
            </a:fld>
            <a:endParaRPr lang="en-US" smtClean="0"/>
          </a:p>
        </p:txBody>
      </p:sp>
    </p:spTree>
    <p:extLst>
      <p:ext uri="{BB962C8B-B14F-4D97-AF65-F5344CB8AC3E}">
        <p14:creationId xmlns:p14="http://schemas.microsoft.com/office/powerpoint/2010/main" val="1194423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GB" smtClean="0"/>
          </a:p>
        </p:txBody>
      </p:sp>
      <p:sp>
        <p:nvSpPr>
          <p:cNvPr id="86020" name="Slide Number Placeholder 3"/>
          <p:cNvSpPr>
            <a:spLocks noGrp="1"/>
          </p:cNvSpPr>
          <p:nvPr>
            <p:ph type="sldNum" sz="quarter" idx="5"/>
          </p:nvPr>
        </p:nvSpPr>
        <p:spPr/>
        <p:txBody>
          <a:bodyPr/>
          <a:lstStyle/>
          <a:p>
            <a:pPr>
              <a:defRPr/>
            </a:pPr>
            <a:fld id="{F10A12F3-C67D-4F88-B07E-C8C1D73513EE}" type="slidenum">
              <a:rPr lang="en-US" smtClean="0"/>
              <a:pPr>
                <a:defRPr/>
              </a:pPr>
              <a:t>66</a:t>
            </a:fld>
            <a:endParaRPr lang="en-US" smtClean="0"/>
          </a:p>
        </p:txBody>
      </p:sp>
    </p:spTree>
    <p:extLst>
      <p:ext uri="{BB962C8B-B14F-4D97-AF65-F5344CB8AC3E}">
        <p14:creationId xmlns:p14="http://schemas.microsoft.com/office/powerpoint/2010/main" val="26640257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GB" smtClean="0"/>
          </a:p>
        </p:txBody>
      </p:sp>
      <p:sp>
        <p:nvSpPr>
          <p:cNvPr id="88068" name="Slide Number Placeholder 3"/>
          <p:cNvSpPr>
            <a:spLocks noGrp="1"/>
          </p:cNvSpPr>
          <p:nvPr>
            <p:ph type="sldNum" sz="quarter" idx="5"/>
          </p:nvPr>
        </p:nvSpPr>
        <p:spPr/>
        <p:txBody>
          <a:bodyPr/>
          <a:lstStyle/>
          <a:p>
            <a:pPr>
              <a:defRPr/>
            </a:pPr>
            <a:fld id="{C370B56C-DF8F-4DC5-B5E6-B1E75F274175}" type="slidenum">
              <a:rPr lang="en-US" smtClean="0"/>
              <a:pPr>
                <a:defRPr/>
              </a:pPr>
              <a:t>67</a:t>
            </a:fld>
            <a:endParaRPr lang="en-US" smtClean="0"/>
          </a:p>
        </p:txBody>
      </p:sp>
    </p:spTree>
    <p:extLst>
      <p:ext uri="{BB962C8B-B14F-4D97-AF65-F5344CB8AC3E}">
        <p14:creationId xmlns:p14="http://schemas.microsoft.com/office/powerpoint/2010/main" val="8393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70E32-6A5F-40E3-94DF-F8EB128E3E58}" type="slidenum">
              <a:rPr lang="en-GB"/>
              <a:pPr/>
              <a:t>9</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6712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9B0164CA-6E58-4B3B-97AB-E68B82F9602B}" type="slidenum">
              <a:rPr lang="en-US" smtClean="0"/>
              <a:pPr>
                <a:defRPr/>
              </a:pPr>
              <a:t>68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42150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GB" smtClean="0"/>
          </a:p>
        </p:txBody>
      </p:sp>
      <p:sp>
        <p:nvSpPr>
          <p:cNvPr id="90116" name="Slide Number Placeholder 3"/>
          <p:cNvSpPr>
            <a:spLocks noGrp="1"/>
          </p:cNvSpPr>
          <p:nvPr>
            <p:ph type="sldNum" sz="quarter" idx="5"/>
          </p:nvPr>
        </p:nvSpPr>
        <p:spPr/>
        <p:txBody>
          <a:bodyPr/>
          <a:lstStyle/>
          <a:p>
            <a:pPr>
              <a:defRPr/>
            </a:pPr>
            <a:fld id="{8FF15257-16F8-4C5F-8CD3-2AA12660E986}" type="slidenum">
              <a:rPr lang="en-US" smtClean="0"/>
              <a:pPr>
                <a:defRPr/>
              </a:pPr>
              <a:t>69</a:t>
            </a:fld>
            <a:endParaRPr lang="en-US" smtClean="0"/>
          </a:p>
        </p:txBody>
      </p:sp>
    </p:spTree>
    <p:extLst>
      <p:ext uri="{BB962C8B-B14F-4D97-AF65-F5344CB8AC3E}">
        <p14:creationId xmlns:p14="http://schemas.microsoft.com/office/powerpoint/2010/main" val="973227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GB" smtClean="0"/>
          </a:p>
        </p:txBody>
      </p:sp>
      <p:sp>
        <p:nvSpPr>
          <p:cNvPr id="91140" name="Slide Number Placeholder 3"/>
          <p:cNvSpPr>
            <a:spLocks noGrp="1"/>
          </p:cNvSpPr>
          <p:nvPr>
            <p:ph type="sldNum" sz="quarter" idx="5"/>
          </p:nvPr>
        </p:nvSpPr>
        <p:spPr/>
        <p:txBody>
          <a:bodyPr/>
          <a:lstStyle/>
          <a:p>
            <a:pPr>
              <a:defRPr/>
            </a:pPr>
            <a:fld id="{12932BB6-29F5-4F7E-8AEF-6882B910C423}" type="slidenum">
              <a:rPr lang="en-US" smtClean="0"/>
              <a:pPr>
                <a:defRPr/>
              </a:pPr>
              <a:t>70</a:t>
            </a:fld>
            <a:endParaRPr lang="en-US" smtClean="0"/>
          </a:p>
        </p:txBody>
      </p:sp>
    </p:spTree>
    <p:extLst>
      <p:ext uri="{BB962C8B-B14F-4D97-AF65-F5344CB8AC3E}">
        <p14:creationId xmlns:p14="http://schemas.microsoft.com/office/powerpoint/2010/main" val="850156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GB" smtClean="0"/>
          </a:p>
        </p:txBody>
      </p:sp>
      <p:sp>
        <p:nvSpPr>
          <p:cNvPr id="92164" name="Slide Number Placeholder 3"/>
          <p:cNvSpPr>
            <a:spLocks noGrp="1"/>
          </p:cNvSpPr>
          <p:nvPr>
            <p:ph type="sldNum" sz="quarter" idx="5"/>
          </p:nvPr>
        </p:nvSpPr>
        <p:spPr/>
        <p:txBody>
          <a:bodyPr/>
          <a:lstStyle/>
          <a:p>
            <a:pPr>
              <a:defRPr/>
            </a:pPr>
            <a:fld id="{D74FFC25-D1CB-4FF3-B776-5968F36F6328}" type="slidenum">
              <a:rPr lang="en-US" smtClean="0"/>
              <a:pPr>
                <a:defRPr/>
              </a:pPr>
              <a:t>71</a:t>
            </a:fld>
            <a:endParaRPr lang="en-US" smtClean="0"/>
          </a:p>
        </p:txBody>
      </p:sp>
    </p:spTree>
    <p:extLst>
      <p:ext uri="{BB962C8B-B14F-4D97-AF65-F5344CB8AC3E}">
        <p14:creationId xmlns:p14="http://schemas.microsoft.com/office/powerpoint/2010/main" val="2618215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GB" smtClean="0"/>
          </a:p>
        </p:txBody>
      </p:sp>
      <p:sp>
        <p:nvSpPr>
          <p:cNvPr id="81924" name="Slide Number Placeholder 3"/>
          <p:cNvSpPr>
            <a:spLocks noGrp="1"/>
          </p:cNvSpPr>
          <p:nvPr>
            <p:ph type="sldNum" sz="quarter" idx="5"/>
          </p:nvPr>
        </p:nvSpPr>
        <p:spPr/>
        <p:txBody>
          <a:bodyPr/>
          <a:lstStyle/>
          <a:p>
            <a:pPr>
              <a:defRPr/>
            </a:pPr>
            <a:fld id="{63DB98F7-D679-4111-8A38-F18710693734}" type="slidenum">
              <a:rPr lang="en-US" smtClean="0"/>
              <a:pPr>
                <a:defRPr/>
              </a:pPr>
              <a:t>72</a:t>
            </a:fld>
            <a:endParaRPr lang="en-US" smtClean="0"/>
          </a:p>
        </p:txBody>
      </p:sp>
    </p:spTree>
    <p:extLst>
      <p:ext uri="{BB962C8B-B14F-4D97-AF65-F5344CB8AC3E}">
        <p14:creationId xmlns:p14="http://schemas.microsoft.com/office/powerpoint/2010/main" val="1883276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GB" smtClean="0"/>
          </a:p>
        </p:txBody>
      </p:sp>
      <p:sp>
        <p:nvSpPr>
          <p:cNvPr id="82948" name="Slide Number Placeholder 3"/>
          <p:cNvSpPr>
            <a:spLocks noGrp="1"/>
          </p:cNvSpPr>
          <p:nvPr>
            <p:ph type="sldNum" sz="quarter" idx="5"/>
          </p:nvPr>
        </p:nvSpPr>
        <p:spPr/>
        <p:txBody>
          <a:bodyPr/>
          <a:lstStyle/>
          <a:p>
            <a:pPr>
              <a:defRPr/>
            </a:pPr>
            <a:fld id="{DFB669A3-31C0-4219-A059-D9DEBE78DB5B}" type="slidenum">
              <a:rPr lang="en-US" smtClean="0"/>
              <a:pPr>
                <a:defRPr/>
              </a:pPr>
              <a:t>73</a:t>
            </a:fld>
            <a:endParaRPr lang="en-US" smtClean="0"/>
          </a:p>
        </p:txBody>
      </p:sp>
    </p:spTree>
    <p:extLst>
      <p:ext uri="{BB962C8B-B14F-4D97-AF65-F5344CB8AC3E}">
        <p14:creationId xmlns:p14="http://schemas.microsoft.com/office/powerpoint/2010/main" val="12591967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GB" smtClean="0"/>
          </a:p>
        </p:txBody>
      </p:sp>
      <p:sp>
        <p:nvSpPr>
          <p:cNvPr id="94212" name="Slide Number Placeholder 3"/>
          <p:cNvSpPr>
            <a:spLocks noGrp="1"/>
          </p:cNvSpPr>
          <p:nvPr>
            <p:ph type="sldNum" sz="quarter" idx="5"/>
          </p:nvPr>
        </p:nvSpPr>
        <p:spPr/>
        <p:txBody>
          <a:bodyPr/>
          <a:lstStyle/>
          <a:p>
            <a:pPr>
              <a:defRPr/>
            </a:pPr>
            <a:fld id="{6C104BC0-AD85-43E6-B735-270D1D8CF22F}" type="slidenum">
              <a:rPr lang="en-US" smtClean="0"/>
              <a:pPr>
                <a:defRPr/>
              </a:pPr>
              <a:t>74</a:t>
            </a:fld>
            <a:endParaRPr lang="en-US" smtClean="0"/>
          </a:p>
        </p:txBody>
      </p:sp>
    </p:spTree>
    <p:extLst>
      <p:ext uri="{BB962C8B-B14F-4D97-AF65-F5344CB8AC3E}">
        <p14:creationId xmlns:p14="http://schemas.microsoft.com/office/powerpoint/2010/main" val="39474363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GB" smtClean="0"/>
          </a:p>
        </p:txBody>
      </p:sp>
      <p:sp>
        <p:nvSpPr>
          <p:cNvPr id="95236" name="Slide Number Placeholder 3"/>
          <p:cNvSpPr>
            <a:spLocks noGrp="1"/>
          </p:cNvSpPr>
          <p:nvPr>
            <p:ph type="sldNum" sz="quarter" idx="5"/>
          </p:nvPr>
        </p:nvSpPr>
        <p:spPr/>
        <p:txBody>
          <a:bodyPr/>
          <a:lstStyle/>
          <a:p>
            <a:pPr>
              <a:defRPr/>
            </a:pPr>
            <a:fld id="{CE67B249-099F-4CC9-A7A0-F608DA377ACB}" type="slidenum">
              <a:rPr lang="en-US" smtClean="0"/>
              <a:pPr>
                <a:defRPr/>
              </a:pPr>
              <a:t>75</a:t>
            </a:fld>
            <a:endParaRPr lang="en-US" smtClean="0"/>
          </a:p>
        </p:txBody>
      </p:sp>
    </p:spTree>
    <p:extLst>
      <p:ext uri="{BB962C8B-B14F-4D97-AF65-F5344CB8AC3E}">
        <p14:creationId xmlns:p14="http://schemas.microsoft.com/office/powerpoint/2010/main" val="1399420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
        <p:nvSpPr>
          <p:cNvPr id="107524" name="Slide Number Placeholder 3"/>
          <p:cNvSpPr>
            <a:spLocks noGrp="1"/>
          </p:cNvSpPr>
          <p:nvPr>
            <p:ph type="sldNum" sz="quarter" idx="5"/>
          </p:nvPr>
        </p:nvSpPr>
        <p:spPr/>
        <p:txBody>
          <a:bodyP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eaLnBrk="1" hangingPunct="1"/>
            <a:fld id="{109C494A-6EF5-4918-9A2A-DA946CC63B1B}" type="slidenum">
              <a:rPr lang="en-US" i="0"/>
              <a:pPr eaLnBrk="1" hangingPunct="1"/>
              <a:t>76</a:t>
            </a:fld>
            <a:endParaRPr lang="en-US" i="0"/>
          </a:p>
        </p:txBody>
      </p:sp>
    </p:spTree>
    <p:extLst>
      <p:ext uri="{BB962C8B-B14F-4D97-AF65-F5344CB8AC3E}">
        <p14:creationId xmlns:p14="http://schemas.microsoft.com/office/powerpoint/2010/main" val="29960264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GB" smtClean="0"/>
          </a:p>
        </p:txBody>
      </p:sp>
      <p:sp>
        <p:nvSpPr>
          <p:cNvPr id="96260" name="Slide Number Placeholder 3"/>
          <p:cNvSpPr>
            <a:spLocks noGrp="1"/>
          </p:cNvSpPr>
          <p:nvPr>
            <p:ph type="sldNum" sz="quarter" idx="5"/>
          </p:nvPr>
        </p:nvSpPr>
        <p:spPr/>
        <p:txBody>
          <a:bodyPr/>
          <a:lstStyle/>
          <a:p>
            <a:pPr>
              <a:defRPr/>
            </a:pPr>
            <a:fld id="{459B3BD8-03D6-4F98-95C5-FEE32A37413A}" type="slidenum">
              <a:rPr lang="en-US" smtClean="0"/>
              <a:pPr>
                <a:defRPr/>
              </a:pPr>
              <a:t>77</a:t>
            </a:fld>
            <a:endParaRPr lang="en-US" smtClean="0"/>
          </a:p>
        </p:txBody>
      </p:sp>
    </p:spTree>
    <p:extLst>
      <p:ext uri="{BB962C8B-B14F-4D97-AF65-F5344CB8AC3E}">
        <p14:creationId xmlns:p14="http://schemas.microsoft.com/office/powerpoint/2010/main" val="330705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4DFF8-1537-4710-BA14-ACECDF0B5E85}" type="slidenum">
              <a:rPr lang="en-GB"/>
              <a:pPr/>
              <a:t>10</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320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4D301-7DBF-41F7-869A-5571DAF7DEC3}" type="slidenum">
              <a:rPr lang="en-GB"/>
              <a:pPr/>
              <a:t>11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6072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19BCE-C32B-47DA-A3A6-E8C1864AFB22}" type="slidenum">
              <a:rPr lang="en-GB"/>
              <a:pPr/>
              <a:t>12</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190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40D88-F80E-496F-95C2-9027A2F41500}" type="slidenum">
              <a:rPr lang="en-GB"/>
              <a:pPr/>
              <a:t>13</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639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F4BC03-2806-4090-87AD-C90732F17AE7}"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4BC03-2806-4090-87AD-C90732F17AE7}"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4BC03-2806-4090-87AD-C90732F17AE7}"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B2B3B9-DC6E-46C2-B816-D9D140B022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ADE758-229C-4FC0-8625-5C703377BF6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34BE3F-C79F-471D-8504-55A505FF352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6E7609-DCC5-4A84-BBCF-C9F902C587D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E68941-5B3C-441C-BBB5-D761CE46BCC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F42FA47-B7D9-41B9-A347-EA3100D90A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4BC03-2806-4090-87AD-C90732F17AE7}"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4BC03-2806-4090-87AD-C90732F17AE7}"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F4BC03-2806-4090-87AD-C90732F17AE7}"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F4BC03-2806-4090-87AD-C90732F17AE7}" type="datetimeFigureOut">
              <a:rPr lang="en-US" smtClean="0"/>
              <a:pPr/>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F4BC03-2806-4090-87AD-C90732F17AE7}" type="datetimeFigureOut">
              <a:rPr lang="en-US" smtClean="0"/>
              <a:pPr/>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4BC03-2806-4090-87AD-C90732F17AE7}" type="datetimeFigureOut">
              <a:rPr lang="en-US" smtClean="0"/>
              <a:pPr/>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4BC03-2806-4090-87AD-C90732F17AE7}"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4BC03-2806-4090-87AD-C90732F17AE7}"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A7DD8-266D-40EA-9F91-34A40CD280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4BC03-2806-4090-87AD-C90732F17AE7}" type="datetimeFigureOut">
              <a:rPr lang="en-US" smtClean="0"/>
              <a:pPr/>
              <a:t>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A7DD8-266D-40EA-9F91-34A40CD280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16.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vmlDrawing" Target="../drawings/vmlDrawing11.vml"/><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Nitrile" TargetMode="External"/><Relationship Id="rId13" Type="http://schemas.openxmlformats.org/officeDocument/2006/relationships/image" Target="../media/image30.png"/><Relationship Id="rId3" Type="http://schemas.openxmlformats.org/officeDocument/2006/relationships/notesSlide" Target="../notesSlides/notesSlide25.xml"/><Relationship Id="rId7" Type="http://schemas.openxmlformats.org/officeDocument/2006/relationships/hyperlink" Target="http://en.wikipedia.org/wiki/Anion" TargetMode="External"/><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hyperlink" Target="http://en.wikipedia.org/wiki/Cyanide" TargetMode="External"/><Relationship Id="rId11" Type="http://schemas.openxmlformats.org/officeDocument/2006/relationships/hyperlink" Target="http://en.wikipedia.org/wiki/Carbonyl" TargetMode="External"/><Relationship Id="rId5" Type="http://schemas.openxmlformats.org/officeDocument/2006/relationships/hyperlink" Target="http://en.wikipedia.org/wiki/Ketone" TargetMode="External"/><Relationship Id="rId10" Type="http://schemas.openxmlformats.org/officeDocument/2006/relationships/hyperlink" Target="http://en.wikipedia.org/wiki/Aliphatic" TargetMode="External"/><Relationship Id="rId4" Type="http://schemas.openxmlformats.org/officeDocument/2006/relationships/hyperlink" Target="http://en.wikipedia.org/wiki/Aldehyde" TargetMode="External"/><Relationship Id="rId9" Type="http://schemas.openxmlformats.org/officeDocument/2006/relationships/hyperlink" Target="http://en.wikipedia.org/wiki/Cyanohydrin"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14.vml"/><Relationship Id="rId6" Type="http://schemas.openxmlformats.org/officeDocument/2006/relationships/oleObject" Target="../embeddings/oleObject17.bin"/><Relationship Id="rId5" Type="http://schemas.openxmlformats.org/officeDocument/2006/relationships/image" Target="../media/image31.png"/><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3.png"/><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4.png"/><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hyperlink" Target="http://en.wikipedia.org/wiki/Phenylhydrazine" TargetMode="External"/><Relationship Id="rId4" Type="http://schemas.openxmlformats.org/officeDocument/2006/relationships/hyperlink" Target="http://en.wikipedia.org/wiki/Sugar"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Nitric_acid" TargetMode="External"/><Relationship Id="rId3" Type="http://schemas.openxmlformats.org/officeDocument/2006/relationships/notesSlide" Target="../notesSlides/notesSlide29.xml"/><Relationship Id="rId7" Type="http://schemas.openxmlformats.org/officeDocument/2006/relationships/hyperlink" Target="http://en.wikipedia.org/wiki/Glucose" TargetMode="External"/><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hyperlink" Target="http://en.wikipedia.org/wiki/Monosaccharide" TargetMode="External"/><Relationship Id="rId11" Type="http://schemas.openxmlformats.org/officeDocument/2006/relationships/oleObject" Target="../embeddings/oleObject21.bin"/><Relationship Id="rId5" Type="http://schemas.openxmlformats.org/officeDocument/2006/relationships/hyperlink" Target="http://en.wikipedia.org/wiki/Oxidizing" TargetMode="External"/><Relationship Id="rId10" Type="http://schemas.openxmlformats.org/officeDocument/2006/relationships/image" Target="../media/image35.png"/><Relationship Id="rId4" Type="http://schemas.openxmlformats.org/officeDocument/2006/relationships/hyperlink" Target="http://en.wikipedia.org/wiki/Chemical_compound" TargetMode="External"/><Relationship Id="rId9"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Hydroxyl" TargetMode="External"/><Relationship Id="rId3" Type="http://schemas.openxmlformats.org/officeDocument/2006/relationships/notesSlide" Target="../notesSlides/notesSlide30.xml"/><Relationship Id="rId7" Type="http://schemas.openxmlformats.org/officeDocument/2006/relationships/hyperlink" Target="http://en.wikipedia.org/wiki/Aldehyde" TargetMode="External"/><Relationship Id="rId12"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vmlDrawing" Target="../drawings/vmlDrawing18.vml"/><Relationship Id="rId6" Type="http://schemas.openxmlformats.org/officeDocument/2006/relationships/hyperlink" Target="http://en.wikipedia.org/wiki/Glucose" TargetMode="External"/><Relationship Id="rId11" Type="http://schemas.openxmlformats.org/officeDocument/2006/relationships/oleObject" Target="../embeddings/oleObject23.bin"/><Relationship Id="rId5" Type="http://schemas.openxmlformats.org/officeDocument/2006/relationships/hyperlink" Target="http://en.wikipedia.org/wiki/Redox" TargetMode="External"/><Relationship Id="rId10" Type="http://schemas.openxmlformats.org/officeDocument/2006/relationships/image" Target="../media/image35.png"/><Relationship Id="rId4" Type="http://schemas.openxmlformats.org/officeDocument/2006/relationships/hyperlink" Target="http://en.wikipedia.org/wiki/Sugar_alcohol" TargetMode="External"/><Relationship Id="rId9"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38.w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upload.wikimedia.org/wikipedia/commons/4/4d/Cellobiose.jp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vmlDrawing" Target="../drawings/vmlDrawing20.vml"/><Relationship Id="rId5" Type="http://schemas.openxmlformats.org/officeDocument/2006/relationships/image" Target="../media/image41.png"/><Relationship Id="rId4" Type="http://schemas.openxmlformats.org/officeDocument/2006/relationships/oleObject" Target="../embeddings/oleObject2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2.png"/><Relationship Id="rId4" Type="http://schemas.openxmlformats.org/officeDocument/2006/relationships/oleObject" Target="../embeddings/oleObject2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43.wmf"/><Relationship Id="rId4" Type="http://schemas.openxmlformats.org/officeDocument/2006/relationships/oleObject" Target="../embeddings/oleObject2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image" Target="../media/image44.wmf"/><Relationship Id="rId4"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5.wmf"/><Relationship Id="rId4" Type="http://schemas.openxmlformats.org/officeDocument/2006/relationships/oleObject" Target="../embeddings/oleObject2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1.bin"/><Relationship Id="rId5" Type="http://schemas.openxmlformats.org/officeDocument/2006/relationships/image" Target="../media/image46.wmf"/><Relationship Id="rId4" Type="http://schemas.openxmlformats.org/officeDocument/2006/relationships/oleObject" Target="../embeddings/oleObject30.bin"/></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Tensile_strength" TargetMode="External"/><Relationship Id="rId3" Type="http://schemas.openxmlformats.org/officeDocument/2006/relationships/hyperlink" Target="http://en.wikipedia.org/wiki/Polymer" TargetMode="External"/><Relationship Id="rId7" Type="http://schemas.openxmlformats.org/officeDocument/2006/relationships/hyperlink" Target="http://en.wikipedia.org/wiki/Arthropo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en.wikipedia.org/wiki/Exoskeleton" TargetMode="External"/><Relationship Id="rId11" Type="http://schemas.openxmlformats.org/officeDocument/2006/relationships/image" Target="../media/image48.png"/><Relationship Id="rId5" Type="http://schemas.openxmlformats.org/officeDocument/2006/relationships/hyperlink" Target="http://en.wikipedia.org/wiki/Fungi" TargetMode="External"/><Relationship Id="rId10" Type="http://schemas.openxmlformats.org/officeDocument/2006/relationships/hyperlink" Target="http://en.wikipedia.org/wiki/Biodegradation" TargetMode="External"/><Relationship Id="rId4" Type="http://schemas.openxmlformats.org/officeDocument/2006/relationships/hyperlink" Target="http://en.wikipedia.org/wiki/Cell_wall" TargetMode="External"/><Relationship Id="rId9" Type="http://schemas.openxmlformats.org/officeDocument/2006/relationships/hyperlink" Target="http://en.wikipedia.org/wiki/Surgical_sutur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7.png"/><Relationship Id="rId5" Type="http://schemas.openxmlformats.org/officeDocument/2006/relationships/oleObject" Target="../embeddings/oleObject32.bin"/><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3276600"/>
          </a:xfrm>
        </p:spPr>
        <p:txBody>
          <a:bodyPr>
            <a:normAutofit/>
          </a:bodyPr>
          <a:lstStyle/>
          <a:p>
            <a:r>
              <a:rPr lang="en-US" sz="3600" b="1" dirty="0" smtClean="0"/>
              <a:t>INTRODUCTION TO BIOMOLECULES</a:t>
            </a:r>
            <a:br>
              <a:rPr lang="en-US" sz="3600" b="1" dirty="0" smtClean="0"/>
            </a:br>
            <a:r>
              <a:rPr lang="en-US" sz="3600" b="1" dirty="0"/>
              <a:t/>
            </a:r>
            <a:br>
              <a:rPr lang="en-US" sz="3600" b="1" dirty="0"/>
            </a:br>
            <a:r>
              <a:rPr lang="en-US" sz="3600" b="1" dirty="0" smtClean="0"/>
              <a:t>by  </a:t>
            </a:r>
            <a:br>
              <a:rPr lang="en-US" sz="3600" b="1" dirty="0" smtClean="0"/>
            </a:br>
            <a:r>
              <a:rPr lang="en-US" sz="3600" b="1" dirty="0" smtClean="0"/>
              <a:t>Dr. C. Nyamwange</a:t>
            </a:r>
            <a:endParaRPr lang="en-US" sz="3600" b="1" dirty="0"/>
          </a:p>
        </p:txBody>
      </p:sp>
    </p:spTree>
    <p:extLst>
      <p:ext uri="{BB962C8B-B14F-4D97-AF65-F5344CB8AC3E}">
        <p14:creationId xmlns:p14="http://schemas.microsoft.com/office/powerpoint/2010/main" val="10297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762000"/>
            <a:ext cx="746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99"/>
                </a:solidFill>
              </a:rPr>
              <a:t>IDENTIFYING MONOMERS OF MACROMOLECULES</a:t>
            </a:r>
          </a:p>
        </p:txBody>
      </p:sp>
      <p:sp>
        <p:nvSpPr>
          <p:cNvPr id="29699" name="Text Box 3"/>
          <p:cNvSpPr txBox="1">
            <a:spLocks noChangeArrowheads="1"/>
          </p:cNvSpPr>
          <p:nvPr/>
        </p:nvSpPr>
        <p:spPr bwMode="auto">
          <a:xfrm>
            <a:off x="1676400" y="5867400"/>
            <a:ext cx="668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9700" name="Picture 4" descr="E:\Joy Perkins 27-01-20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5657850" cy="5257800"/>
          </a:xfrm>
          <a:prstGeom prst="rect">
            <a:avLst/>
          </a:prstGeom>
          <a:noFill/>
          <a:extLst>
            <a:ext uri="{909E8E84-426E-40DD-AFC4-6F175D3DCCD1}">
              <a14:hiddenFill xmlns:a14="http://schemas.microsoft.com/office/drawing/2010/main">
                <a:solidFill>
                  <a:srgbClr val="FFFFFF"/>
                </a:solidFill>
              </a14:hiddenFill>
            </a:ext>
          </a:extLst>
        </p:spPr>
      </p:pic>
      <p:sp>
        <p:nvSpPr>
          <p:cNvPr id="29701" name="Line 5"/>
          <p:cNvSpPr>
            <a:spLocks noChangeShapeType="1"/>
          </p:cNvSpPr>
          <p:nvPr/>
        </p:nvSpPr>
        <p:spPr bwMode="auto">
          <a:xfrm flipH="1">
            <a:off x="5181600" y="4876800"/>
            <a:ext cx="1905000" cy="304800"/>
          </a:xfrm>
          <a:prstGeom prst="line">
            <a:avLst/>
          </a:prstGeom>
          <a:noFill/>
          <a:ln w="254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Text Box 6"/>
          <p:cNvSpPr txBox="1">
            <a:spLocks noChangeArrowheads="1"/>
          </p:cNvSpPr>
          <p:nvPr/>
        </p:nvSpPr>
        <p:spPr bwMode="auto">
          <a:xfrm>
            <a:off x="7162800" y="4572000"/>
            <a:ext cx="957263" cy="485775"/>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66"/>
                </a:solidFill>
              </a:rPr>
              <a:t>ribose</a:t>
            </a:r>
          </a:p>
        </p:txBody>
      </p:sp>
      <p:sp>
        <p:nvSpPr>
          <p:cNvPr id="29703" name="Line 7"/>
          <p:cNvSpPr>
            <a:spLocks noChangeShapeType="1"/>
          </p:cNvSpPr>
          <p:nvPr/>
        </p:nvSpPr>
        <p:spPr bwMode="auto">
          <a:xfrm flipV="1">
            <a:off x="1066800" y="3200400"/>
            <a:ext cx="1295400" cy="762000"/>
          </a:xfrm>
          <a:prstGeom prst="line">
            <a:avLst/>
          </a:prstGeom>
          <a:noFill/>
          <a:ln w="254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8"/>
          <p:cNvSpPr txBox="1">
            <a:spLocks noChangeArrowheads="1"/>
          </p:cNvSpPr>
          <p:nvPr/>
        </p:nvSpPr>
        <p:spPr bwMode="auto">
          <a:xfrm>
            <a:off x="838200" y="4038600"/>
            <a:ext cx="1447800" cy="485775"/>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3300"/>
                </a:solidFill>
              </a:rPr>
              <a:t>phosphate</a:t>
            </a:r>
          </a:p>
        </p:txBody>
      </p:sp>
      <p:sp>
        <p:nvSpPr>
          <p:cNvPr id="29705" name="Text Box 9"/>
          <p:cNvSpPr txBox="1">
            <a:spLocks noChangeArrowheads="1"/>
          </p:cNvSpPr>
          <p:nvPr/>
        </p:nvSpPr>
        <p:spPr bwMode="auto">
          <a:xfrm>
            <a:off x="7086600" y="1447800"/>
            <a:ext cx="1844675" cy="485775"/>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solidFill>
                  <a:srgbClr val="CC3300"/>
                </a:solidFill>
              </a:rPr>
              <a:t>nitrogen base</a:t>
            </a:r>
          </a:p>
        </p:txBody>
      </p:sp>
      <p:sp>
        <p:nvSpPr>
          <p:cNvPr id="29706" name="Line 10"/>
          <p:cNvSpPr>
            <a:spLocks noChangeShapeType="1"/>
          </p:cNvSpPr>
          <p:nvPr/>
        </p:nvSpPr>
        <p:spPr bwMode="auto">
          <a:xfrm flipH="1">
            <a:off x="6553200" y="1981200"/>
            <a:ext cx="762000" cy="762000"/>
          </a:xfrm>
          <a:prstGeom prst="line">
            <a:avLst/>
          </a:prstGeom>
          <a:noFill/>
          <a:ln w="254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8012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066800" y="685800"/>
            <a:ext cx="746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99"/>
                </a:solidFill>
              </a:rPr>
              <a:t>IDENTIFYING MONOMERS OF MACROMOLECULES</a:t>
            </a:r>
          </a:p>
        </p:txBody>
      </p:sp>
      <p:pic>
        <p:nvPicPr>
          <p:cNvPr id="31747" name="Picture 3" descr="E:\Joy Perkins 27-01-20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594725" cy="2819400"/>
          </a:xfrm>
          <a:prstGeom prst="rect">
            <a:avLst/>
          </a:prstGeom>
          <a:noFill/>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1219200" y="5410200"/>
            <a:ext cx="58594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CC3300"/>
                </a:solidFill>
              </a:rPr>
              <a:t>*</a:t>
            </a:r>
            <a:r>
              <a:rPr lang="en-GB"/>
              <a:t>LIPIDS -  often regarded as macromolecules </a:t>
            </a:r>
          </a:p>
          <a:p>
            <a:r>
              <a:rPr lang="en-GB"/>
              <a:t>but are not formed by polymerization.</a:t>
            </a:r>
          </a:p>
          <a:p>
            <a:endParaRPr lang="en-GB"/>
          </a:p>
        </p:txBody>
      </p:sp>
      <p:sp>
        <p:nvSpPr>
          <p:cNvPr id="31749" name="Text Box 5"/>
          <p:cNvSpPr txBox="1">
            <a:spLocks noChangeArrowheads="1"/>
          </p:cNvSpPr>
          <p:nvPr/>
        </p:nvSpPr>
        <p:spPr bwMode="auto">
          <a:xfrm>
            <a:off x="593725" y="1489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CC3300"/>
                </a:solidFill>
              </a:rPr>
              <a:t>*</a:t>
            </a:r>
          </a:p>
        </p:txBody>
      </p:sp>
      <p:sp>
        <p:nvSpPr>
          <p:cNvPr id="31750" name="Line 6"/>
          <p:cNvSpPr>
            <a:spLocks noChangeShapeType="1"/>
          </p:cNvSpPr>
          <p:nvPr/>
        </p:nvSpPr>
        <p:spPr bwMode="auto">
          <a:xfrm flipV="1">
            <a:off x="7772400" y="3505200"/>
            <a:ext cx="457200" cy="167640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Text Box 7"/>
          <p:cNvSpPr txBox="1">
            <a:spLocks noChangeArrowheads="1"/>
          </p:cNvSpPr>
          <p:nvPr/>
        </p:nvSpPr>
        <p:spPr bwMode="auto">
          <a:xfrm>
            <a:off x="7315200" y="5257800"/>
            <a:ext cx="1258888" cy="83185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66"/>
                </a:solidFill>
              </a:rPr>
              <a:t>carboxyl</a:t>
            </a:r>
          </a:p>
          <a:p>
            <a:r>
              <a:rPr lang="en-GB">
                <a:solidFill>
                  <a:srgbClr val="000066"/>
                </a:solidFill>
              </a:rPr>
              <a:t>group</a:t>
            </a:r>
          </a:p>
        </p:txBody>
      </p:sp>
      <p:sp>
        <p:nvSpPr>
          <p:cNvPr id="31752" name="Text Box 8"/>
          <p:cNvSpPr txBox="1">
            <a:spLocks noChangeArrowheads="1"/>
          </p:cNvSpPr>
          <p:nvPr/>
        </p:nvSpPr>
        <p:spPr bwMode="auto">
          <a:xfrm>
            <a:off x="2667000" y="4800600"/>
            <a:ext cx="2487613" cy="485775"/>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3300"/>
                </a:solidFill>
              </a:rPr>
              <a:t>hydrocarbon chain</a:t>
            </a:r>
          </a:p>
        </p:txBody>
      </p:sp>
      <p:sp>
        <p:nvSpPr>
          <p:cNvPr id="31753" name="Line 9"/>
          <p:cNvSpPr>
            <a:spLocks noChangeShapeType="1"/>
          </p:cNvSpPr>
          <p:nvPr/>
        </p:nvSpPr>
        <p:spPr bwMode="auto">
          <a:xfrm flipV="1">
            <a:off x="4114800" y="4191000"/>
            <a:ext cx="0" cy="45720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8706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743200" y="685800"/>
            <a:ext cx="4649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99"/>
                </a:solidFill>
              </a:rPr>
              <a:t>THE IMPORTANCE OF CARBON</a:t>
            </a:r>
          </a:p>
        </p:txBody>
      </p:sp>
      <p:sp>
        <p:nvSpPr>
          <p:cNvPr id="33795" name="Text Box 3"/>
          <p:cNvSpPr txBox="1">
            <a:spLocks noChangeArrowheads="1"/>
          </p:cNvSpPr>
          <p:nvPr/>
        </p:nvSpPr>
        <p:spPr bwMode="auto">
          <a:xfrm>
            <a:off x="457200" y="1981200"/>
            <a:ext cx="8404225"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a:t>Carbon forms covalent bonds with as many as four other atoms.</a:t>
            </a:r>
          </a:p>
          <a:p>
            <a:endParaRPr lang="en-GB" sz="2800"/>
          </a:p>
          <a:p>
            <a:r>
              <a:rPr lang="en-GB" sz="2800"/>
              <a:t>Carbon in organic compounds can bond to a variety of other atoms.</a:t>
            </a:r>
          </a:p>
        </p:txBody>
      </p:sp>
    </p:spTree>
    <p:extLst>
      <p:ext uri="{BB962C8B-B14F-4D97-AF65-F5344CB8AC3E}">
        <p14:creationId xmlns:p14="http://schemas.microsoft.com/office/powerpoint/2010/main" val="299471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CH02\figure 02-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4008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6324600" y="6324600"/>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a:t>Purves </a:t>
            </a:r>
            <a:r>
              <a:rPr lang="en-GB" sz="1800" i="1"/>
              <a:t>et al</a:t>
            </a:r>
            <a:r>
              <a:rPr lang="en-GB" sz="1800"/>
              <a:t> Fig. 2.20</a:t>
            </a:r>
          </a:p>
        </p:txBody>
      </p:sp>
      <p:sp>
        <p:nvSpPr>
          <p:cNvPr id="35844" name="Text Box 4"/>
          <p:cNvSpPr txBox="1">
            <a:spLocks noChangeArrowheads="1"/>
          </p:cNvSpPr>
          <p:nvPr/>
        </p:nvSpPr>
        <p:spPr bwMode="auto">
          <a:xfrm>
            <a:off x="3048000" y="152400"/>
            <a:ext cx="3414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99"/>
                </a:solidFill>
              </a:rPr>
              <a:t>FUNCTIONAL GROUPS</a:t>
            </a:r>
          </a:p>
        </p:txBody>
      </p:sp>
    </p:spTree>
    <p:extLst>
      <p:ext uri="{BB962C8B-B14F-4D97-AF65-F5344CB8AC3E}">
        <p14:creationId xmlns:p14="http://schemas.microsoft.com/office/powerpoint/2010/main" val="307358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CH02\figure 02-2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467"/>
            <a:ext cx="5943600" cy="6289523"/>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6232525" y="5980113"/>
            <a:ext cx="2222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GB" sz="1200"/>
              <a:t>.</a:t>
            </a:r>
          </a:p>
          <a:p>
            <a:endParaRPr lang="en-GB"/>
          </a:p>
        </p:txBody>
      </p:sp>
      <p:sp>
        <p:nvSpPr>
          <p:cNvPr id="37892" name="Text Box 4"/>
          <p:cNvSpPr txBox="1">
            <a:spLocks noChangeArrowheads="1"/>
          </p:cNvSpPr>
          <p:nvPr/>
        </p:nvSpPr>
        <p:spPr bwMode="auto">
          <a:xfrm>
            <a:off x="6765925" y="5905500"/>
            <a:ext cx="21399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a:t>Purves </a:t>
            </a:r>
            <a:r>
              <a:rPr lang="en-GB" sz="1800" i="1"/>
              <a:t>et al</a:t>
            </a:r>
            <a:r>
              <a:rPr lang="en-GB" sz="1800"/>
              <a:t> Fig. 2.20</a:t>
            </a:r>
          </a:p>
          <a:p>
            <a:endParaRPr lang="en-GB"/>
          </a:p>
        </p:txBody>
      </p:sp>
    </p:spTree>
    <p:extLst>
      <p:ext uri="{BB962C8B-B14F-4D97-AF65-F5344CB8AC3E}">
        <p14:creationId xmlns:p14="http://schemas.microsoft.com/office/powerpoint/2010/main" val="768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762000" y="1446213"/>
            <a:ext cx="7696200" cy="914400"/>
          </a:xfrm>
        </p:spPr>
        <p:txBody>
          <a:bodyPr/>
          <a:lstStyle/>
          <a:p>
            <a:pPr marL="0" indent="0" algn="ctr">
              <a:spcBef>
                <a:spcPct val="0"/>
              </a:spcBef>
              <a:spcAft>
                <a:spcPct val="30000"/>
              </a:spcAft>
              <a:buFontTx/>
              <a:buNone/>
            </a:pPr>
            <a:r>
              <a:rPr lang="en-US" sz="5400" b="1" dirty="0" smtClean="0">
                <a:solidFill>
                  <a:schemeClr val="tx2"/>
                </a:solidFill>
              </a:rPr>
              <a:t>Carbohydrates</a:t>
            </a:r>
            <a:r>
              <a:rPr lang="en-US" sz="4400" b="1" dirty="0" smtClean="0">
                <a:solidFill>
                  <a:schemeClr val="hlink"/>
                </a:solidFill>
              </a:rPr>
              <a:t> </a:t>
            </a:r>
            <a:endParaRPr lang="en-US" sz="2800" b="1" dirty="0" smtClean="0">
              <a:solidFill>
                <a:srgbClr val="0000FF"/>
              </a:solidFill>
            </a:endParaRPr>
          </a:p>
        </p:txBody>
      </p:sp>
      <p:sp>
        <p:nvSpPr>
          <p:cNvPr id="27651" name="Rectangle 2"/>
          <p:cNvSpPr>
            <a:spLocks noChangeArrowheads="1"/>
          </p:cNvSpPr>
          <p:nvPr/>
        </p:nvSpPr>
        <p:spPr bwMode="auto">
          <a:xfrm>
            <a:off x="914400" y="5334000"/>
            <a:ext cx="7162800" cy="523875"/>
          </a:xfrm>
          <a:prstGeom prst="rect">
            <a:avLst/>
          </a:prstGeom>
          <a:noFill/>
          <a:ln w="9525">
            <a:noFill/>
            <a:miter lim="800000"/>
            <a:headEnd/>
            <a:tailEnd/>
          </a:ln>
        </p:spPr>
        <p:txBody>
          <a:bodyPr>
            <a:spAutoFit/>
          </a:bodyPr>
          <a:lstStyle/>
          <a:p>
            <a:pPr algn="ctr"/>
            <a:r>
              <a:rPr lang="en-GB" sz="2800" b="1" dirty="0"/>
              <a:t>http://www.themedicalbiochemistrypage.org</a:t>
            </a:r>
          </a:p>
        </p:txBody>
      </p:sp>
      <p:sp>
        <p:nvSpPr>
          <p:cNvPr id="27652" name="TextBox 3"/>
          <p:cNvSpPr txBox="1">
            <a:spLocks noChangeArrowheads="1"/>
          </p:cNvSpPr>
          <p:nvPr/>
        </p:nvSpPr>
        <p:spPr bwMode="auto">
          <a:xfrm>
            <a:off x="3429000" y="2724150"/>
            <a:ext cx="1924050" cy="523875"/>
          </a:xfrm>
          <a:prstGeom prst="rect">
            <a:avLst/>
          </a:prstGeom>
          <a:noFill/>
          <a:ln w="9525">
            <a:noFill/>
            <a:miter lim="800000"/>
            <a:headEnd/>
            <a:tailEnd/>
          </a:ln>
        </p:spPr>
        <p:txBody>
          <a:bodyPr>
            <a:spAutoFit/>
          </a:bodyPr>
          <a:lstStyle/>
          <a:p>
            <a:pPr algn="ctr"/>
            <a:r>
              <a:rPr lang="en-GB" sz="2800" b="1"/>
              <a:t>By</a:t>
            </a:r>
          </a:p>
        </p:txBody>
      </p:sp>
      <p:sp>
        <p:nvSpPr>
          <p:cNvPr id="27653" name="TextBox 4"/>
          <p:cNvSpPr txBox="1">
            <a:spLocks noChangeArrowheads="1"/>
          </p:cNvSpPr>
          <p:nvPr/>
        </p:nvSpPr>
        <p:spPr bwMode="auto">
          <a:xfrm>
            <a:off x="1809750" y="3714750"/>
            <a:ext cx="5657850" cy="584200"/>
          </a:xfrm>
          <a:prstGeom prst="rect">
            <a:avLst/>
          </a:prstGeom>
          <a:noFill/>
          <a:ln w="9525">
            <a:noFill/>
            <a:miter lim="800000"/>
            <a:headEnd/>
            <a:tailEnd/>
          </a:ln>
        </p:spPr>
        <p:txBody>
          <a:bodyPr>
            <a:spAutoFit/>
          </a:bodyPr>
          <a:lstStyle/>
          <a:p>
            <a:pPr algn="ctr"/>
            <a:r>
              <a:rPr lang="en-GB" sz="3200" b="1"/>
              <a:t>Dr. C. I. Nyamwange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228600" y="76200"/>
            <a:ext cx="8534400" cy="66479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spcAft>
                <a:spcPct val="0"/>
              </a:spcAft>
              <a:buClrTx/>
              <a:buSzTx/>
              <a:buFontTx/>
              <a:buNone/>
              <a:tabLst/>
            </a:pPr>
            <a:r>
              <a:rPr kumimoji="0" lang="en-US" sz="2400" b="1" i="0" u="none" strike="noStrike" cap="none" normalizeH="0" baseline="0" dirty="0" smtClean="0">
                <a:ln>
                  <a:noFill/>
                </a:ln>
                <a:solidFill>
                  <a:schemeClr val="tx1"/>
                </a:solidFill>
                <a:effectLst/>
                <a:ea typeface="Times New Roman" pitchFamily="18" charset="0"/>
                <a:cs typeface="Arial" pitchFamily="34" charset="0"/>
              </a:rPr>
              <a:t>Functions of carbohydrates</a:t>
            </a:r>
          </a:p>
          <a:p>
            <a:pPr marL="0" marR="0" lvl="0" indent="0" algn="just" defTabSz="914400" rtl="0" eaLnBrk="0" fontAlgn="base" latinLnBrk="0" hangingPunct="0">
              <a:spcAft>
                <a:spcPct val="0"/>
              </a:spcAft>
              <a:buClrTx/>
              <a:buSzTx/>
              <a:buFontTx/>
              <a:buNone/>
              <a:tabLst/>
            </a:pPr>
            <a:r>
              <a:rPr kumimoji="0" lang="en-GB" sz="2400" b="0" i="0" u="none" strike="noStrike" cap="none" normalizeH="0" baseline="0" dirty="0" smtClean="0">
                <a:ln>
                  <a:noFill/>
                </a:ln>
                <a:solidFill>
                  <a:schemeClr val="tx1"/>
                </a:solidFill>
                <a:effectLst/>
                <a:ea typeface="Calibri" pitchFamily="34" charset="0"/>
                <a:cs typeface="Times New Roman" pitchFamily="18" charset="0"/>
              </a:rPr>
              <a:t>Some of the functions of carbohydrates include:</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spcAft>
                <a:spcPct val="0"/>
              </a:spcAft>
              <a:buClrTx/>
              <a:buSzTx/>
              <a:buFontTx/>
              <a:buChar char="•"/>
              <a:tabLst/>
            </a:pPr>
            <a:r>
              <a:rPr kumimoji="0" lang="en-GB" sz="2400" b="0" i="0" u="none" strike="noStrike" cap="none" normalizeH="0" baseline="0" dirty="0" smtClean="0">
                <a:ln>
                  <a:noFill/>
                </a:ln>
                <a:solidFill>
                  <a:schemeClr val="tx1"/>
                </a:solidFill>
                <a:effectLst/>
                <a:ea typeface="Calibri" pitchFamily="34" charset="0"/>
                <a:cs typeface="Times New Roman" pitchFamily="18" charset="0"/>
              </a:rPr>
              <a:t>Major sources of energy, especially the 6-Carbon sugars (hexoses). </a:t>
            </a:r>
          </a:p>
          <a:p>
            <a:pPr marL="0" marR="0" lvl="0" indent="0" algn="just" defTabSz="914400" rtl="0" eaLnBrk="0" fontAlgn="base" latinLnBrk="0" hangingPunct="0">
              <a:spcAft>
                <a:spcPct val="0"/>
              </a:spcAft>
              <a:buClrTx/>
              <a:buSzTx/>
              <a:tabLst/>
            </a:pP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spcAft>
                <a:spcPct val="0"/>
              </a:spcAft>
              <a:buClrTx/>
              <a:buSzTx/>
              <a:buFontTx/>
              <a:buChar char="•"/>
              <a:tabLst/>
            </a:pPr>
            <a:r>
              <a:rPr kumimoji="0" lang="en-GB" sz="2400" b="0" i="0" u="none" strike="noStrike" cap="none" normalizeH="0" baseline="0" dirty="0" smtClean="0">
                <a:ln>
                  <a:noFill/>
                </a:ln>
                <a:solidFill>
                  <a:schemeClr val="tx1"/>
                </a:solidFill>
                <a:effectLst/>
                <a:ea typeface="Calibri" pitchFamily="34" charset="0"/>
                <a:cs typeface="Times New Roman" pitchFamily="18" charset="0"/>
              </a:rPr>
              <a:t>Are important substrates for building other needed molecules (e.g. amino acids) </a:t>
            </a:r>
          </a:p>
          <a:p>
            <a:pPr marL="0" marR="0" lvl="0" indent="0" algn="just" defTabSz="914400" rtl="0" eaLnBrk="0" fontAlgn="base" latinLnBrk="0" hangingPunct="0">
              <a:spcAft>
                <a:spcPct val="0"/>
              </a:spcAft>
              <a:buClrTx/>
              <a:buSzTx/>
              <a:buFontTx/>
              <a:buChar char="•"/>
              <a:tabLst/>
            </a:pP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spcAft>
                <a:spcPct val="0"/>
              </a:spcAft>
              <a:buClrTx/>
              <a:buSzTx/>
              <a:buFontTx/>
              <a:buChar char="•"/>
              <a:tabLst/>
            </a:pPr>
            <a:r>
              <a:rPr kumimoji="0" lang="en-GB" sz="2400" b="0" i="0" u="none" strike="noStrike" cap="none" normalizeH="0" baseline="0" dirty="0" smtClean="0">
                <a:ln>
                  <a:noFill/>
                </a:ln>
                <a:solidFill>
                  <a:schemeClr val="tx1"/>
                </a:solidFill>
                <a:effectLst/>
                <a:ea typeface="Calibri" pitchFamily="34" charset="0"/>
                <a:cs typeface="Times New Roman" pitchFamily="18" charset="0"/>
              </a:rPr>
              <a:t>5-Carbon sugars (ribose,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deoxyribose</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are integral parts of RNA and DNA backbone chains.</a:t>
            </a:r>
          </a:p>
          <a:p>
            <a:pPr marL="0" marR="0" lvl="0" indent="0" algn="just" defTabSz="914400" rtl="0" eaLnBrk="0" fontAlgn="base" latinLnBrk="0" hangingPunct="0">
              <a:spcAft>
                <a:spcPct val="0"/>
              </a:spcAft>
              <a:buClrTx/>
              <a:buSzTx/>
              <a:buFontTx/>
              <a:buChar char="•"/>
              <a:tabLst/>
            </a:pP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spcAft>
                <a:spcPct val="0"/>
              </a:spcAft>
              <a:buClrTx/>
              <a:buSzTx/>
              <a:buFontTx/>
              <a:buChar char="•"/>
              <a:tabLst/>
            </a:pPr>
            <a:r>
              <a:rPr kumimoji="0" lang="en-GB" sz="2400" b="0" i="0" u="none" strike="noStrike" cap="none" normalizeH="0" baseline="0" dirty="0" smtClean="0">
                <a:ln>
                  <a:noFill/>
                </a:ln>
                <a:solidFill>
                  <a:schemeClr val="tx1"/>
                </a:solidFill>
                <a:effectLst/>
                <a:ea typeface="Calibri" pitchFamily="34" charset="0"/>
                <a:cs typeface="Times New Roman" pitchFamily="18" charset="0"/>
              </a:rPr>
              <a:t>They act as molecular "tags". Carbohydrates found on membrane proteins facing outside of the cell are used for recognition of specific cells and molecules. Proteins with sugar tags are called glycoprotein.</a:t>
            </a:r>
          </a:p>
          <a:p>
            <a:pPr marL="0" marR="0" lvl="0" indent="0" algn="just" defTabSz="914400" rtl="0" eaLnBrk="0" fontAlgn="base" latinLnBrk="0" hangingPunct="0">
              <a:spcAft>
                <a:spcPct val="0"/>
              </a:spcAft>
              <a:buClrTx/>
              <a:buSzTx/>
              <a:buFontTx/>
              <a:buChar char="•"/>
              <a:tabLst/>
            </a:pPr>
            <a:endParaRPr lang="en-GB" sz="2400" dirty="0" smtClean="0">
              <a:cs typeface="Times New Roman" pitchFamily="18" charset="0"/>
            </a:endParaRPr>
          </a:p>
          <a:p>
            <a:pPr marL="0" marR="0" lvl="0" indent="0" algn="just" defTabSz="914400" rtl="0" eaLnBrk="0" fontAlgn="base" latinLnBrk="0" hangingPunct="0">
              <a:spcAft>
                <a:spcPct val="0"/>
              </a:spcAft>
              <a:buClrTx/>
              <a:buSzTx/>
              <a:buFontTx/>
              <a:buChar char="•"/>
              <a:tabLst/>
            </a:pPr>
            <a:r>
              <a:rPr kumimoji="0" lang="en-GB" sz="2400" b="0" i="0" u="none" strike="noStrike" cap="none" normalizeH="0" baseline="0" dirty="0" smtClean="0">
                <a:ln>
                  <a:noFill/>
                </a:ln>
                <a:solidFill>
                  <a:schemeClr val="tx1"/>
                </a:solidFill>
                <a:effectLst/>
                <a:cs typeface="Times New Roman" pitchFamily="18" charset="0"/>
              </a:rPr>
              <a:t>They are structural molecules</a:t>
            </a:r>
          </a:p>
          <a:p>
            <a:endParaRPr lang="en-US" sz="2400" dirty="0" smtClean="0"/>
          </a:p>
          <a:p>
            <a:pPr>
              <a:buFont typeface="Arial" pitchFamily="34" charset="0"/>
              <a:buChar char="•"/>
            </a:pPr>
            <a:r>
              <a:rPr lang="en-US" sz="2400" dirty="0" smtClean="0"/>
              <a:t>Sparing the use of proteins for energy.</a:t>
            </a:r>
          </a:p>
          <a:p>
            <a:pPr>
              <a:buFont typeface="Arial" pitchFamily="34" charset="0"/>
              <a:buChar char="•"/>
            </a:pPr>
            <a:r>
              <a:rPr lang="en-US" sz="2400" dirty="0" smtClean="0"/>
              <a:t>Breakdown of fatty acids and preventing ketosis</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990600" y="1143000"/>
            <a:ext cx="7315200" cy="4953000"/>
          </a:xfrm>
          <a:prstGeom prst="rect">
            <a:avLst/>
          </a:prstGeom>
          <a:noFill/>
          <a:ln w="9525">
            <a:noFill/>
            <a:miter lim="800000"/>
            <a:headEnd/>
            <a:tailEnd/>
          </a:ln>
          <a:effectLst/>
        </p:spPr>
      </p:pic>
      <p:sp>
        <p:nvSpPr>
          <p:cNvPr id="3" name="TextBox 2"/>
          <p:cNvSpPr txBox="1"/>
          <p:nvPr/>
        </p:nvSpPr>
        <p:spPr>
          <a:xfrm>
            <a:off x="1219200" y="304800"/>
            <a:ext cx="6629400" cy="584775"/>
          </a:xfrm>
          <a:prstGeom prst="rect">
            <a:avLst/>
          </a:prstGeom>
          <a:noFill/>
        </p:spPr>
        <p:txBody>
          <a:bodyPr wrap="square" rtlCol="0">
            <a:spAutoFit/>
          </a:bodyPr>
          <a:lstStyle/>
          <a:p>
            <a:pPr algn="ctr"/>
            <a:r>
              <a:rPr lang="en-US" sz="3200" b="1" dirty="0" smtClean="0"/>
              <a:t>Classification of carbohydrates</a:t>
            </a: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228600" y="228600"/>
            <a:ext cx="85344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2"/>
          </p:nvPr>
        </p:nvSpPr>
        <p:spPr>
          <a:xfrm>
            <a:off x="457200" y="2419350"/>
            <a:ext cx="8305800" cy="4400550"/>
          </a:xfrm>
        </p:spPr>
        <p:txBody>
          <a:bodyPr/>
          <a:lstStyle/>
          <a:p>
            <a:pPr>
              <a:lnSpc>
                <a:spcPct val="90000"/>
              </a:lnSpc>
              <a:spcBef>
                <a:spcPct val="0"/>
              </a:spcBef>
              <a:spcAft>
                <a:spcPct val="30000"/>
              </a:spcAft>
              <a:buClr>
                <a:schemeClr val="hlink"/>
              </a:buClr>
              <a:buFont typeface="Wingdings" pitchFamily="2" charset="2"/>
              <a:buChar char="w"/>
            </a:pPr>
            <a:r>
              <a:rPr lang="en-US" sz="2800" smtClean="0">
                <a:solidFill>
                  <a:srgbClr val="FF0000"/>
                </a:solidFill>
              </a:rPr>
              <a:t>Monosaccharides</a:t>
            </a:r>
            <a:r>
              <a:rPr lang="en-US" sz="2800" smtClean="0"/>
              <a:t> - simple sugars with multiple OH groups. Based on number of carbons (3, 4, 5, 6), a monosaccharide is a </a:t>
            </a:r>
            <a:r>
              <a:rPr lang="en-US" sz="2800" smtClean="0">
                <a:solidFill>
                  <a:srgbClr val="000099"/>
                </a:solidFill>
              </a:rPr>
              <a:t>triose</a:t>
            </a:r>
            <a:r>
              <a:rPr lang="en-US" sz="2800" smtClean="0"/>
              <a:t>, </a:t>
            </a:r>
            <a:r>
              <a:rPr lang="en-US" sz="2800" smtClean="0">
                <a:solidFill>
                  <a:srgbClr val="000099"/>
                </a:solidFill>
              </a:rPr>
              <a:t>tetrose</a:t>
            </a:r>
            <a:r>
              <a:rPr lang="en-US" sz="2800" smtClean="0"/>
              <a:t>, </a:t>
            </a:r>
            <a:r>
              <a:rPr lang="en-US" sz="2800" smtClean="0">
                <a:solidFill>
                  <a:srgbClr val="000099"/>
                </a:solidFill>
              </a:rPr>
              <a:t>pentose</a:t>
            </a:r>
            <a:r>
              <a:rPr lang="en-US" sz="2800" smtClean="0"/>
              <a:t> or </a:t>
            </a:r>
            <a:r>
              <a:rPr lang="en-US" sz="2800" smtClean="0">
                <a:solidFill>
                  <a:srgbClr val="000099"/>
                </a:solidFill>
              </a:rPr>
              <a:t>hexose</a:t>
            </a:r>
            <a:r>
              <a:rPr lang="en-US" sz="2800" smtClean="0"/>
              <a:t>.</a:t>
            </a:r>
          </a:p>
          <a:p>
            <a:pPr>
              <a:lnSpc>
                <a:spcPct val="90000"/>
              </a:lnSpc>
              <a:spcBef>
                <a:spcPct val="0"/>
              </a:spcBef>
              <a:spcAft>
                <a:spcPct val="30000"/>
              </a:spcAft>
              <a:buClr>
                <a:schemeClr val="hlink"/>
              </a:buClr>
              <a:buFont typeface="Wingdings" pitchFamily="2" charset="2"/>
              <a:buChar char="w"/>
            </a:pPr>
            <a:r>
              <a:rPr lang="en-US" sz="2800" smtClean="0">
                <a:solidFill>
                  <a:schemeClr val="hlink"/>
                </a:solidFill>
              </a:rPr>
              <a:t>Disaccharides</a:t>
            </a:r>
            <a:r>
              <a:rPr lang="en-US" sz="2800" smtClean="0"/>
              <a:t> - 2 monosaccharides covalently linked through a glycosidic bond.</a:t>
            </a:r>
          </a:p>
          <a:p>
            <a:pPr>
              <a:lnSpc>
                <a:spcPct val="90000"/>
              </a:lnSpc>
              <a:spcBef>
                <a:spcPct val="0"/>
              </a:spcBef>
              <a:spcAft>
                <a:spcPct val="30000"/>
              </a:spcAft>
              <a:buClr>
                <a:schemeClr val="hlink"/>
              </a:buClr>
              <a:buFont typeface="Wingdings" pitchFamily="2" charset="2"/>
              <a:buChar char="w"/>
            </a:pPr>
            <a:r>
              <a:rPr lang="en-US" sz="2800" smtClean="0">
                <a:solidFill>
                  <a:srgbClr val="FF0000"/>
                </a:solidFill>
              </a:rPr>
              <a:t>Oligosaccharides</a:t>
            </a:r>
            <a:r>
              <a:rPr lang="en-US" sz="2800" smtClean="0"/>
              <a:t> - a few monosaccharides (3-10) covalently linked. </a:t>
            </a:r>
          </a:p>
          <a:p>
            <a:pPr>
              <a:lnSpc>
                <a:spcPct val="90000"/>
              </a:lnSpc>
              <a:spcBef>
                <a:spcPct val="0"/>
              </a:spcBef>
              <a:spcAft>
                <a:spcPct val="30000"/>
              </a:spcAft>
              <a:buClr>
                <a:schemeClr val="hlink"/>
              </a:buClr>
              <a:buFont typeface="Wingdings" pitchFamily="2" charset="2"/>
              <a:buChar char="w"/>
            </a:pPr>
            <a:r>
              <a:rPr lang="en-US" sz="2800" smtClean="0">
                <a:solidFill>
                  <a:srgbClr val="FF0000"/>
                </a:solidFill>
              </a:rPr>
              <a:t>Polysaccharides</a:t>
            </a:r>
            <a:r>
              <a:rPr lang="en-US" sz="2800" smtClean="0"/>
              <a:t> - polymers consisting of chains of monosaccharide or disaccharide units. </a:t>
            </a:r>
            <a:r>
              <a:rPr lang="en-US" sz="2800" smtClean="0">
                <a:solidFill>
                  <a:srgbClr val="0000FF"/>
                </a:solidFill>
              </a:rPr>
              <a:t>		 </a:t>
            </a:r>
          </a:p>
        </p:txBody>
      </p:sp>
      <p:graphicFrame>
        <p:nvGraphicFramePr>
          <p:cNvPr id="1026" name="Object 8"/>
          <p:cNvGraphicFramePr>
            <a:graphicFrameLocks noChangeAspect="1"/>
          </p:cNvGraphicFramePr>
          <p:nvPr/>
        </p:nvGraphicFramePr>
        <p:xfrm>
          <a:off x="4038600" y="1052513"/>
          <a:ext cx="4441825" cy="1423987"/>
        </p:xfrm>
        <a:graphic>
          <a:graphicData uri="http://schemas.openxmlformats.org/presentationml/2006/ole">
            <mc:AlternateContent xmlns:mc="http://schemas.openxmlformats.org/markup-compatibility/2006">
              <mc:Choice xmlns:v="urn:schemas-microsoft-com:vml" Requires="v">
                <p:oleObj spid="_x0000_s1038" name="Picture" r:id="rId4" imgW="3029040" imgH="971640" progId="Word.Picture.8">
                  <p:embed/>
                </p:oleObj>
              </mc:Choice>
              <mc:Fallback>
                <p:oleObj name="Picture" r:id="rId4" imgW="3029040" imgH="971640"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52513"/>
                        <a:ext cx="4441825"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9"/>
          <p:cNvSpPr txBox="1">
            <a:spLocks noChangeArrowheads="1"/>
          </p:cNvSpPr>
          <p:nvPr/>
        </p:nvSpPr>
        <p:spPr bwMode="auto">
          <a:xfrm>
            <a:off x="495300" y="461963"/>
            <a:ext cx="8262938" cy="1128712"/>
          </a:xfrm>
          <a:prstGeom prst="rect">
            <a:avLst/>
          </a:prstGeom>
          <a:noFill/>
          <a:ln w="9525">
            <a:noFill/>
            <a:miter lim="800000"/>
            <a:headEnd/>
            <a:tailEnd/>
          </a:ln>
        </p:spPr>
        <p:txBody>
          <a:bodyPr>
            <a:spAutoFit/>
          </a:bodyPr>
          <a:lstStyle/>
          <a:p>
            <a:r>
              <a:rPr lang="en-US" sz="3600" b="1">
                <a:solidFill>
                  <a:srgbClr val="000099"/>
                </a:solidFill>
              </a:rPr>
              <a:t>Carbohydrates</a:t>
            </a:r>
            <a:r>
              <a:rPr lang="en-US" sz="3200"/>
              <a:t> (glycans) have the following basic composition: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457200"/>
            <a:ext cx="5105400" cy="533400"/>
          </a:xfrm>
        </p:spPr>
        <p:txBody>
          <a:bodyPr anchor="ctr">
            <a:normAutofit fontScale="90000"/>
          </a:bodyPr>
          <a:lstStyle/>
          <a:p>
            <a:r>
              <a:rPr lang="en-US" sz="3600"/>
              <a:t>Biomolecules</a:t>
            </a:r>
            <a:endParaRPr lang="en-CA" sz="3600"/>
          </a:p>
        </p:txBody>
      </p:sp>
      <p:sp>
        <p:nvSpPr>
          <p:cNvPr id="56323" name="Rectangle 3"/>
          <p:cNvSpPr>
            <a:spLocks noGrp="1" noChangeArrowheads="1"/>
          </p:cNvSpPr>
          <p:nvPr>
            <p:ph type="subTitle" idx="1"/>
          </p:nvPr>
        </p:nvSpPr>
        <p:spPr>
          <a:xfrm>
            <a:off x="685800" y="1752600"/>
            <a:ext cx="8153400" cy="5105400"/>
          </a:xfrm>
        </p:spPr>
        <p:txBody>
          <a:bodyPr/>
          <a:lstStyle/>
          <a:p>
            <a:pPr algn="l">
              <a:buFontTx/>
              <a:buChar char="•"/>
            </a:pPr>
            <a:r>
              <a:rPr lang="en-US" sz="3200" dirty="0">
                <a:solidFill>
                  <a:schemeClr val="tx1"/>
                </a:solidFill>
              </a:rPr>
              <a:t>   </a:t>
            </a:r>
            <a:r>
              <a:rPr lang="en-US" sz="2800" dirty="0">
                <a:solidFill>
                  <a:schemeClr val="tx1"/>
                </a:solidFill>
              </a:rPr>
              <a:t>Living matters are made out of biomolecules</a:t>
            </a:r>
          </a:p>
          <a:p>
            <a:pPr algn="l">
              <a:buFontTx/>
              <a:buChar char="•"/>
            </a:pPr>
            <a:r>
              <a:rPr lang="en-US" sz="2800" dirty="0">
                <a:solidFill>
                  <a:schemeClr val="tx1"/>
                </a:solidFill>
              </a:rPr>
              <a:t>   Biomolecules are made of lighter elements </a:t>
            </a:r>
          </a:p>
          <a:p>
            <a:pPr algn="l">
              <a:buFontTx/>
              <a:buChar char="•"/>
            </a:pPr>
            <a:r>
              <a:rPr lang="en-US" sz="2800" dirty="0">
                <a:solidFill>
                  <a:schemeClr val="tx1"/>
                </a:solidFill>
              </a:rPr>
              <a:t>   They are mostly combined with covalent                             	bonding </a:t>
            </a:r>
          </a:p>
          <a:p>
            <a:pPr algn="l">
              <a:buFontTx/>
              <a:buChar char="•"/>
            </a:pPr>
            <a:r>
              <a:rPr lang="en-US" sz="2800" dirty="0">
                <a:solidFill>
                  <a:schemeClr val="tx1"/>
                </a:solidFill>
              </a:rPr>
              <a:t>   Biomolecules are compounds of carbon</a:t>
            </a:r>
          </a:p>
          <a:p>
            <a:pPr algn="l">
              <a:buFontTx/>
              <a:buChar char="•"/>
            </a:pPr>
            <a:r>
              <a:rPr lang="en-US" sz="2800" dirty="0">
                <a:solidFill>
                  <a:schemeClr val="tx1"/>
                </a:solidFill>
              </a:rPr>
              <a:t>   Biomolecules have functional groups</a:t>
            </a:r>
          </a:p>
          <a:p>
            <a:pPr algn="l">
              <a:buFontTx/>
              <a:buChar char="•"/>
            </a:pPr>
            <a:r>
              <a:rPr lang="en-US" sz="2800" dirty="0">
                <a:solidFill>
                  <a:schemeClr val="tx1"/>
                </a:solidFill>
              </a:rPr>
              <a:t>   Most biomolecules are asymmetric</a:t>
            </a:r>
          </a:p>
          <a:p>
            <a:pPr algn="l">
              <a:buFontTx/>
              <a:buChar char="•"/>
            </a:pPr>
            <a:endParaRPr lang="en-US" sz="3200" dirty="0">
              <a:solidFill>
                <a:schemeClr val="tx1"/>
              </a:solidFill>
            </a:endParaRPr>
          </a:p>
          <a:p>
            <a:pPr algn="l">
              <a:buFontTx/>
              <a:buChar char="•"/>
            </a:pPr>
            <a:endParaRPr lang="en-US" sz="3200" dirty="0">
              <a:solidFill>
                <a:schemeClr val="tx1"/>
              </a:solidFill>
            </a:endParaRPr>
          </a:p>
          <a:p>
            <a:pPr algn="l">
              <a:buFontTx/>
              <a:buChar char="•"/>
            </a:pPr>
            <a:endParaRPr lang="en-CA" sz="3200" dirty="0">
              <a:solidFill>
                <a:schemeClr val="tx1"/>
              </a:solidFill>
            </a:endParaRPr>
          </a:p>
        </p:txBody>
      </p:sp>
    </p:spTree>
    <p:extLst>
      <p:ext uri="{BB962C8B-B14F-4D97-AF65-F5344CB8AC3E}">
        <p14:creationId xmlns:p14="http://schemas.microsoft.com/office/powerpoint/2010/main" val="376730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09600" y="19050"/>
            <a:ext cx="7772400" cy="742950"/>
          </a:xfrm>
        </p:spPr>
        <p:txBody>
          <a:bodyPr>
            <a:normAutofit fontScale="90000"/>
          </a:bodyPr>
          <a:lstStyle/>
          <a:p>
            <a:r>
              <a:rPr lang="en-US" smtClean="0"/>
              <a:t>Monosaccharides</a:t>
            </a:r>
          </a:p>
        </p:txBody>
      </p:sp>
      <p:sp>
        <p:nvSpPr>
          <p:cNvPr id="2053" name="Rectangle 7"/>
          <p:cNvSpPr>
            <a:spLocks noGrp="1" noChangeArrowheads="1"/>
          </p:cNvSpPr>
          <p:nvPr>
            <p:ph sz="quarter" idx="1"/>
          </p:nvPr>
        </p:nvSpPr>
        <p:spPr>
          <a:xfrm>
            <a:off x="152400" y="5753100"/>
            <a:ext cx="4495800" cy="857250"/>
          </a:xfrm>
        </p:spPr>
        <p:txBody>
          <a:bodyPr>
            <a:normAutofit lnSpcReduction="10000"/>
          </a:bodyPr>
          <a:lstStyle/>
          <a:p>
            <a:pPr marL="0" indent="0">
              <a:buFontTx/>
              <a:buNone/>
            </a:pPr>
            <a:r>
              <a:rPr lang="en-US" sz="2400" smtClean="0">
                <a:solidFill>
                  <a:srgbClr val="000099"/>
                </a:solidFill>
              </a:rPr>
              <a:t>Aldoses</a:t>
            </a:r>
            <a:r>
              <a:rPr lang="en-US" sz="2400" smtClean="0"/>
              <a:t> (e.g., glucose) have an </a:t>
            </a:r>
            <a:r>
              <a:rPr lang="en-US" sz="2400" smtClean="0">
                <a:solidFill>
                  <a:srgbClr val="000099"/>
                </a:solidFill>
              </a:rPr>
              <a:t>aldehyde</a:t>
            </a:r>
            <a:r>
              <a:rPr lang="en-US" sz="2400" smtClean="0"/>
              <a:t> group at one end</a:t>
            </a:r>
            <a:r>
              <a:rPr lang="en-US" sz="2800" smtClean="0"/>
              <a:t>.</a:t>
            </a:r>
          </a:p>
        </p:txBody>
      </p:sp>
      <p:sp>
        <p:nvSpPr>
          <p:cNvPr id="2054" name="Rectangle 18"/>
          <p:cNvSpPr>
            <a:spLocks noChangeArrowheads="1"/>
          </p:cNvSpPr>
          <p:nvPr/>
        </p:nvSpPr>
        <p:spPr bwMode="auto">
          <a:xfrm>
            <a:off x="4724400" y="5715000"/>
            <a:ext cx="4343400" cy="933450"/>
          </a:xfrm>
          <a:prstGeom prst="rect">
            <a:avLst/>
          </a:prstGeom>
          <a:noFill/>
          <a:ln w="9525">
            <a:noFill/>
            <a:miter lim="800000"/>
            <a:headEnd/>
            <a:tailEnd/>
          </a:ln>
        </p:spPr>
        <p:txBody>
          <a:bodyPr/>
          <a:lstStyle/>
          <a:p>
            <a:pPr>
              <a:spcBef>
                <a:spcPct val="20000"/>
              </a:spcBef>
            </a:pPr>
            <a:r>
              <a:rPr lang="en-US">
                <a:solidFill>
                  <a:srgbClr val="000099"/>
                </a:solidFill>
              </a:rPr>
              <a:t>Ketoses</a:t>
            </a:r>
            <a:r>
              <a:rPr lang="en-US"/>
              <a:t> (e.g., fructose) have a </a:t>
            </a:r>
            <a:r>
              <a:rPr lang="en-US">
                <a:solidFill>
                  <a:srgbClr val="000099"/>
                </a:solidFill>
              </a:rPr>
              <a:t>keto</a:t>
            </a:r>
            <a:r>
              <a:rPr lang="en-US"/>
              <a:t> group, usually at C2. </a:t>
            </a:r>
          </a:p>
        </p:txBody>
      </p:sp>
      <p:sp>
        <p:nvSpPr>
          <p:cNvPr id="2055" name="Rectangle 22"/>
          <p:cNvSpPr>
            <a:spLocks noChangeArrowheads="1"/>
          </p:cNvSpPr>
          <p:nvPr/>
        </p:nvSpPr>
        <p:spPr bwMode="auto">
          <a:xfrm>
            <a:off x="4000500" y="2400300"/>
            <a:ext cx="9144000" cy="0"/>
          </a:xfrm>
          <a:prstGeom prst="rect">
            <a:avLst/>
          </a:prstGeom>
          <a:noFill/>
          <a:ln w="9525">
            <a:noFill/>
            <a:miter lim="800000"/>
            <a:headEnd/>
            <a:tailEnd/>
          </a:ln>
        </p:spPr>
        <p:txBody>
          <a:bodyPr>
            <a:spAutoFit/>
          </a:bodyPr>
          <a:lstStyle/>
          <a:p>
            <a:endParaRPr lang="en-GB"/>
          </a:p>
        </p:txBody>
      </p:sp>
      <p:graphicFrame>
        <p:nvGraphicFramePr>
          <p:cNvPr id="2050" name="Object 21"/>
          <p:cNvGraphicFramePr>
            <a:graphicFrameLocks noChangeAspect="1"/>
          </p:cNvGraphicFramePr>
          <p:nvPr/>
        </p:nvGraphicFramePr>
        <p:xfrm>
          <a:off x="1298575" y="2247900"/>
          <a:ext cx="2359025" cy="3314700"/>
        </p:xfrm>
        <a:graphic>
          <a:graphicData uri="http://schemas.openxmlformats.org/presentationml/2006/ole">
            <mc:AlternateContent xmlns:mc="http://schemas.openxmlformats.org/markup-compatibility/2006">
              <mc:Choice xmlns:v="urn:schemas-microsoft-com:vml" Requires="v">
                <p:oleObj spid="_x0000_s2076" r:id="rId4" imgW="1143000" imgH="2057400" progId="Word.Picture.8">
                  <p:embed/>
                </p:oleObj>
              </mc:Choice>
              <mc:Fallback>
                <p:oleObj r:id="rId4" imgW="1143000" imgH="2057400" progId="Word.Picture.8">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575" y="2247900"/>
                        <a:ext cx="2359025" cy="331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Rectangle 25"/>
          <p:cNvSpPr>
            <a:spLocks noChangeArrowheads="1"/>
          </p:cNvSpPr>
          <p:nvPr/>
        </p:nvSpPr>
        <p:spPr bwMode="auto">
          <a:xfrm>
            <a:off x="4000500" y="2400300"/>
            <a:ext cx="9144000" cy="0"/>
          </a:xfrm>
          <a:prstGeom prst="rect">
            <a:avLst/>
          </a:prstGeom>
          <a:noFill/>
          <a:ln w="9525">
            <a:noFill/>
            <a:miter lim="800000"/>
            <a:headEnd/>
            <a:tailEnd/>
          </a:ln>
        </p:spPr>
        <p:txBody>
          <a:bodyPr>
            <a:spAutoFit/>
          </a:bodyPr>
          <a:lstStyle/>
          <a:p>
            <a:endParaRPr lang="en-GB"/>
          </a:p>
        </p:txBody>
      </p:sp>
      <p:graphicFrame>
        <p:nvGraphicFramePr>
          <p:cNvPr id="2051" name="Object 24"/>
          <p:cNvGraphicFramePr>
            <a:graphicFrameLocks noChangeAspect="1"/>
          </p:cNvGraphicFramePr>
          <p:nvPr>
            <p:extLst>
              <p:ext uri="{D42A27DB-BD31-4B8C-83A1-F6EECF244321}">
                <p14:modId xmlns:p14="http://schemas.microsoft.com/office/powerpoint/2010/main" val="3915435099"/>
              </p:ext>
            </p:extLst>
          </p:nvPr>
        </p:nvGraphicFramePr>
        <p:xfrm>
          <a:off x="4724400" y="2247900"/>
          <a:ext cx="2359025" cy="3349625"/>
        </p:xfrm>
        <a:graphic>
          <a:graphicData uri="http://schemas.openxmlformats.org/presentationml/2006/ole">
            <mc:AlternateContent xmlns:mc="http://schemas.openxmlformats.org/markup-compatibility/2006">
              <mc:Choice xmlns:v="urn:schemas-microsoft-com:vml" Requires="v">
                <p:oleObj spid="_x0000_s2077" r:id="rId6" imgW="1143000" imgH="2057400" progId="Word.Picture.8">
                  <p:embed/>
                </p:oleObj>
              </mc:Choice>
              <mc:Fallback>
                <p:oleObj r:id="rId6" imgW="1143000" imgH="2057400" progId="Word.Picture.8">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247900"/>
                        <a:ext cx="2359025" cy="334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47650" y="819150"/>
            <a:ext cx="8553450" cy="1200150"/>
          </a:xfrm>
          <a:prstGeom prst="rect">
            <a:avLst/>
          </a:prstGeom>
        </p:spPr>
        <p:txBody>
          <a:bodyPr>
            <a:spAutoFit/>
          </a:bodyPr>
          <a:lstStyle/>
          <a:p>
            <a:pPr>
              <a:defRPr/>
            </a:pPr>
            <a:r>
              <a:rPr lang="en-GB" dirty="0" err="1"/>
              <a:t>Monosaccharides</a:t>
            </a:r>
            <a:r>
              <a:rPr lang="en-GB" dirty="0"/>
              <a:t>, are either </a:t>
            </a:r>
            <a:r>
              <a:rPr lang="en-GB" dirty="0" err="1">
                <a:solidFill>
                  <a:schemeClr val="accent6">
                    <a:lumMod val="75000"/>
                  </a:schemeClr>
                </a:solidFill>
              </a:rPr>
              <a:t>aldehydes</a:t>
            </a:r>
            <a:r>
              <a:rPr lang="en-GB" dirty="0">
                <a:solidFill>
                  <a:schemeClr val="accent6">
                    <a:lumMod val="75000"/>
                  </a:schemeClr>
                </a:solidFill>
              </a:rPr>
              <a:t> or </a:t>
            </a:r>
            <a:r>
              <a:rPr lang="en-GB" dirty="0" err="1">
                <a:solidFill>
                  <a:schemeClr val="accent6">
                    <a:lumMod val="75000"/>
                  </a:schemeClr>
                </a:solidFill>
              </a:rPr>
              <a:t>ketones</a:t>
            </a:r>
            <a:r>
              <a:rPr lang="en-GB" dirty="0">
                <a:solidFill>
                  <a:schemeClr val="accent6">
                    <a:lumMod val="75000"/>
                  </a:schemeClr>
                </a:solidFill>
              </a:rPr>
              <a:t> </a:t>
            </a:r>
            <a:r>
              <a:rPr lang="en-GB" dirty="0"/>
              <a:t>with two or more hydroxyl groups; the six-carbon </a:t>
            </a:r>
            <a:r>
              <a:rPr lang="en-GB" dirty="0" err="1"/>
              <a:t>monosaccharides</a:t>
            </a:r>
            <a:r>
              <a:rPr lang="en-GB" dirty="0"/>
              <a:t> of glucose and fructose have five hydroxyl groups.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9309205"/>
              </p:ext>
            </p:extLst>
          </p:nvPr>
        </p:nvGraphicFramePr>
        <p:xfrm>
          <a:off x="247650" y="457200"/>
          <a:ext cx="8667750" cy="6424396"/>
        </p:xfrm>
        <a:graphic>
          <a:graphicData uri="http://schemas.openxmlformats.org/drawingml/2006/table">
            <a:tbl>
              <a:tblPr>
                <a:tableStyleId>{616DA210-FB5B-4158-B5E0-FEB733F419BA}</a:tableStyleId>
              </a:tblPr>
              <a:tblGrid>
                <a:gridCol w="1392331">
                  <a:extLst>
                    <a:ext uri="{9D8B030D-6E8A-4147-A177-3AD203B41FA5}">
                      <a16:colId xmlns:a16="http://schemas.microsoft.com/office/drawing/2014/main" val="20000"/>
                    </a:ext>
                  </a:extLst>
                </a:gridCol>
                <a:gridCol w="1636619">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495300">
                <a:tc>
                  <a:txBody>
                    <a:bodyPr/>
                    <a:lstStyle/>
                    <a:p>
                      <a:pPr algn="ctr">
                        <a:spcAft>
                          <a:spcPts val="0"/>
                        </a:spcAft>
                      </a:pPr>
                      <a:r>
                        <a:rPr lang="en-GB" sz="2300" dirty="0" smtClean="0"/>
                        <a:t>No. of Carbons </a:t>
                      </a:r>
                      <a:endParaRPr lang="en-GB" sz="2300" b="1" dirty="0">
                        <a:latin typeface="+mn-lt"/>
                        <a:ea typeface="Times New Roman"/>
                      </a:endParaRPr>
                    </a:p>
                  </a:txBody>
                  <a:tcPr marL="0" marR="108000" marT="0" marB="0" anchor="ctr"/>
                </a:tc>
                <a:tc>
                  <a:txBody>
                    <a:bodyPr/>
                    <a:lstStyle/>
                    <a:p>
                      <a:pPr algn="ctr">
                        <a:spcAft>
                          <a:spcPts val="0"/>
                        </a:spcAft>
                      </a:pPr>
                      <a:r>
                        <a:rPr lang="en-GB" sz="2300" dirty="0"/>
                        <a:t>Category Name </a:t>
                      </a:r>
                      <a:endParaRPr lang="en-GB" sz="2300" b="1" dirty="0">
                        <a:latin typeface="+mn-lt"/>
                        <a:ea typeface="Times New Roman"/>
                      </a:endParaRPr>
                    </a:p>
                  </a:txBody>
                  <a:tcPr marL="0" marR="108000" marT="0" marB="0" anchor="ctr"/>
                </a:tc>
                <a:tc gridSpan="2">
                  <a:txBody>
                    <a:bodyPr/>
                    <a:lstStyle/>
                    <a:p>
                      <a:pPr algn="ctr">
                        <a:spcAft>
                          <a:spcPts val="0"/>
                        </a:spcAft>
                      </a:pPr>
                      <a:r>
                        <a:rPr lang="en-GB" sz="2300" dirty="0"/>
                        <a:t>Relevant examples </a:t>
                      </a:r>
                      <a:endParaRPr lang="en-GB" sz="2300" b="1" dirty="0">
                        <a:latin typeface="+mn-lt"/>
                        <a:ea typeface="Times New Roman"/>
                      </a:endParaRPr>
                    </a:p>
                  </a:txBody>
                  <a:tcPr marL="0" marR="108000" marT="0" marB="0" anchor="ctr"/>
                </a:tc>
                <a:tc hMerge="1">
                  <a:txBody>
                    <a:bodyPr/>
                    <a:lstStyle/>
                    <a:p>
                      <a:endParaRPr lang="en-GB"/>
                    </a:p>
                  </a:txBody>
                  <a:tcPr/>
                </a:tc>
                <a:extLst>
                  <a:ext uri="{0D108BD9-81ED-4DB2-BD59-A6C34878D82A}">
                    <a16:rowId xmlns:a16="http://schemas.microsoft.com/office/drawing/2014/main" val="10000"/>
                  </a:ext>
                </a:extLst>
              </a:tr>
              <a:tr h="673596">
                <a:tc rowSpan="2">
                  <a:txBody>
                    <a:bodyPr/>
                    <a:lstStyle/>
                    <a:p>
                      <a:pPr algn="ctr">
                        <a:spcAft>
                          <a:spcPts val="0"/>
                        </a:spcAft>
                      </a:pPr>
                      <a:r>
                        <a:rPr lang="en-GB" sz="2300" dirty="0"/>
                        <a:t>3 </a:t>
                      </a:r>
                      <a:endParaRPr lang="en-GB" sz="2300" b="1" dirty="0">
                        <a:latin typeface="+mn-lt"/>
                        <a:ea typeface="Times New Roman"/>
                      </a:endParaRPr>
                    </a:p>
                  </a:txBody>
                  <a:tcPr marL="0" marR="108000" marT="0" marB="0" anchor="ctr"/>
                </a:tc>
                <a:tc rowSpan="2">
                  <a:txBody>
                    <a:bodyPr/>
                    <a:lstStyle/>
                    <a:p>
                      <a:pPr algn="ctr">
                        <a:spcAft>
                          <a:spcPts val="0"/>
                        </a:spcAft>
                      </a:pPr>
                      <a:r>
                        <a:rPr lang="en-GB" sz="2300" dirty="0" err="1"/>
                        <a:t>Triose</a:t>
                      </a:r>
                      <a:r>
                        <a:rPr lang="en-GB" sz="2300" dirty="0"/>
                        <a:t> </a:t>
                      </a:r>
                      <a:endParaRPr lang="en-GB" sz="2300" b="1" dirty="0">
                        <a:latin typeface="+mn-lt"/>
                        <a:ea typeface="Times New Roman"/>
                      </a:endParaRPr>
                    </a:p>
                  </a:txBody>
                  <a:tcPr marL="0" marR="108000" marT="0" marB="0" anchor="ctr"/>
                </a:tc>
                <a:tc>
                  <a:txBody>
                    <a:bodyPr/>
                    <a:lstStyle/>
                    <a:p>
                      <a:pPr>
                        <a:spcAft>
                          <a:spcPts val="0"/>
                        </a:spcAft>
                      </a:pPr>
                      <a:r>
                        <a:rPr lang="en-US" sz="2300" dirty="0" err="1" smtClean="0"/>
                        <a:t>Aldose</a:t>
                      </a:r>
                      <a:endParaRPr lang="en-GB" sz="2300" b="1" dirty="0">
                        <a:latin typeface="+mn-lt"/>
                        <a:ea typeface="Times New Roman"/>
                      </a:endParaRPr>
                    </a:p>
                  </a:txBody>
                  <a:tcPr marL="0" marR="108000" marT="0" marB="0" anchor="ctr"/>
                </a:tc>
                <a:tc>
                  <a:txBody>
                    <a:bodyPr/>
                    <a:lstStyle/>
                    <a:p>
                      <a:pPr>
                        <a:spcAft>
                          <a:spcPts val="0"/>
                        </a:spcAft>
                      </a:pPr>
                      <a:r>
                        <a:rPr lang="en-US" sz="2300" dirty="0" err="1" smtClean="0"/>
                        <a:t>Ketose</a:t>
                      </a:r>
                      <a:endParaRPr lang="en-GB" sz="2300" b="1" dirty="0">
                        <a:latin typeface="+mn-lt"/>
                        <a:ea typeface="Times New Roman"/>
                      </a:endParaRPr>
                    </a:p>
                  </a:txBody>
                  <a:tcPr marL="0" marR="108000" marT="0" marB="0" anchor="ctr"/>
                </a:tc>
                <a:extLst>
                  <a:ext uri="{0D108BD9-81ED-4DB2-BD59-A6C34878D82A}">
                    <a16:rowId xmlns:a16="http://schemas.microsoft.com/office/drawing/2014/main" val="10001"/>
                  </a:ext>
                </a:extLst>
              </a:tr>
              <a:tr h="691128">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300" kern="1200" dirty="0" err="1" smtClean="0"/>
                        <a:t>Glyceraldehyde</a:t>
                      </a:r>
                      <a:r>
                        <a:rPr lang="en-GB" sz="2300" kern="1200" dirty="0" smtClean="0"/>
                        <a:t>, </a:t>
                      </a:r>
                    </a:p>
                    <a:p>
                      <a:pPr>
                        <a:spcAft>
                          <a:spcPts val="0"/>
                        </a:spcAft>
                      </a:pPr>
                      <a:endParaRPr lang="en-GB" sz="2300" b="1" dirty="0">
                        <a:latin typeface="+mn-lt"/>
                        <a:ea typeface="Times New Roman"/>
                      </a:endParaRPr>
                    </a:p>
                  </a:txBody>
                  <a:tcPr marL="0" marR="108000" marT="0" marB="0" anchor="ctr"/>
                </a:tc>
                <a:tc>
                  <a:txBody>
                    <a:bodyPr/>
                    <a:lstStyle/>
                    <a:p>
                      <a:pPr>
                        <a:spcAft>
                          <a:spcPts val="0"/>
                        </a:spcAft>
                      </a:pPr>
                      <a:r>
                        <a:rPr lang="en-GB" sz="2300" kern="1200" dirty="0" err="1" smtClean="0"/>
                        <a:t>Dihydroxyacetone</a:t>
                      </a:r>
                      <a:r>
                        <a:rPr lang="en-GB" sz="2300" kern="1200" dirty="0" smtClean="0"/>
                        <a:t> </a:t>
                      </a:r>
                      <a:endParaRPr lang="en-GB" sz="2300" b="1" dirty="0">
                        <a:latin typeface="+mn-lt"/>
                        <a:ea typeface="Times New Roman"/>
                      </a:endParaRPr>
                    </a:p>
                  </a:txBody>
                  <a:tcPr marL="0" marR="108000" marT="0" marB="0" anchor="ctr"/>
                </a:tc>
                <a:extLst>
                  <a:ext uri="{0D108BD9-81ED-4DB2-BD59-A6C34878D82A}">
                    <a16:rowId xmlns:a16="http://schemas.microsoft.com/office/drawing/2014/main" val="10002"/>
                  </a:ext>
                </a:extLst>
              </a:tr>
              <a:tr h="647736">
                <a:tc>
                  <a:txBody>
                    <a:bodyPr/>
                    <a:lstStyle/>
                    <a:p>
                      <a:pPr algn="ctr">
                        <a:spcAft>
                          <a:spcPts val="0"/>
                        </a:spcAft>
                      </a:pPr>
                      <a:r>
                        <a:rPr lang="en-GB" sz="2300"/>
                        <a:t>4 </a:t>
                      </a:r>
                      <a:endParaRPr lang="en-GB" sz="2300" b="1">
                        <a:latin typeface="+mn-lt"/>
                        <a:ea typeface="Times New Roman"/>
                      </a:endParaRPr>
                    </a:p>
                  </a:txBody>
                  <a:tcPr marL="0" marR="108000" marT="0" marB="0" anchor="ctr"/>
                </a:tc>
                <a:tc>
                  <a:txBody>
                    <a:bodyPr/>
                    <a:lstStyle/>
                    <a:p>
                      <a:pPr algn="ctr">
                        <a:spcAft>
                          <a:spcPts val="0"/>
                        </a:spcAft>
                      </a:pPr>
                      <a:r>
                        <a:rPr lang="en-GB" sz="2300" dirty="0" err="1"/>
                        <a:t>Tetrose</a:t>
                      </a:r>
                      <a:r>
                        <a:rPr lang="en-GB" sz="2300" dirty="0"/>
                        <a:t> </a:t>
                      </a:r>
                      <a:endParaRPr lang="en-GB" sz="2300" b="0" dirty="0">
                        <a:latin typeface="+mn-lt"/>
                        <a:ea typeface="Times New Roman"/>
                      </a:endParaRPr>
                    </a:p>
                  </a:txBody>
                  <a:tcPr marL="0" marR="108000" marT="0" marB="0" anchor="ctr"/>
                </a:tc>
                <a:tc>
                  <a:txBody>
                    <a:bodyPr/>
                    <a:lstStyle/>
                    <a:p>
                      <a:pPr algn="l">
                        <a:spcAft>
                          <a:spcPts val="0"/>
                        </a:spcAft>
                      </a:pPr>
                      <a:r>
                        <a:rPr lang="en-GB" sz="2300" dirty="0" err="1"/>
                        <a:t>Erythrose</a:t>
                      </a:r>
                      <a:r>
                        <a:rPr lang="en-GB" sz="2300" dirty="0"/>
                        <a:t> </a:t>
                      </a:r>
                      <a:endParaRPr lang="en-GB" sz="2300" b="1" dirty="0">
                        <a:latin typeface="+mn-lt"/>
                        <a:ea typeface="Times New Roman"/>
                      </a:endParaRPr>
                    </a:p>
                  </a:txBody>
                  <a:tcPr marL="0" marR="108000" marT="0" marB="0" anchor="ctr"/>
                </a:tc>
                <a:tc>
                  <a:txBody>
                    <a:bodyPr/>
                    <a:lstStyle/>
                    <a:p>
                      <a:pPr algn="ctr">
                        <a:spcAft>
                          <a:spcPts val="0"/>
                        </a:spcAft>
                      </a:pPr>
                      <a:r>
                        <a:rPr lang="en-US" sz="2400" kern="1200" dirty="0" err="1" smtClean="0">
                          <a:effectLst/>
                        </a:rPr>
                        <a:t>Erythrulose</a:t>
                      </a:r>
                      <a:endParaRPr lang="en-GB" sz="2400" b="1" dirty="0">
                        <a:latin typeface="+mn-lt"/>
                        <a:ea typeface="Times New Roman"/>
                      </a:endParaRPr>
                    </a:p>
                  </a:txBody>
                  <a:tcPr marL="0" marR="108000" marT="0" marB="0" anchor="ctr"/>
                </a:tc>
                <a:extLst>
                  <a:ext uri="{0D108BD9-81ED-4DB2-BD59-A6C34878D82A}">
                    <a16:rowId xmlns:a16="http://schemas.microsoft.com/office/drawing/2014/main" val="10003"/>
                  </a:ext>
                </a:extLst>
              </a:tr>
              <a:tr h="647736">
                <a:tc>
                  <a:txBody>
                    <a:bodyPr/>
                    <a:lstStyle/>
                    <a:p>
                      <a:pPr algn="ctr">
                        <a:spcAft>
                          <a:spcPts val="0"/>
                        </a:spcAft>
                      </a:pPr>
                      <a:r>
                        <a:rPr lang="en-GB" sz="2300" dirty="0"/>
                        <a:t>5 </a:t>
                      </a:r>
                      <a:endParaRPr lang="en-GB" sz="2300" b="1" dirty="0">
                        <a:latin typeface="+mn-lt"/>
                        <a:ea typeface="Times New Roman"/>
                      </a:endParaRPr>
                    </a:p>
                  </a:txBody>
                  <a:tcPr marL="0" marR="108000" marT="0" marB="0" anchor="ctr"/>
                </a:tc>
                <a:tc>
                  <a:txBody>
                    <a:bodyPr/>
                    <a:lstStyle/>
                    <a:p>
                      <a:pPr algn="ctr">
                        <a:spcAft>
                          <a:spcPts val="0"/>
                        </a:spcAft>
                      </a:pPr>
                      <a:r>
                        <a:rPr lang="en-GB" sz="2300" dirty="0"/>
                        <a:t>Pentose </a:t>
                      </a:r>
                      <a:endParaRPr lang="en-GB" sz="2300" b="1" dirty="0">
                        <a:latin typeface="+mn-lt"/>
                        <a:ea typeface="Times New Roman"/>
                      </a:endParaRPr>
                    </a:p>
                  </a:txBody>
                  <a:tcPr marL="0" marR="108000" marT="0" marB="0" anchor="ctr"/>
                </a:tc>
                <a:tc>
                  <a:txBody>
                    <a:bodyPr/>
                    <a:lstStyle/>
                    <a:p>
                      <a:pPr>
                        <a:spcAft>
                          <a:spcPts val="0"/>
                        </a:spcAft>
                      </a:pPr>
                      <a:r>
                        <a:rPr lang="en-GB" sz="2300" dirty="0" smtClean="0"/>
                        <a:t>Ribose</a:t>
                      </a:r>
                      <a:endParaRPr lang="en-GB" sz="2300" b="1" dirty="0">
                        <a:latin typeface="+mn-lt"/>
                        <a:ea typeface="Times New Roman"/>
                      </a:endParaRPr>
                    </a:p>
                  </a:txBody>
                  <a:tcPr marL="0" marR="108000" marT="0" marB="0" anchor="ctr"/>
                </a:tc>
                <a:tc>
                  <a:txBody>
                    <a:bodyPr/>
                    <a:lstStyle/>
                    <a:p>
                      <a:pPr>
                        <a:spcAft>
                          <a:spcPts val="0"/>
                        </a:spcAft>
                      </a:pPr>
                      <a:r>
                        <a:rPr lang="en-GB" sz="2300" kern="1200" dirty="0" err="1" smtClean="0"/>
                        <a:t>Ribulose</a:t>
                      </a:r>
                      <a:r>
                        <a:rPr lang="en-GB" sz="2300" kern="1200" dirty="0" smtClean="0"/>
                        <a:t>, </a:t>
                      </a:r>
                      <a:r>
                        <a:rPr lang="en-GB" sz="2300" kern="1200" dirty="0" err="1" smtClean="0"/>
                        <a:t>Xylulose</a:t>
                      </a:r>
                      <a:r>
                        <a:rPr lang="en-GB" sz="2300" kern="1200" dirty="0" smtClean="0"/>
                        <a:t> </a:t>
                      </a:r>
                      <a:endParaRPr lang="en-GB" sz="2300" b="1" dirty="0">
                        <a:latin typeface="+mn-lt"/>
                        <a:ea typeface="Times New Roman"/>
                      </a:endParaRPr>
                    </a:p>
                  </a:txBody>
                  <a:tcPr marL="0" marR="108000" marT="0" marB="0" anchor="ctr"/>
                </a:tc>
                <a:extLst>
                  <a:ext uri="{0D108BD9-81ED-4DB2-BD59-A6C34878D82A}">
                    <a16:rowId xmlns:a16="http://schemas.microsoft.com/office/drawing/2014/main" val="10004"/>
                  </a:ext>
                </a:extLst>
              </a:tr>
              <a:tr h="964996">
                <a:tc>
                  <a:txBody>
                    <a:bodyPr/>
                    <a:lstStyle/>
                    <a:p>
                      <a:pPr algn="ctr">
                        <a:spcAft>
                          <a:spcPts val="0"/>
                        </a:spcAft>
                      </a:pPr>
                      <a:r>
                        <a:rPr lang="en-GB" sz="2300" dirty="0"/>
                        <a:t>6 </a:t>
                      </a:r>
                      <a:endParaRPr lang="en-GB" sz="2300" b="1" dirty="0">
                        <a:latin typeface="+mn-lt"/>
                        <a:ea typeface="Times New Roman"/>
                      </a:endParaRPr>
                    </a:p>
                  </a:txBody>
                  <a:tcPr marL="0" marR="108000" marT="0" marB="0" anchor="ctr"/>
                </a:tc>
                <a:tc>
                  <a:txBody>
                    <a:bodyPr/>
                    <a:lstStyle/>
                    <a:p>
                      <a:pPr algn="ctr">
                        <a:spcAft>
                          <a:spcPts val="0"/>
                        </a:spcAft>
                      </a:pPr>
                      <a:r>
                        <a:rPr lang="en-GB" sz="2300" dirty="0" err="1"/>
                        <a:t>Hexose</a:t>
                      </a:r>
                      <a:r>
                        <a:rPr lang="en-GB" sz="2300" dirty="0"/>
                        <a:t> </a:t>
                      </a:r>
                      <a:endParaRPr lang="en-GB" sz="2300" b="1" dirty="0">
                        <a:latin typeface="+mn-lt"/>
                        <a:ea typeface="Times New Roman"/>
                      </a:endParaRPr>
                    </a:p>
                  </a:txBody>
                  <a:tcPr marL="0" marR="108000" marT="0" marB="0" anchor="ctr"/>
                </a:tc>
                <a:tc>
                  <a:txBody>
                    <a:bodyPr/>
                    <a:lstStyle/>
                    <a:p>
                      <a:pPr>
                        <a:spcAft>
                          <a:spcPts val="0"/>
                        </a:spcAft>
                      </a:pPr>
                      <a:r>
                        <a:rPr lang="en-GB" sz="2300" dirty="0"/>
                        <a:t>Glucose, </a:t>
                      </a:r>
                      <a:r>
                        <a:rPr lang="en-GB" sz="2300" dirty="0" err="1"/>
                        <a:t>Galactose</a:t>
                      </a:r>
                      <a:r>
                        <a:rPr lang="en-GB" sz="2300" dirty="0"/>
                        <a:t>, Mannose, </a:t>
                      </a:r>
                      <a:endParaRPr lang="en-GB" sz="2300" b="1" dirty="0">
                        <a:latin typeface="+mn-lt"/>
                        <a:ea typeface="Times New Roman"/>
                      </a:endParaRPr>
                    </a:p>
                  </a:txBody>
                  <a:tcPr marL="0" marR="108000" marT="0" marB="0" anchor="ctr"/>
                </a:tc>
                <a:tc>
                  <a:txBody>
                    <a:bodyPr/>
                    <a:lstStyle/>
                    <a:p>
                      <a:pPr>
                        <a:spcAft>
                          <a:spcPts val="0"/>
                        </a:spcAft>
                      </a:pPr>
                      <a:r>
                        <a:rPr lang="en-GB" sz="2300" kern="1200" dirty="0" smtClean="0"/>
                        <a:t>Fructose, </a:t>
                      </a:r>
                      <a:r>
                        <a:rPr lang="en-GB" sz="2300" kern="1200" dirty="0" err="1" smtClean="0"/>
                        <a:t>Psicose</a:t>
                      </a:r>
                      <a:endParaRPr lang="en-GB" sz="2300" b="1" dirty="0">
                        <a:latin typeface="+mn-lt"/>
                        <a:ea typeface="Times New Roman"/>
                      </a:endParaRPr>
                    </a:p>
                  </a:txBody>
                  <a:tcPr marL="0" marR="108000" marT="0" marB="0" anchor="ctr"/>
                </a:tc>
                <a:extLst>
                  <a:ext uri="{0D108BD9-81ED-4DB2-BD59-A6C34878D82A}">
                    <a16:rowId xmlns:a16="http://schemas.microsoft.com/office/drawing/2014/main" val="10005"/>
                  </a:ext>
                </a:extLst>
              </a:tr>
              <a:tr h="647736">
                <a:tc>
                  <a:txBody>
                    <a:bodyPr/>
                    <a:lstStyle/>
                    <a:p>
                      <a:pPr algn="ctr">
                        <a:spcAft>
                          <a:spcPts val="0"/>
                        </a:spcAft>
                      </a:pPr>
                      <a:r>
                        <a:rPr lang="en-GB" sz="2300" dirty="0"/>
                        <a:t>7 </a:t>
                      </a:r>
                      <a:endParaRPr lang="en-GB" sz="2300" b="1" dirty="0">
                        <a:latin typeface="+mn-lt"/>
                        <a:ea typeface="Times New Roman"/>
                      </a:endParaRPr>
                    </a:p>
                  </a:txBody>
                  <a:tcPr marL="0" marR="108000" marT="0" marB="0" anchor="ctr"/>
                </a:tc>
                <a:tc>
                  <a:txBody>
                    <a:bodyPr/>
                    <a:lstStyle/>
                    <a:p>
                      <a:pPr algn="ctr">
                        <a:spcAft>
                          <a:spcPts val="0"/>
                        </a:spcAft>
                      </a:pPr>
                      <a:r>
                        <a:rPr lang="en-GB" sz="2300" dirty="0" err="1"/>
                        <a:t>Heptose</a:t>
                      </a:r>
                      <a:r>
                        <a:rPr lang="en-GB" sz="2300" dirty="0"/>
                        <a:t> </a:t>
                      </a:r>
                      <a:endParaRPr lang="en-GB" sz="2300" b="1" dirty="0">
                        <a:latin typeface="+mn-lt"/>
                        <a:ea typeface="Times New Roman"/>
                      </a:endParaRPr>
                    </a:p>
                  </a:txBody>
                  <a:tcPr marL="0" marR="108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3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300" kern="1200" dirty="0" smtClean="0">
                          <a:effectLst/>
                        </a:rPr>
                        <a:t>Mannoheptose</a:t>
                      </a:r>
                    </a:p>
                    <a:p>
                      <a:pPr algn="l">
                        <a:spcAft>
                          <a:spcPts val="0"/>
                        </a:spcAft>
                      </a:pPr>
                      <a:endParaRPr lang="en-GB" sz="2300" b="1" dirty="0">
                        <a:latin typeface="+mn-lt"/>
                        <a:ea typeface="Times New Roman"/>
                      </a:endParaRPr>
                    </a:p>
                  </a:txBody>
                  <a:tcPr marL="0" marR="108000" marT="0" marB="0" anchor="ctr"/>
                </a:tc>
                <a:tc>
                  <a:txBody>
                    <a:bodyPr/>
                    <a:lstStyle/>
                    <a:p>
                      <a:pPr algn="ctr">
                        <a:spcAft>
                          <a:spcPts val="0"/>
                        </a:spcAft>
                      </a:pPr>
                      <a:r>
                        <a:rPr lang="en-GB" sz="2300" kern="1200" dirty="0" smtClean="0"/>
                        <a:t>Sedoheptulose</a:t>
                      </a:r>
                      <a:endParaRPr lang="en-GB" sz="2300" b="1" dirty="0">
                        <a:latin typeface="+mn-lt"/>
                        <a:ea typeface="Times New Roman"/>
                      </a:endParaRPr>
                    </a:p>
                  </a:txBody>
                  <a:tcPr marL="0" marR="108000" marT="0" marB="0" anchor="ctr"/>
                </a:tc>
                <a:extLst>
                  <a:ext uri="{0D108BD9-81ED-4DB2-BD59-A6C34878D82A}">
                    <a16:rowId xmlns:a16="http://schemas.microsoft.com/office/drawing/2014/main" val="10006"/>
                  </a:ext>
                </a:extLst>
              </a:tr>
              <a:tr h="1036692">
                <a:tc>
                  <a:txBody>
                    <a:bodyPr/>
                    <a:lstStyle/>
                    <a:p>
                      <a:pPr algn="ctr">
                        <a:spcAft>
                          <a:spcPts val="0"/>
                        </a:spcAft>
                      </a:pPr>
                      <a:r>
                        <a:rPr lang="en-GB" sz="2300"/>
                        <a:t>9 </a:t>
                      </a:r>
                      <a:endParaRPr lang="en-GB" sz="2300" b="1">
                        <a:latin typeface="+mn-lt"/>
                        <a:ea typeface="Times New Roman"/>
                      </a:endParaRPr>
                    </a:p>
                  </a:txBody>
                  <a:tcPr marL="0" marR="108000" marT="0" marB="0" anchor="ctr"/>
                </a:tc>
                <a:tc>
                  <a:txBody>
                    <a:bodyPr/>
                    <a:lstStyle/>
                    <a:p>
                      <a:pPr algn="ctr">
                        <a:spcAft>
                          <a:spcPts val="0"/>
                        </a:spcAft>
                      </a:pPr>
                      <a:r>
                        <a:rPr lang="en-GB" sz="2300"/>
                        <a:t>Nonose </a:t>
                      </a:r>
                      <a:endParaRPr lang="en-GB" sz="2300" b="1">
                        <a:latin typeface="+mn-lt"/>
                        <a:ea typeface="Times New Roman"/>
                      </a:endParaRPr>
                    </a:p>
                  </a:txBody>
                  <a:tcPr marL="0" marR="108000" marT="0" marB="0" anchor="ctr"/>
                </a:tc>
                <a:tc>
                  <a:txBody>
                    <a:bodyPr/>
                    <a:lstStyle/>
                    <a:p>
                      <a:pPr>
                        <a:spcAft>
                          <a:spcPts val="0"/>
                        </a:spcAft>
                      </a:pPr>
                      <a:r>
                        <a:rPr lang="en-GB" sz="2300" dirty="0" err="1"/>
                        <a:t>Neuraminic</a:t>
                      </a:r>
                      <a:r>
                        <a:rPr lang="en-GB" sz="2300" dirty="0"/>
                        <a:t> </a:t>
                      </a:r>
                      <a:r>
                        <a:rPr lang="en-GB" sz="2300" dirty="0" smtClean="0"/>
                        <a:t>acid (</a:t>
                      </a:r>
                      <a:r>
                        <a:rPr lang="en-GB" sz="2300" dirty="0" err="1" smtClean="0"/>
                        <a:t>sialic</a:t>
                      </a:r>
                      <a:r>
                        <a:rPr lang="en-GB" sz="2300" smtClean="0"/>
                        <a:t> acid) </a:t>
                      </a:r>
                      <a:endParaRPr lang="en-GB" sz="2300" b="1" dirty="0">
                        <a:latin typeface="+mn-lt"/>
                        <a:ea typeface="Times New Roman"/>
                      </a:endParaRPr>
                    </a:p>
                  </a:txBody>
                  <a:tcPr marL="0" marR="108000" marT="0" marB="0" anchor="ctr"/>
                </a:tc>
                <a:tc>
                  <a:txBody>
                    <a:bodyPr/>
                    <a:lstStyle/>
                    <a:p>
                      <a:pPr>
                        <a:spcAft>
                          <a:spcPts val="0"/>
                        </a:spcAft>
                      </a:pPr>
                      <a:endParaRPr lang="en-GB" sz="2300" b="1" dirty="0">
                        <a:latin typeface="+mn-lt"/>
                        <a:ea typeface="Times New Roman"/>
                      </a:endParaRPr>
                    </a:p>
                  </a:txBody>
                  <a:tcPr marL="0" marR="108000" marT="0" marB="0" anchor="ctr"/>
                </a:tc>
                <a:extLst>
                  <a:ext uri="{0D108BD9-81ED-4DB2-BD59-A6C34878D82A}">
                    <a16:rowId xmlns:a16="http://schemas.microsoft.com/office/drawing/2014/main" val="10007"/>
                  </a:ext>
                </a:extLst>
              </a:tr>
            </a:tbl>
          </a:graphicData>
        </a:graphic>
      </p:graphicFrame>
      <p:sp>
        <p:nvSpPr>
          <p:cNvPr id="28705" name="TextBox 2"/>
          <p:cNvSpPr txBox="1">
            <a:spLocks noChangeArrowheads="1"/>
          </p:cNvSpPr>
          <p:nvPr/>
        </p:nvSpPr>
        <p:spPr bwMode="auto">
          <a:xfrm>
            <a:off x="495300" y="0"/>
            <a:ext cx="6743700" cy="523875"/>
          </a:xfrm>
          <a:prstGeom prst="rect">
            <a:avLst/>
          </a:prstGeom>
          <a:noFill/>
          <a:ln w="9525">
            <a:noFill/>
            <a:miter lim="800000"/>
            <a:headEnd/>
            <a:tailEnd/>
          </a:ln>
        </p:spPr>
        <p:txBody>
          <a:bodyPr>
            <a:spAutoFit/>
          </a:bodyPr>
          <a:lstStyle/>
          <a:p>
            <a:pPr algn="ctr"/>
            <a:r>
              <a:rPr lang="en-GB" sz="2800" b="1"/>
              <a:t>Classification of monosaccharides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76200"/>
            <a:ext cx="7772400" cy="914400"/>
          </a:xfrm>
        </p:spPr>
        <p:txBody>
          <a:bodyPr/>
          <a:lstStyle/>
          <a:p>
            <a:r>
              <a:rPr lang="en-US" sz="3200" smtClean="0"/>
              <a:t>D vs L Designation</a:t>
            </a:r>
          </a:p>
        </p:txBody>
      </p:sp>
      <p:sp>
        <p:nvSpPr>
          <p:cNvPr id="3076" name="Rectangle 4"/>
          <p:cNvSpPr>
            <a:spLocks noGrp="1" noChangeArrowheads="1"/>
          </p:cNvSpPr>
          <p:nvPr>
            <p:ph type="body" sz="half" idx="1"/>
          </p:nvPr>
        </p:nvSpPr>
        <p:spPr>
          <a:xfrm>
            <a:off x="228600" y="990600"/>
            <a:ext cx="4086225" cy="5600700"/>
          </a:xfrm>
        </p:spPr>
        <p:txBody>
          <a:bodyPr/>
          <a:lstStyle/>
          <a:p>
            <a:pPr>
              <a:defRPr/>
            </a:pPr>
            <a:r>
              <a:rPr lang="en-US" sz="2400" dirty="0" smtClean="0">
                <a:solidFill>
                  <a:srgbClr val="000099"/>
                </a:solidFill>
                <a:latin typeface="Calibri" pitchFamily="34" charset="0"/>
              </a:rPr>
              <a:t>D &amp; L</a:t>
            </a:r>
            <a:r>
              <a:rPr lang="en-US" sz="2400" dirty="0" smtClean="0">
                <a:latin typeface="Calibri" pitchFamily="34" charset="0"/>
              </a:rPr>
              <a:t> designations are based on the configuration about the single asymmetric C in </a:t>
            </a:r>
            <a:r>
              <a:rPr lang="en-US" sz="2400" dirty="0" err="1" smtClean="0">
                <a:solidFill>
                  <a:srgbClr val="000099"/>
                </a:solidFill>
                <a:latin typeface="Calibri" pitchFamily="34" charset="0"/>
              </a:rPr>
              <a:t>glyceraldehyde</a:t>
            </a:r>
            <a:r>
              <a:rPr lang="en-US" sz="2400" dirty="0" smtClean="0">
                <a:latin typeface="Calibri" pitchFamily="34" charset="0"/>
              </a:rPr>
              <a:t>. </a:t>
            </a:r>
            <a:r>
              <a:rPr lang="en-GB" sz="2400" dirty="0" smtClean="0">
                <a:latin typeface="Calibri" pitchFamily="34" charset="0"/>
              </a:rPr>
              <a:t>The </a:t>
            </a:r>
            <a:r>
              <a:rPr lang="en-GB" sz="2400" dirty="0" err="1" smtClean="0">
                <a:latin typeface="Calibri" pitchFamily="34" charset="0"/>
              </a:rPr>
              <a:t>stereoisomers</a:t>
            </a:r>
            <a:r>
              <a:rPr lang="en-GB" sz="2400" dirty="0" smtClean="0">
                <a:latin typeface="Calibri" pitchFamily="34" charset="0"/>
              </a:rPr>
              <a:t> are mirror images of each other</a:t>
            </a:r>
            <a:endParaRPr lang="en-US" sz="2400" dirty="0" smtClean="0">
              <a:latin typeface="Calibri" pitchFamily="34" charset="0"/>
            </a:endParaRPr>
          </a:p>
          <a:p>
            <a:pPr>
              <a:defRPr/>
            </a:pPr>
            <a:endParaRPr lang="en-US" sz="2400" dirty="0" smtClean="0">
              <a:latin typeface="Calibri" pitchFamily="34" charset="0"/>
            </a:endParaRPr>
          </a:p>
          <a:p>
            <a:pPr>
              <a:defRPr/>
            </a:pPr>
            <a:r>
              <a:rPr lang="en-US" sz="2400" i="1" dirty="0" smtClean="0">
                <a:latin typeface="Calibri" pitchFamily="34" charset="0"/>
              </a:rPr>
              <a:t> </a:t>
            </a:r>
            <a:r>
              <a:rPr lang="en-US" sz="2400" dirty="0" smtClean="0">
                <a:latin typeface="Calibri" pitchFamily="34" charset="0"/>
              </a:rPr>
              <a:t>An asymmetric carbon is a carbon that has four different groups or atoms attached to it and having optically activity in solution.</a:t>
            </a:r>
          </a:p>
          <a:p>
            <a:pPr marL="0" indent="0">
              <a:spcAft>
                <a:spcPts val="3000"/>
              </a:spcAft>
              <a:defRPr/>
            </a:pPr>
            <a:r>
              <a:rPr lang="en-US" sz="2400" dirty="0" smtClean="0">
                <a:latin typeface="Calibri" pitchFamily="34" charset="0"/>
              </a:rPr>
              <a:t>The lower representations are </a:t>
            </a:r>
            <a:r>
              <a:rPr lang="en-US" sz="2400" dirty="0" smtClean="0">
                <a:solidFill>
                  <a:srgbClr val="000099"/>
                </a:solidFill>
                <a:latin typeface="Calibri" pitchFamily="34" charset="0"/>
              </a:rPr>
              <a:t>Fischer Projections</a:t>
            </a:r>
            <a:r>
              <a:rPr lang="en-US" sz="2800" dirty="0" smtClean="0"/>
              <a:t>.</a:t>
            </a:r>
          </a:p>
        </p:txBody>
      </p:sp>
      <p:graphicFrame>
        <p:nvGraphicFramePr>
          <p:cNvPr id="3074" name="Object 6"/>
          <p:cNvGraphicFramePr>
            <a:graphicFrameLocks noGrp="1" noChangeAspect="1"/>
          </p:cNvGraphicFramePr>
          <p:nvPr>
            <p:ph sz="half" idx="2"/>
          </p:nvPr>
        </p:nvGraphicFramePr>
        <p:xfrm>
          <a:off x="4572000" y="1133475"/>
          <a:ext cx="4333875" cy="4914900"/>
        </p:xfrm>
        <a:graphic>
          <a:graphicData uri="http://schemas.openxmlformats.org/presentationml/2006/ole">
            <mc:AlternateContent xmlns:mc="http://schemas.openxmlformats.org/markup-compatibility/2006">
              <mc:Choice xmlns:v="urn:schemas-microsoft-com:vml" Requires="v">
                <p:oleObj spid="_x0000_s3086" name="Picture" r:id="rId4" imgW="2629080" imgH="2343240" progId="Word.Picture.8">
                  <p:embed/>
                </p:oleObj>
              </mc:Choice>
              <mc:Fallback>
                <p:oleObj name="Picture" r:id="rId4" imgW="2629080" imgH="234324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33475"/>
                        <a:ext cx="4333875"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Line 7"/>
          <p:cNvSpPr>
            <a:spLocks noChangeShapeType="1"/>
          </p:cNvSpPr>
          <p:nvPr/>
        </p:nvSpPr>
        <p:spPr bwMode="auto">
          <a:xfrm>
            <a:off x="0" y="933450"/>
            <a:ext cx="9144000" cy="0"/>
          </a:xfrm>
          <a:prstGeom prst="line">
            <a:avLst/>
          </a:prstGeom>
          <a:noFill/>
          <a:ln w="76200">
            <a:solidFill>
              <a:srgbClr val="99CC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152400"/>
            <a:ext cx="7772400" cy="990600"/>
          </a:xfrm>
        </p:spPr>
        <p:txBody>
          <a:bodyPr/>
          <a:lstStyle/>
          <a:p>
            <a:r>
              <a:rPr lang="en-US" smtClean="0"/>
              <a:t>Sugar Nomenclature</a:t>
            </a:r>
          </a:p>
        </p:txBody>
      </p:sp>
      <p:sp>
        <p:nvSpPr>
          <p:cNvPr id="4100" name="Rectangle 3"/>
          <p:cNvSpPr>
            <a:spLocks noGrp="1" noChangeArrowheads="1"/>
          </p:cNvSpPr>
          <p:nvPr>
            <p:ph type="body" sz="half" idx="2"/>
          </p:nvPr>
        </p:nvSpPr>
        <p:spPr>
          <a:xfrm>
            <a:off x="381000" y="2133600"/>
            <a:ext cx="3752850" cy="3810000"/>
          </a:xfrm>
        </p:spPr>
        <p:txBody>
          <a:bodyPr/>
          <a:lstStyle/>
          <a:p>
            <a:pPr marL="0" indent="0">
              <a:spcBef>
                <a:spcPct val="10000"/>
              </a:spcBef>
              <a:spcAft>
                <a:spcPct val="50000"/>
              </a:spcAft>
              <a:buFontTx/>
              <a:buNone/>
            </a:pPr>
            <a:r>
              <a:rPr lang="en-US" sz="2800" smtClean="0"/>
              <a:t>For sugars with more than one chiral center,  </a:t>
            </a:r>
            <a:r>
              <a:rPr lang="en-US" sz="2800" b="1" smtClean="0">
                <a:solidFill>
                  <a:srgbClr val="000099"/>
                </a:solidFill>
              </a:rPr>
              <a:t>D</a:t>
            </a:r>
            <a:r>
              <a:rPr lang="en-US" sz="2800" smtClean="0"/>
              <a:t> or </a:t>
            </a:r>
            <a:r>
              <a:rPr lang="en-US" sz="2800" b="1" smtClean="0">
                <a:solidFill>
                  <a:srgbClr val="000099"/>
                </a:solidFill>
              </a:rPr>
              <a:t>L</a:t>
            </a:r>
            <a:r>
              <a:rPr lang="en-US" sz="2800" smtClean="0">
                <a:solidFill>
                  <a:srgbClr val="000099"/>
                </a:solidFill>
              </a:rPr>
              <a:t> </a:t>
            </a:r>
            <a:r>
              <a:rPr lang="en-US" sz="2800" smtClean="0"/>
              <a:t>refers to the asymmetric </a:t>
            </a:r>
            <a:r>
              <a:rPr lang="en-US" sz="2800" b="1" smtClean="0"/>
              <a:t>C</a:t>
            </a:r>
            <a:r>
              <a:rPr lang="en-US" sz="2800" smtClean="0"/>
              <a:t> farthest from the aldehyde or keto group. </a:t>
            </a:r>
          </a:p>
          <a:p>
            <a:pPr marL="0" indent="0">
              <a:spcBef>
                <a:spcPct val="10000"/>
              </a:spcBef>
              <a:spcAft>
                <a:spcPct val="25000"/>
              </a:spcAft>
              <a:buFontTx/>
              <a:buNone/>
            </a:pPr>
            <a:r>
              <a:rPr lang="en-US" sz="2800" smtClean="0"/>
              <a:t>Most naturally occurring sugars are D isomers.</a:t>
            </a:r>
          </a:p>
        </p:txBody>
      </p:sp>
      <p:graphicFrame>
        <p:nvGraphicFramePr>
          <p:cNvPr id="4098" name="Object 7"/>
          <p:cNvGraphicFramePr>
            <a:graphicFrameLocks noGrp="1" noChangeAspect="1"/>
          </p:cNvGraphicFramePr>
          <p:nvPr>
            <p:ph sz="half" idx="1"/>
          </p:nvPr>
        </p:nvGraphicFramePr>
        <p:xfrm>
          <a:off x="4089400" y="2122488"/>
          <a:ext cx="5073650" cy="3749675"/>
        </p:xfrm>
        <a:graphic>
          <a:graphicData uri="http://schemas.openxmlformats.org/presentationml/2006/ole">
            <mc:AlternateContent xmlns:mc="http://schemas.openxmlformats.org/markup-compatibility/2006">
              <mc:Choice xmlns:v="urn:schemas-microsoft-com:vml" Requires="v">
                <p:oleObj spid="_x0000_s4110" name="Picture" r:id="rId4" imgW="2629080" imgH="1943280" progId="Word.Picture.8">
                  <p:embed/>
                </p:oleObj>
              </mc:Choice>
              <mc:Fallback>
                <p:oleObj name="Picture" r:id="rId4" imgW="2629080" imgH="194328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400" y="2122488"/>
                        <a:ext cx="5073650" cy="374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Line 8"/>
          <p:cNvSpPr>
            <a:spLocks noChangeShapeType="1"/>
          </p:cNvSpPr>
          <p:nvPr/>
        </p:nvSpPr>
        <p:spPr bwMode="auto">
          <a:xfrm>
            <a:off x="0" y="1371600"/>
            <a:ext cx="9144000" cy="0"/>
          </a:xfrm>
          <a:prstGeom prst="line">
            <a:avLst/>
          </a:prstGeom>
          <a:noFill/>
          <a:ln w="76200">
            <a:solidFill>
              <a:srgbClr val="99CC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81000"/>
            <a:ext cx="8077200" cy="6286500"/>
          </a:xfrm>
        </p:spPr>
        <p:txBody>
          <a:bodyPr/>
          <a:lstStyle/>
          <a:p>
            <a:pPr marL="0" indent="0">
              <a:lnSpc>
                <a:spcPct val="95000"/>
              </a:lnSpc>
              <a:spcBef>
                <a:spcPct val="0"/>
              </a:spcBef>
              <a:buFontTx/>
              <a:buNone/>
            </a:pPr>
            <a:r>
              <a:rPr lang="en-US" sz="2400" b="1" smtClean="0">
                <a:solidFill>
                  <a:srgbClr val="000099"/>
                </a:solidFill>
              </a:rPr>
              <a:t>D &amp; L</a:t>
            </a:r>
            <a:r>
              <a:rPr lang="en-US" sz="2400" b="1" smtClean="0"/>
              <a:t> sugars are mirror </a:t>
            </a:r>
          </a:p>
          <a:p>
            <a:pPr marL="0" indent="0">
              <a:lnSpc>
                <a:spcPct val="95000"/>
              </a:lnSpc>
              <a:spcBef>
                <a:spcPct val="0"/>
              </a:spcBef>
              <a:spcAft>
                <a:spcPct val="40000"/>
              </a:spcAft>
              <a:buFontTx/>
              <a:buNone/>
            </a:pPr>
            <a:r>
              <a:rPr lang="en-US" sz="2400" b="1" smtClean="0"/>
              <a:t>images of one another. </a:t>
            </a:r>
          </a:p>
          <a:p>
            <a:pPr marL="0" indent="0">
              <a:lnSpc>
                <a:spcPct val="95000"/>
              </a:lnSpc>
              <a:spcBef>
                <a:spcPct val="0"/>
              </a:spcBef>
              <a:buFontTx/>
              <a:buNone/>
            </a:pPr>
            <a:r>
              <a:rPr lang="en-US" sz="2400" b="1" smtClean="0"/>
              <a:t>They have the </a:t>
            </a:r>
            <a:r>
              <a:rPr lang="en-US" sz="2400" b="1" smtClean="0">
                <a:solidFill>
                  <a:srgbClr val="000099"/>
                </a:solidFill>
              </a:rPr>
              <a:t>same </a:t>
            </a:r>
          </a:p>
          <a:p>
            <a:pPr marL="0" indent="0">
              <a:lnSpc>
                <a:spcPct val="95000"/>
              </a:lnSpc>
              <a:spcBef>
                <a:spcPct val="0"/>
              </a:spcBef>
              <a:buFontTx/>
              <a:buNone/>
            </a:pPr>
            <a:r>
              <a:rPr lang="en-US" sz="2400" b="1" smtClean="0">
                <a:solidFill>
                  <a:srgbClr val="000099"/>
                </a:solidFill>
              </a:rPr>
              <a:t>name</a:t>
            </a:r>
            <a:r>
              <a:rPr lang="en-US" sz="2400" b="1" smtClean="0"/>
              <a:t>, e.g., D-glucose </a:t>
            </a:r>
          </a:p>
          <a:p>
            <a:pPr marL="0" indent="0">
              <a:lnSpc>
                <a:spcPct val="95000"/>
              </a:lnSpc>
              <a:spcBef>
                <a:spcPct val="0"/>
              </a:spcBef>
              <a:spcAft>
                <a:spcPct val="40000"/>
              </a:spcAft>
              <a:buFontTx/>
              <a:buNone/>
            </a:pPr>
            <a:r>
              <a:rPr lang="en-US" sz="2400" b="1" smtClean="0"/>
              <a:t>&amp; L-glucose. </a:t>
            </a:r>
          </a:p>
          <a:p>
            <a:pPr marL="0" indent="0">
              <a:lnSpc>
                <a:spcPct val="95000"/>
              </a:lnSpc>
              <a:spcBef>
                <a:spcPct val="0"/>
              </a:spcBef>
              <a:buFontTx/>
              <a:buNone/>
            </a:pPr>
            <a:r>
              <a:rPr lang="en-US" sz="2400" b="1" smtClean="0">
                <a:solidFill>
                  <a:srgbClr val="000099"/>
                </a:solidFill>
              </a:rPr>
              <a:t>Other stereoisomers</a:t>
            </a:r>
            <a:r>
              <a:rPr lang="en-US" sz="2400" b="1" smtClean="0"/>
              <a:t> </a:t>
            </a:r>
          </a:p>
          <a:p>
            <a:pPr marL="0" indent="0">
              <a:lnSpc>
                <a:spcPct val="95000"/>
              </a:lnSpc>
              <a:spcBef>
                <a:spcPct val="0"/>
              </a:spcBef>
              <a:buFontTx/>
              <a:buNone/>
            </a:pPr>
            <a:r>
              <a:rPr lang="en-US" sz="2400" b="1" smtClean="0"/>
              <a:t>have </a:t>
            </a:r>
            <a:r>
              <a:rPr lang="en-US" sz="2400" b="1" smtClean="0">
                <a:solidFill>
                  <a:srgbClr val="000099"/>
                </a:solidFill>
              </a:rPr>
              <a:t>unique names</a:t>
            </a:r>
            <a:r>
              <a:rPr lang="en-US" sz="2400" b="1" smtClean="0"/>
              <a:t>, </a:t>
            </a:r>
          </a:p>
          <a:p>
            <a:pPr marL="0" indent="0">
              <a:lnSpc>
                <a:spcPct val="95000"/>
              </a:lnSpc>
              <a:spcBef>
                <a:spcPct val="0"/>
              </a:spcBef>
              <a:buFontTx/>
              <a:buNone/>
            </a:pPr>
            <a:r>
              <a:rPr lang="en-US" sz="2400" b="1" smtClean="0"/>
              <a:t>e.g., glucose, mannose, </a:t>
            </a:r>
          </a:p>
          <a:p>
            <a:pPr marL="0" indent="0">
              <a:lnSpc>
                <a:spcPct val="95000"/>
              </a:lnSpc>
              <a:spcBef>
                <a:spcPct val="0"/>
              </a:spcBef>
              <a:spcAft>
                <a:spcPct val="40000"/>
              </a:spcAft>
              <a:buFontTx/>
              <a:buNone/>
            </a:pPr>
            <a:r>
              <a:rPr lang="en-US" sz="2400" b="1" smtClean="0"/>
              <a:t>Galactose (</a:t>
            </a:r>
            <a:r>
              <a:rPr lang="en-US" sz="2400" b="1" smtClean="0">
                <a:solidFill>
                  <a:srgbClr val="0000FF"/>
                </a:solidFill>
              </a:rPr>
              <a:t>Epimers: </a:t>
            </a:r>
          </a:p>
          <a:p>
            <a:pPr marL="0" indent="0">
              <a:lnSpc>
                <a:spcPct val="95000"/>
              </a:lnSpc>
              <a:spcBef>
                <a:spcPct val="0"/>
              </a:spcBef>
              <a:spcAft>
                <a:spcPct val="40000"/>
              </a:spcAft>
              <a:buFontTx/>
              <a:buNone/>
            </a:pPr>
            <a:r>
              <a:rPr lang="en-US" sz="2400" b="1" smtClean="0">
                <a:solidFill>
                  <a:srgbClr val="0000FF"/>
                </a:solidFill>
              </a:rPr>
              <a:t>configuration differing at</a:t>
            </a:r>
          </a:p>
          <a:p>
            <a:pPr marL="0" indent="0">
              <a:lnSpc>
                <a:spcPct val="95000"/>
              </a:lnSpc>
              <a:spcBef>
                <a:spcPct val="0"/>
              </a:spcBef>
              <a:spcAft>
                <a:spcPct val="40000"/>
              </a:spcAft>
              <a:buFontTx/>
              <a:buNone/>
            </a:pPr>
            <a:r>
              <a:rPr lang="en-US" sz="2400" b="1" smtClean="0">
                <a:solidFill>
                  <a:srgbClr val="0000FF"/>
                </a:solidFill>
              </a:rPr>
              <a:t> chiral centre at position 4 and 2 respectively</a:t>
            </a:r>
            <a:r>
              <a:rPr lang="en-US" sz="2400" b="1" smtClean="0"/>
              <a:t>). </a:t>
            </a:r>
          </a:p>
          <a:p>
            <a:pPr marL="0" indent="0">
              <a:lnSpc>
                <a:spcPct val="95000"/>
              </a:lnSpc>
              <a:spcBef>
                <a:spcPct val="0"/>
              </a:spcBef>
              <a:spcAft>
                <a:spcPct val="40000"/>
              </a:spcAft>
              <a:buFontTx/>
              <a:buNone/>
            </a:pPr>
            <a:r>
              <a:rPr lang="en-US" sz="2400" b="1" smtClean="0"/>
              <a:t>The number of stereoisomers is </a:t>
            </a:r>
            <a:r>
              <a:rPr lang="en-US" sz="2400" b="1" smtClean="0">
                <a:solidFill>
                  <a:srgbClr val="000099"/>
                </a:solidFill>
              </a:rPr>
              <a:t>2</a:t>
            </a:r>
            <a:r>
              <a:rPr lang="en-US" sz="2400" b="1" baseline="30000" smtClean="0">
                <a:solidFill>
                  <a:srgbClr val="000099"/>
                </a:solidFill>
              </a:rPr>
              <a:t>n</a:t>
            </a:r>
            <a:r>
              <a:rPr lang="en-US" sz="2400" b="1" smtClean="0"/>
              <a:t>, where </a:t>
            </a:r>
            <a:r>
              <a:rPr lang="en-US" sz="2400" b="1" smtClean="0">
                <a:solidFill>
                  <a:srgbClr val="000099"/>
                </a:solidFill>
              </a:rPr>
              <a:t>n</a:t>
            </a:r>
            <a:r>
              <a:rPr lang="en-US" sz="2400" b="1" smtClean="0"/>
              <a:t> is the number of asymmetric centers. </a:t>
            </a:r>
          </a:p>
          <a:p>
            <a:pPr marL="0" indent="0">
              <a:lnSpc>
                <a:spcPct val="95000"/>
              </a:lnSpc>
              <a:spcBef>
                <a:spcPct val="0"/>
              </a:spcBef>
              <a:spcAft>
                <a:spcPct val="40000"/>
              </a:spcAft>
              <a:buFontTx/>
              <a:buNone/>
            </a:pPr>
            <a:r>
              <a:rPr lang="en-US" sz="2400" b="1" smtClean="0"/>
              <a:t>The 6-C aldoses have 4 asymmetric centers. Thus there are </a:t>
            </a:r>
            <a:r>
              <a:rPr lang="en-US" sz="2400" b="1" smtClean="0">
                <a:solidFill>
                  <a:srgbClr val="000099"/>
                </a:solidFill>
              </a:rPr>
              <a:t>16 stereoisomers</a:t>
            </a:r>
            <a:r>
              <a:rPr lang="en-US" sz="2400" b="1" smtClean="0"/>
              <a:t> (8 D-sugars and 8 L-sugars). </a:t>
            </a:r>
          </a:p>
        </p:txBody>
      </p:sp>
      <p:graphicFrame>
        <p:nvGraphicFramePr>
          <p:cNvPr id="5122" name="Object 7"/>
          <p:cNvGraphicFramePr>
            <a:graphicFrameLocks noChangeAspect="1"/>
          </p:cNvGraphicFramePr>
          <p:nvPr/>
        </p:nvGraphicFramePr>
        <p:xfrm>
          <a:off x="4108450" y="400050"/>
          <a:ext cx="5073650" cy="3749675"/>
        </p:xfrm>
        <a:graphic>
          <a:graphicData uri="http://schemas.openxmlformats.org/presentationml/2006/ole">
            <mc:AlternateContent xmlns:mc="http://schemas.openxmlformats.org/markup-compatibility/2006">
              <mc:Choice xmlns:v="urn:schemas-microsoft-com:vml" Requires="v">
                <p:oleObj spid="_x0000_s5134" name="Picture" r:id="rId4" imgW="2629080" imgH="1943280" progId="Word.Picture.8">
                  <p:embed/>
                </p:oleObj>
              </mc:Choice>
              <mc:Fallback>
                <p:oleObj name="Picture" r:id="rId4" imgW="2629080" imgH="194328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450" y="400050"/>
                        <a:ext cx="50736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762000" y="619125"/>
          <a:ext cx="7848600" cy="6238875"/>
        </p:xfrm>
        <a:graphic>
          <a:graphicData uri="http://schemas.openxmlformats.org/presentationml/2006/ole">
            <mc:AlternateContent xmlns:mc="http://schemas.openxmlformats.org/markup-compatibility/2006">
              <mc:Choice xmlns:v="urn:schemas-microsoft-com:vml" Requires="v">
                <p:oleObj spid="_x0000_s89102" r:id="rId3" imgW="10199880" imgH="10639080" progId="">
                  <p:embed/>
                </p:oleObj>
              </mc:Choice>
              <mc:Fallback>
                <p:oleObj r:id="rId3" imgW="10199880" imgH="106390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19125"/>
                        <a:ext cx="7848600" cy="623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Box 4"/>
          <p:cNvSpPr txBox="1">
            <a:spLocks noChangeArrowheads="1"/>
          </p:cNvSpPr>
          <p:nvPr/>
        </p:nvSpPr>
        <p:spPr bwMode="auto">
          <a:xfrm>
            <a:off x="34925" y="-26988"/>
            <a:ext cx="8748713" cy="646331"/>
          </a:xfrm>
          <a:prstGeom prst="rect">
            <a:avLst/>
          </a:prstGeom>
          <a:noFill/>
          <a:ln w="9525">
            <a:noFill/>
            <a:miter lim="800000"/>
            <a:headEnd/>
            <a:tailEnd/>
          </a:ln>
          <a:effectLst/>
        </p:spPr>
        <p:txBody>
          <a:bodyPr>
            <a:spAutoFit/>
          </a:bodyPr>
          <a:lstStyle/>
          <a:p>
            <a:pPr algn="ctr">
              <a:spcBef>
                <a:spcPct val="50000"/>
              </a:spcBef>
            </a:pPr>
            <a:r>
              <a:rPr lang="en-US" b="1" dirty="0" err="1" smtClean="0"/>
              <a:t>Configarational</a:t>
            </a:r>
            <a:r>
              <a:rPr lang="en-US" b="1" dirty="0" smtClean="0"/>
              <a:t> </a:t>
            </a:r>
            <a:r>
              <a:rPr lang="en-US" b="1" dirty="0"/>
              <a:t>Relationships Among the Isomeric D-</a:t>
            </a:r>
            <a:r>
              <a:rPr lang="en-US" b="1" dirty="0" err="1"/>
              <a:t>Aldotetroses</a:t>
            </a:r>
            <a:r>
              <a:rPr lang="en-US" b="1" dirty="0"/>
              <a:t>, D-</a:t>
            </a:r>
            <a:r>
              <a:rPr lang="en-US" b="1" dirty="0" err="1"/>
              <a:t>Aldopentoses</a:t>
            </a:r>
            <a:r>
              <a:rPr lang="en-US" b="1" dirty="0"/>
              <a:t>, and D-</a:t>
            </a:r>
            <a:r>
              <a:rPr lang="en-US" b="1" dirty="0" err="1"/>
              <a:t>Aldohexoses</a:t>
            </a:r>
            <a:r>
              <a:rPr lang="en-US"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yamwange\Desktop\epimers.jpg"/>
          <p:cNvPicPr>
            <a:picLocks noChangeAspect="1" noChangeArrowheads="1"/>
          </p:cNvPicPr>
          <p:nvPr/>
        </p:nvPicPr>
        <p:blipFill>
          <a:blip r:embed="rId2"/>
          <a:srcRect/>
          <a:stretch>
            <a:fillRect/>
          </a:stretch>
        </p:blipFill>
        <p:spPr bwMode="auto">
          <a:xfrm>
            <a:off x="914400" y="1181100"/>
            <a:ext cx="7658100" cy="5562600"/>
          </a:xfrm>
          <a:prstGeom prst="rect">
            <a:avLst/>
          </a:prstGeom>
          <a:noFill/>
          <a:ln w="9525">
            <a:noFill/>
            <a:miter lim="800000"/>
            <a:headEnd/>
            <a:tailEnd/>
          </a:ln>
        </p:spPr>
      </p:pic>
      <p:sp>
        <p:nvSpPr>
          <p:cNvPr id="29699" name="TextBox 2"/>
          <p:cNvSpPr txBox="1">
            <a:spLocks noChangeArrowheads="1"/>
          </p:cNvSpPr>
          <p:nvPr/>
        </p:nvSpPr>
        <p:spPr bwMode="auto">
          <a:xfrm>
            <a:off x="1847850" y="342900"/>
            <a:ext cx="5676900" cy="584200"/>
          </a:xfrm>
          <a:prstGeom prst="rect">
            <a:avLst/>
          </a:prstGeom>
          <a:noFill/>
          <a:ln w="9525">
            <a:noFill/>
            <a:miter lim="800000"/>
            <a:headEnd/>
            <a:tailEnd/>
          </a:ln>
        </p:spPr>
        <p:txBody>
          <a:bodyPr>
            <a:spAutoFit/>
          </a:bodyPr>
          <a:lstStyle/>
          <a:p>
            <a:pPr algn="ctr"/>
            <a:r>
              <a:rPr lang="en-US" sz="3200" b="1"/>
              <a:t>Epimers of Glucose</a:t>
            </a:r>
            <a:endParaRPr lang="en-GB" sz="3200"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sz="quarter"/>
          </p:nvPr>
        </p:nvSpPr>
        <p:spPr>
          <a:xfrm>
            <a:off x="342900" y="152400"/>
            <a:ext cx="8458200" cy="1143000"/>
          </a:xfrm>
        </p:spPr>
        <p:txBody>
          <a:bodyPr/>
          <a:lstStyle/>
          <a:p>
            <a:r>
              <a:rPr lang="en-US" smtClean="0"/>
              <a:t>Hemiacetal &amp; hemiketal formation</a:t>
            </a:r>
          </a:p>
        </p:txBody>
      </p:sp>
      <p:sp>
        <p:nvSpPr>
          <p:cNvPr id="6148" name="Rectangle 9"/>
          <p:cNvSpPr>
            <a:spLocks noGrp="1" noChangeArrowheads="1"/>
          </p:cNvSpPr>
          <p:nvPr>
            <p:ph sz="quarter" idx="1"/>
          </p:nvPr>
        </p:nvSpPr>
        <p:spPr>
          <a:xfrm>
            <a:off x="304800" y="2286000"/>
            <a:ext cx="2667000" cy="4114800"/>
          </a:xfrm>
        </p:spPr>
        <p:txBody>
          <a:bodyPr/>
          <a:lstStyle/>
          <a:p>
            <a:pPr marL="0" indent="0">
              <a:spcBef>
                <a:spcPct val="0"/>
              </a:spcBef>
              <a:spcAft>
                <a:spcPct val="95000"/>
              </a:spcAft>
              <a:buFontTx/>
              <a:buNone/>
            </a:pPr>
            <a:r>
              <a:rPr lang="en-US" sz="2800" smtClean="0"/>
              <a:t>An aldehyde can react with an alcohol to form  a </a:t>
            </a:r>
            <a:r>
              <a:rPr lang="en-US" sz="2800" smtClean="0">
                <a:solidFill>
                  <a:srgbClr val="000099"/>
                </a:solidFill>
              </a:rPr>
              <a:t>hemiacetal</a:t>
            </a:r>
            <a:r>
              <a:rPr lang="en-US" sz="2800" smtClean="0"/>
              <a:t>. </a:t>
            </a:r>
          </a:p>
          <a:p>
            <a:pPr marL="0" indent="0">
              <a:spcBef>
                <a:spcPts val="600"/>
              </a:spcBef>
              <a:spcAft>
                <a:spcPts val="1200"/>
              </a:spcAft>
              <a:buFontTx/>
              <a:buNone/>
            </a:pPr>
            <a:r>
              <a:rPr lang="en-US" sz="2800" smtClean="0"/>
              <a:t>A ketone can react with an alcohol to form  a </a:t>
            </a:r>
            <a:r>
              <a:rPr lang="en-US" sz="2800" smtClean="0">
                <a:solidFill>
                  <a:srgbClr val="000099"/>
                </a:solidFill>
              </a:rPr>
              <a:t>hemiketal</a:t>
            </a:r>
            <a:r>
              <a:rPr lang="en-US" sz="2800" smtClean="0"/>
              <a:t>.</a:t>
            </a:r>
          </a:p>
        </p:txBody>
      </p:sp>
      <p:graphicFrame>
        <p:nvGraphicFramePr>
          <p:cNvPr id="6146" name="Object 16"/>
          <p:cNvGraphicFramePr>
            <a:graphicFrameLocks noGrp="1" noChangeAspect="1"/>
          </p:cNvGraphicFramePr>
          <p:nvPr>
            <p:ph sz="quarter" idx="2"/>
          </p:nvPr>
        </p:nvGraphicFramePr>
        <p:xfrm>
          <a:off x="2971800" y="1981200"/>
          <a:ext cx="6188075" cy="4465638"/>
        </p:xfrm>
        <a:graphic>
          <a:graphicData uri="http://schemas.openxmlformats.org/presentationml/2006/ole">
            <mc:AlternateContent xmlns:mc="http://schemas.openxmlformats.org/markup-compatibility/2006">
              <mc:Choice xmlns:v="urn:schemas-microsoft-com:vml" Requires="v">
                <p:oleObj spid="_x0000_s6158" name="Picture" r:id="rId4" imgW="3086280" imgH="2228760" progId="Word.Picture.8">
                  <p:embed/>
                </p:oleObj>
              </mc:Choice>
              <mc:Fallback>
                <p:oleObj name="Picture" r:id="rId4" imgW="3086280" imgH="2228760" progId="Word.Picture.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81200"/>
                        <a:ext cx="6188075" cy="446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Line 18"/>
          <p:cNvSpPr>
            <a:spLocks noChangeShapeType="1"/>
          </p:cNvSpPr>
          <p:nvPr/>
        </p:nvSpPr>
        <p:spPr bwMode="auto">
          <a:xfrm>
            <a:off x="0" y="1447800"/>
            <a:ext cx="9144000" cy="0"/>
          </a:xfrm>
          <a:prstGeom prst="line">
            <a:avLst/>
          </a:prstGeom>
          <a:noFill/>
          <a:ln w="76200">
            <a:solidFill>
              <a:srgbClr val="99CC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266700" y="304800"/>
            <a:ext cx="3467100" cy="4133850"/>
          </a:xfrm>
        </p:spPr>
        <p:txBody>
          <a:bodyPr/>
          <a:lstStyle/>
          <a:p>
            <a:pPr marL="0" indent="0">
              <a:lnSpc>
                <a:spcPct val="95000"/>
              </a:lnSpc>
              <a:spcBef>
                <a:spcPct val="0"/>
              </a:spcBef>
              <a:spcAft>
                <a:spcPct val="25000"/>
              </a:spcAft>
              <a:buFontTx/>
              <a:buNone/>
            </a:pPr>
            <a:r>
              <a:rPr lang="en-US" sz="2400" b="1" smtClean="0"/>
              <a:t>Pentoses and hexoses can </a:t>
            </a:r>
            <a:r>
              <a:rPr lang="en-US" sz="2400" b="1" smtClean="0">
                <a:solidFill>
                  <a:srgbClr val="000099"/>
                </a:solidFill>
              </a:rPr>
              <a:t>cyclize</a:t>
            </a:r>
            <a:r>
              <a:rPr lang="en-US" sz="2400" b="1" smtClean="0"/>
              <a:t> as the ketone or aldehyde reacts   with a distal OH.</a:t>
            </a:r>
          </a:p>
          <a:p>
            <a:pPr marL="0" indent="0">
              <a:lnSpc>
                <a:spcPct val="95000"/>
              </a:lnSpc>
              <a:spcBef>
                <a:spcPct val="0"/>
              </a:spcBef>
              <a:spcAft>
                <a:spcPct val="25000"/>
              </a:spcAft>
              <a:buFontTx/>
              <a:buNone/>
            </a:pPr>
            <a:endParaRPr lang="en-US" sz="2400" b="1" smtClean="0"/>
          </a:p>
          <a:p>
            <a:pPr marL="0" indent="0">
              <a:lnSpc>
                <a:spcPct val="95000"/>
              </a:lnSpc>
              <a:spcBef>
                <a:spcPct val="0"/>
              </a:spcBef>
              <a:spcAft>
                <a:spcPct val="25000"/>
              </a:spcAft>
              <a:buFontTx/>
              <a:buNone/>
            </a:pPr>
            <a:r>
              <a:rPr lang="en-US" sz="2400" b="1" smtClean="0">
                <a:solidFill>
                  <a:srgbClr val="000099"/>
                </a:solidFill>
              </a:rPr>
              <a:t>Glucose</a:t>
            </a:r>
            <a:r>
              <a:rPr lang="en-US" sz="2400" b="1" smtClean="0"/>
              <a:t> forms an intra-molecular hemiacetal, as the C1 aldehyde  &amp;   C5 OH react, to   form a </a:t>
            </a:r>
            <a:r>
              <a:rPr lang="en-US" sz="2400" b="1" smtClean="0">
                <a:solidFill>
                  <a:srgbClr val="000099"/>
                </a:solidFill>
              </a:rPr>
              <a:t>6-member pyranose ring</a:t>
            </a:r>
            <a:r>
              <a:rPr lang="en-US" sz="2400" smtClean="0">
                <a:solidFill>
                  <a:srgbClr val="000099"/>
                </a:solidFill>
              </a:rPr>
              <a:t>.</a:t>
            </a:r>
            <a:r>
              <a:rPr lang="en-US" sz="2400" smtClean="0"/>
              <a:t> </a:t>
            </a:r>
          </a:p>
        </p:txBody>
      </p:sp>
      <p:sp>
        <p:nvSpPr>
          <p:cNvPr id="30723" name="Rectangle 12"/>
          <p:cNvSpPr>
            <a:spLocks noChangeArrowheads="1"/>
          </p:cNvSpPr>
          <p:nvPr/>
        </p:nvSpPr>
        <p:spPr bwMode="auto">
          <a:xfrm>
            <a:off x="228600" y="4495800"/>
            <a:ext cx="3295650" cy="1543050"/>
          </a:xfrm>
          <a:prstGeom prst="rect">
            <a:avLst/>
          </a:prstGeom>
          <a:noFill/>
          <a:ln w="9525">
            <a:noFill/>
            <a:miter lim="800000"/>
            <a:headEnd/>
            <a:tailEnd/>
          </a:ln>
        </p:spPr>
        <p:txBody>
          <a:bodyPr/>
          <a:lstStyle/>
          <a:p>
            <a:pPr>
              <a:lnSpc>
                <a:spcPct val="80000"/>
              </a:lnSpc>
              <a:spcAft>
                <a:spcPct val="40000"/>
              </a:spcAft>
            </a:pPr>
            <a:r>
              <a:rPr lang="en-US" sz="2400" b="1" dirty="0"/>
              <a:t>These representations </a:t>
            </a:r>
          </a:p>
          <a:p>
            <a:pPr>
              <a:lnSpc>
                <a:spcPct val="80000"/>
              </a:lnSpc>
              <a:spcAft>
                <a:spcPct val="40000"/>
              </a:spcAft>
            </a:pPr>
            <a:r>
              <a:rPr lang="en-US" sz="2400" b="1" dirty="0"/>
              <a:t>of the cyclic sugars are </a:t>
            </a:r>
          </a:p>
          <a:p>
            <a:pPr>
              <a:lnSpc>
                <a:spcPct val="80000"/>
              </a:lnSpc>
              <a:spcAft>
                <a:spcPct val="40000"/>
              </a:spcAft>
            </a:pPr>
            <a:r>
              <a:rPr lang="en-US" sz="2400" b="1" dirty="0"/>
              <a:t>called </a:t>
            </a:r>
            <a:r>
              <a:rPr lang="en-US" sz="2400" b="1" dirty="0">
                <a:solidFill>
                  <a:srgbClr val="000099"/>
                </a:solidFill>
              </a:rPr>
              <a:t>Haworth</a:t>
            </a:r>
            <a:r>
              <a:rPr lang="en-US" sz="2400" b="1" dirty="0"/>
              <a:t> projections</a:t>
            </a:r>
            <a:r>
              <a:rPr lang="en-US" b="1" dirty="0"/>
              <a:t>.</a:t>
            </a:r>
          </a:p>
        </p:txBody>
      </p:sp>
      <p:sp>
        <p:nvSpPr>
          <p:cNvPr id="30724" name="Rectangle 15"/>
          <p:cNvSpPr>
            <a:spLocks noChangeArrowheads="1"/>
          </p:cNvSpPr>
          <p:nvPr/>
        </p:nvSpPr>
        <p:spPr bwMode="auto">
          <a:xfrm>
            <a:off x="2943225" y="1857375"/>
            <a:ext cx="9144000" cy="0"/>
          </a:xfrm>
          <a:prstGeom prst="rect">
            <a:avLst/>
          </a:prstGeom>
          <a:noFill/>
          <a:ln w="9525">
            <a:noFill/>
            <a:miter lim="800000"/>
            <a:headEnd/>
            <a:tailEnd/>
          </a:ln>
        </p:spPr>
        <p:txBody>
          <a:bodyPr>
            <a:spAutoFit/>
          </a:bodyPr>
          <a:lstStyle/>
          <a:p>
            <a:endParaRPr lang="en-GB"/>
          </a:p>
        </p:txBody>
      </p:sp>
      <p:sp>
        <p:nvSpPr>
          <p:cNvPr id="30725" name="Rectangle 17"/>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endParaRPr lang="en-GB"/>
          </a:p>
        </p:txBody>
      </p:sp>
      <p:sp>
        <p:nvSpPr>
          <p:cNvPr id="30726" name="Rectangle 19"/>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endParaRPr lang="en-GB"/>
          </a:p>
        </p:txBody>
      </p:sp>
      <p:pic>
        <p:nvPicPr>
          <p:cNvPr id="30727" name="Picture 10" descr="C:\Users\Nyamwange\Desktop\Formation of cyclic forms of D-glucose.jpg"/>
          <p:cNvPicPr>
            <a:picLocks noChangeAspect="1" noChangeArrowheads="1"/>
          </p:cNvPicPr>
          <p:nvPr/>
        </p:nvPicPr>
        <p:blipFill>
          <a:blip r:embed="rId3"/>
          <a:srcRect/>
          <a:stretch>
            <a:fillRect/>
          </a:stretch>
        </p:blipFill>
        <p:spPr bwMode="auto">
          <a:xfrm>
            <a:off x="3795713" y="228600"/>
            <a:ext cx="5348287"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457200" y="3524250"/>
            <a:ext cx="8458200" cy="3067050"/>
          </a:xfrm>
        </p:spPr>
        <p:txBody>
          <a:bodyPr/>
          <a:lstStyle/>
          <a:p>
            <a:pPr marL="0" indent="0">
              <a:spcBef>
                <a:spcPct val="0"/>
              </a:spcBef>
              <a:spcAft>
                <a:spcPct val="40000"/>
              </a:spcAft>
              <a:buClr>
                <a:schemeClr val="hlink"/>
              </a:buClr>
              <a:buFont typeface="Wingdings" pitchFamily="2" charset="2"/>
              <a:buNone/>
            </a:pPr>
            <a:r>
              <a:rPr lang="en-US" sz="2800" smtClean="0"/>
              <a:t>Cyclization of glucose produces a new </a:t>
            </a:r>
            <a:r>
              <a:rPr lang="en-US" sz="2800" smtClean="0">
                <a:solidFill>
                  <a:schemeClr val="hlink"/>
                </a:solidFill>
              </a:rPr>
              <a:t>asymmetric center</a:t>
            </a:r>
            <a:r>
              <a:rPr lang="en-US" sz="2800" smtClean="0">
                <a:solidFill>
                  <a:srgbClr val="000099"/>
                </a:solidFill>
              </a:rPr>
              <a:t> </a:t>
            </a:r>
            <a:r>
              <a:rPr lang="en-US" sz="2800" smtClean="0"/>
              <a:t>at </a:t>
            </a:r>
            <a:r>
              <a:rPr lang="en-US" sz="2800" smtClean="0">
                <a:solidFill>
                  <a:schemeClr val="hlink"/>
                </a:solidFill>
              </a:rPr>
              <a:t>C1</a:t>
            </a:r>
            <a:r>
              <a:rPr lang="en-US" sz="2800" smtClean="0"/>
              <a:t>. The 2 stereoisomers are called </a:t>
            </a:r>
            <a:r>
              <a:rPr lang="en-US" sz="2800" smtClean="0">
                <a:solidFill>
                  <a:srgbClr val="0000FF"/>
                </a:solidFill>
              </a:rPr>
              <a:t>anomers</a:t>
            </a:r>
            <a:r>
              <a:rPr lang="en-US" sz="2800" smtClean="0"/>
              <a:t>, </a:t>
            </a:r>
            <a:r>
              <a:rPr lang="en-US" sz="2800" smtClean="0">
                <a:latin typeface="Symbol" pitchFamily="18" charset="2"/>
              </a:rPr>
              <a:t>a</a:t>
            </a:r>
            <a:r>
              <a:rPr lang="en-US" sz="2800" smtClean="0"/>
              <a:t> &amp; </a:t>
            </a:r>
            <a:r>
              <a:rPr lang="en-US" sz="2800" smtClean="0">
                <a:latin typeface="Symbol" pitchFamily="18" charset="2"/>
              </a:rPr>
              <a:t>b</a:t>
            </a:r>
            <a:r>
              <a:rPr lang="en-US" sz="2800" smtClean="0"/>
              <a:t>. </a:t>
            </a:r>
          </a:p>
          <a:p>
            <a:pPr marL="0" indent="0">
              <a:spcBef>
                <a:spcPct val="0"/>
              </a:spcBef>
              <a:spcAft>
                <a:spcPct val="20000"/>
              </a:spcAft>
              <a:buClr>
                <a:schemeClr val="hlink"/>
              </a:buClr>
              <a:buFont typeface="Wingdings" pitchFamily="2" charset="2"/>
              <a:buNone/>
            </a:pPr>
            <a:r>
              <a:rPr lang="en-US" sz="2800" smtClean="0"/>
              <a:t>Haworth projections represent the cyclic sugars as having essentially planar rings, with the OH at the anomeric C1:</a:t>
            </a:r>
          </a:p>
          <a:p>
            <a:pPr marL="804863" lvl="1">
              <a:lnSpc>
                <a:spcPct val="105000"/>
              </a:lnSpc>
              <a:spcBef>
                <a:spcPct val="0"/>
              </a:spcBef>
              <a:spcAft>
                <a:spcPct val="10000"/>
              </a:spcAft>
              <a:buClr>
                <a:schemeClr val="hlink"/>
              </a:buClr>
              <a:buFont typeface="Wingdings" pitchFamily="2" charset="2"/>
              <a:buChar char="w"/>
            </a:pPr>
            <a:r>
              <a:rPr lang="en-US" b="1" smtClean="0">
                <a:solidFill>
                  <a:schemeClr val="accent2"/>
                </a:solidFill>
                <a:latin typeface="Symbol" pitchFamily="18" charset="2"/>
              </a:rPr>
              <a:t> </a:t>
            </a:r>
            <a:r>
              <a:rPr lang="en-US" smtClean="0">
                <a:solidFill>
                  <a:srgbClr val="0000FF"/>
                </a:solidFill>
                <a:latin typeface="Symbol" pitchFamily="18" charset="2"/>
              </a:rPr>
              <a:t>a</a:t>
            </a:r>
            <a:r>
              <a:rPr lang="en-US" smtClean="0">
                <a:latin typeface="Symbol" pitchFamily="18" charset="2"/>
              </a:rPr>
              <a:t> </a:t>
            </a:r>
            <a:r>
              <a:rPr lang="en-US" smtClean="0"/>
              <a:t>(OH </a:t>
            </a:r>
            <a:r>
              <a:rPr lang="en-US" smtClean="0">
                <a:solidFill>
                  <a:srgbClr val="0000FF"/>
                </a:solidFill>
              </a:rPr>
              <a:t>below</a:t>
            </a:r>
            <a:r>
              <a:rPr lang="en-US" smtClean="0"/>
              <a:t> the ring)</a:t>
            </a:r>
          </a:p>
          <a:p>
            <a:pPr marL="804863" lvl="1">
              <a:lnSpc>
                <a:spcPct val="105000"/>
              </a:lnSpc>
              <a:spcBef>
                <a:spcPct val="0"/>
              </a:spcBef>
              <a:spcAft>
                <a:spcPct val="20000"/>
              </a:spcAft>
              <a:buClr>
                <a:schemeClr val="hlink"/>
              </a:buClr>
              <a:buFont typeface="Wingdings" pitchFamily="2" charset="2"/>
              <a:buChar char="w"/>
            </a:pPr>
            <a:r>
              <a:rPr lang="en-US" b="1" smtClean="0">
                <a:solidFill>
                  <a:schemeClr val="accent2"/>
                </a:solidFill>
                <a:latin typeface="Symbol" pitchFamily="18" charset="2"/>
              </a:rPr>
              <a:t> </a:t>
            </a:r>
            <a:r>
              <a:rPr lang="en-US" smtClean="0">
                <a:solidFill>
                  <a:srgbClr val="0000FF"/>
                </a:solidFill>
                <a:latin typeface="Symbol" pitchFamily="18" charset="2"/>
              </a:rPr>
              <a:t>b</a:t>
            </a:r>
            <a:r>
              <a:rPr lang="en-US" smtClean="0"/>
              <a:t> (OH </a:t>
            </a:r>
            <a:r>
              <a:rPr lang="en-US" smtClean="0">
                <a:solidFill>
                  <a:srgbClr val="0000FF"/>
                </a:solidFill>
              </a:rPr>
              <a:t>above</a:t>
            </a:r>
            <a:r>
              <a:rPr lang="en-US" smtClean="0"/>
              <a:t> the ring).</a:t>
            </a:r>
          </a:p>
        </p:txBody>
      </p:sp>
      <p:sp>
        <p:nvSpPr>
          <p:cNvPr id="7172" name="Rectangle 12"/>
          <p:cNvSpPr>
            <a:spLocks noChangeArrowheads="1"/>
          </p:cNvSpPr>
          <p:nvPr/>
        </p:nvSpPr>
        <p:spPr bwMode="auto">
          <a:xfrm>
            <a:off x="2914650" y="2657475"/>
            <a:ext cx="9144000" cy="0"/>
          </a:xfrm>
          <a:prstGeom prst="rect">
            <a:avLst/>
          </a:prstGeom>
          <a:noFill/>
          <a:ln w="9525">
            <a:noFill/>
            <a:miter lim="800000"/>
            <a:headEnd/>
            <a:tailEnd/>
          </a:ln>
        </p:spPr>
        <p:txBody>
          <a:bodyPr>
            <a:spAutoFit/>
          </a:bodyPr>
          <a:lstStyle/>
          <a:p>
            <a:endParaRPr lang="en-GB"/>
          </a:p>
        </p:txBody>
      </p:sp>
      <p:graphicFrame>
        <p:nvGraphicFramePr>
          <p:cNvPr id="7170" name="Object 11"/>
          <p:cNvGraphicFramePr>
            <a:graphicFrameLocks noChangeAspect="1"/>
          </p:cNvGraphicFramePr>
          <p:nvPr/>
        </p:nvGraphicFramePr>
        <p:xfrm>
          <a:off x="1154113" y="133350"/>
          <a:ext cx="6846887" cy="3187700"/>
        </p:xfrm>
        <a:graphic>
          <a:graphicData uri="http://schemas.openxmlformats.org/presentationml/2006/ole">
            <mc:AlternateContent xmlns:mc="http://schemas.openxmlformats.org/markup-compatibility/2006">
              <mc:Choice xmlns:v="urn:schemas-microsoft-com:vml" Requires="v">
                <p:oleObj spid="_x0000_s7182" r:id="rId4" imgW="3314700" imgH="1543812" progId="Word.Picture.8">
                  <p:embed/>
                </p:oleObj>
              </mc:Choice>
              <mc:Fallback>
                <p:oleObj r:id="rId4" imgW="3314700" imgH="1543812" progId="Word.Picture.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33350"/>
                        <a:ext cx="6846887" cy="318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800">
                <a:solidFill>
                  <a:schemeClr val="tx1"/>
                </a:solidFill>
              </a:rPr>
              <a:t>Carbon is the central element</a:t>
            </a:r>
          </a:p>
        </p:txBody>
      </p:sp>
      <p:sp>
        <p:nvSpPr>
          <p:cNvPr id="3075" name="Rectangle 3"/>
          <p:cNvSpPr>
            <a:spLocks noGrp="1" noChangeArrowheads="1"/>
          </p:cNvSpPr>
          <p:nvPr>
            <p:ph type="body" idx="1"/>
          </p:nvPr>
        </p:nvSpPr>
        <p:spPr/>
        <p:txBody>
          <a:bodyPr/>
          <a:lstStyle/>
          <a:p>
            <a:pPr>
              <a:lnSpc>
                <a:spcPct val="145000"/>
              </a:lnSpc>
            </a:pPr>
            <a:r>
              <a:rPr lang="en-US" sz="2800"/>
              <a:t>All biomolecules contain a Carbon chain or ring</a:t>
            </a:r>
          </a:p>
          <a:p>
            <a:pPr>
              <a:lnSpc>
                <a:spcPct val="145000"/>
              </a:lnSpc>
            </a:pPr>
            <a:r>
              <a:rPr lang="en-US" sz="2800"/>
              <a:t>Carbon has 4 outer shell electrons (valence = 4)</a:t>
            </a:r>
          </a:p>
          <a:p>
            <a:pPr>
              <a:lnSpc>
                <a:spcPct val="145000"/>
              </a:lnSpc>
            </a:pPr>
            <a:r>
              <a:rPr lang="en-US" sz="2800"/>
              <a:t>Therefore it’s bonding capacity is great</a:t>
            </a:r>
          </a:p>
          <a:p>
            <a:pPr>
              <a:lnSpc>
                <a:spcPct val="145000"/>
              </a:lnSpc>
            </a:pPr>
            <a:r>
              <a:rPr lang="en-US" sz="2800"/>
              <a:t>It forms covalent bonds –hence, has strong bonds</a:t>
            </a:r>
          </a:p>
          <a:p>
            <a:pPr>
              <a:lnSpc>
                <a:spcPct val="145000"/>
              </a:lnSpc>
            </a:pPr>
            <a:r>
              <a:rPr lang="en-US" sz="2800"/>
              <a:t>Once bound to other elements (or to other Carbons), it is very stable</a:t>
            </a:r>
          </a:p>
          <a:p>
            <a:pPr>
              <a:lnSpc>
                <a:spcPct val="90000"/>
              </a:lnSpc>
              <a:buFontTx/>
              <a:buNone/>
            </a:pPr>
            <a:endParaRPr lang="en-US" sz="2800"/>
          </a:p>
          <a:p>
            <a:pPr>
              <a:lnSpc>
                <a:spcPct val="90000"/>
              </a:lnSpc>
            </a:pPr>
            <a:endParaRPr lang="en-US" sz="2400"/>
          </a:p>
        </p:txBody>
      </p:sp>
    </p:spTree>
    <p:extLst>
      <p:ext uri="{BB962C8B-B14F-4D97-AF65-F5344CB8AC3E}">
        <p14:creationId xmlns:p14="http://schemas.microsoft.com/office/powerpoint/2010/main" val="2725718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95300" y="4286250"/>
            <a:ext cx="8343900" cy="2324100"/>
          </a:xfrm>
        </p:spPr>
        <p:txBody>
          <a:bodyPr/>
          <a:lstStyle/>
          <a:p>
            <a:pPr>
              <a:spcBef>
                <a:spcPct val="0"/>
              </a:spcBef>
              <a:spcAft>
                <a:spcPct val="10000"/>
              </a:spcAft>
              <a:buFontTx/>
              <a:buNone/>
            </a:pPr>
            <a:r>
              <a:rPr lang="en-US" sz="2800" smtClean="0">
                <a:solidFill>
                  <a:srgbClr val="000099"/>
                </a:solidFill>
              </a:rPr>
              <a:t>Fructose</a:t>
            </a:r>
            <a:r>
              <a:rPr lang="en-US" sz="2800" smtClean="0"/>
              <a:t> forms either</a:t>
            </a:r>
          </a:p>
          <a:p>
            <a:pPr>
              <a:spcBef>
                <a:spcPct val="0"/>
              </a:spcBef>
              <a:spcAft>
                <a:spcPct val="10000"/>
              </a:spcAft>
              <a:buClr>
                <a:schemeClr val="hlink"/>
              </a:buClr>
              <a:buFont typeface="Wingdings" pitchFamily="2" charset="2"/>
              <a:buChar char="w"/>
            </a:pPr>
            <a:r>
              <a:rPr lang="en-US" sz="2800" smtClean="0"/>
              <a:t>a </a:t>
            </a:r>
            <a:r>
              <a:rPr lang="en-US" sz="2800" smtClean="0">
                <a:solidFill>
                  <a:srgbClr val="000099"/>
                </a:solidFill>
              </a:rPr>
              <a:t>6-member pyranose</a:t>
            </a:r>
            <a:r>
              <a:rPr lang="en-US" sz="2800" smtClean="0"/>
              <a:t> ring, by reaction of the C2 keto group with the OH on C6,  or</a:t>
            </a:r>
          </a:p>
          <a:p>
            <a:pPr>
              <a:spcBef>
                <a:spcPct val="0"/>
              </a:spcBef>
              <a:spcAft>
                <a:spcPct val="10000"/>
              </a:spcAft>
              <a:buClr>
                <a:schemeClr val="hlink"/>
              </a:buClr>
              <a:buFont typeface="Wingdings" pitchFamily="2" charset="2"/>
              <a:buChar char="w"/>
            </a:pPr>
            <a:r>
              <a:rPr lang="en-US" sz="2800" smtClean="0"/>
              <a:t>a </a:t>
            </a:r>
            <a:r>
              <a:rPr lang="en-US" sz="2800" smtClean="0">
                <a:solidFill>
                  <a:srgbClr val="000099"/>
                </a:solidFill>
              </a:rPr>
              <a:t>5-member furanose</a:t>
            </a:r>
            <a:r>
              <a:rPr lang="en-US" sz="2800" smtClean="0"/>
              <a:t> ring, by reaction of the C2 keto group with the OH on C5. </a:t>
            </a:r>
            <a:endParaRPr lang="en-US" smtClean="0"/>
          </a:p>
        </p:txBody>
      </p:sp>
      <p:sp>
        <p:nvSpPr>
          <p:cNvPr id="8196" name="Rectangle 7"/>
          <p:cNvSpPr>
            <a:spLocks noChangeArrowheads="1"/>
          </p:cNvSpPr>
          <p:nvPr/>
        </p:nvSpPr>
        <p:spPr bwMode="auto">
          <a:xfrm>
            <a:off x="4000500" y="2400300"/>
            <a:ext cx="9144000" cy="0"/>
          </a:xfrm>
          <a:prstGeom prst="rect">
            <a:avLst/>
          </a:prstGeom>
          <a:noFill/>
          <a:ln w="9525">
            <a:noFill/>
            <a:miter lim="800000"/>
            <a:headEnd/>
            <a:tailEnd/>
          </a:ln>
        </p:spPr>
        <p:txBody>
          <a:bodyPr>
            <a:spAutoFit/>
          </a:bodyPr>
          <a:lstStyle/>
          <a:p>
            <a:endParaRPr lang="en-GB"/>
          </a:p>
        </p:txBody>
      </p:sp>
      <p:sp>
        <p:nvSpPr>
          <p:cNvPr id="8197" name="Rectangle 12"/>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en-GB"/>
          </a:p>
        </p:txBody>
      </p:sp>
      <p:graphicFrame>
        <p:nvGraphicFramePr>
          <p:cNvPr id="8194" name="Object 11"/>
          <p:cNvGraphicFramePr>
            <a:graphicFrameLocks noChangeAspect="1"/>
          </p:cNvGraphicFramePr>
          <p:nvPr/>
        </p:nvGraphicFramePr>
        <p:xfrm>
          <a:off x="1490663" y="114300"/>
          <a:ext cx="6161087" cy="4024313"/>
        </p:xfrm>
        <a:graphic>
          <a:graphicData uri="http://schemas.openxmlformats.org/presentationml/2006/ole">
            <mc:AlternateContent xmlns:mc="http://schemas.openxmlformats.org/markup-compatibility/2006">
              <mc:Choice xmlns:v="urn:schemas-microsoft-com:vml" Requires="v">
                <p:oleObj spid="_x0000_s8206" name="Picture" r:id="rId4" imgW="2796207" imgH="1825705" progId="Word.Picture.8">
                  <p:embed/>
                </p:oleObj>
              </mc:Choice>
              <mc:Fallback>
                <p:oleObj name="Picture" r:id="rId4" imgW="2796207" imgH="1825705" progId="Word.Picture.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14300"/>
                        <a:ext cx="6161087" cy="402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819150" y="57150"/>
            <a:ext cx="7391400" cy="838200"/>
          </a:xfrm>
        </p:spPr>
        <p:txBody>
          <a:bodyPr/>
          <a:lstStyle/>
          <a:p>
            <a:r>
              <a:rPr lang="en-US" sz="4000" smtClean="0"/>
              <a:t>Sugar derivatives</a:t>
            </a:r>
          </a:p>
        </p:txBody>
      </p:sp>
      <p:sp>
        <p:nvSpPr>
          <p:cNvPr id="9221" name="Rectangle 3"/>
          <p:cNvSpPr>
            <a:spLocks noGrp="1" noChangeArrowheads="1"/>
          </p:cNvSpPr>
          <p:nvPr>
            <p:ph type="body" sz="half" idx="3"/>
          </p:nvPr>
        </p:nvSpPr>
        <p:spPr>
          <a:xfrm>
            <a:off x="304800" y="5010150"/>
            <a:ext cx="8610600" cy="1752600"/>
          </a:xfrm>
        </p:spPr>
        <p:txBody>
          <a:bodyPr/>
          <a:lstStyle/>
          <a:p>
            <a:pPr>
              <a:lnSpc>
                <a:spcPct val="95000"/>
              </a:lnSpc>
              <a:spcBef>
                <a:spcPct val="0"/>
              </a:spcBef>
              <a:spcAft>
                <a:spcPct val="40000"/>
              </a:spcAft>
              <a:buClr>
                <a:schemeClr val="hlink"/>
              </a:buClr>
              <a:buFont typeface="Wingdings" pitchFamily="2" charset="2"/>
              <a:buChar char="w"/>
            </a:pPr>
            <a:r>
              <a:rPr lang="en-US" sz="2800" smtClean="0">
                <a:solidFill>
                  <a:srgbClr val="000099"/>
                </a:solidFill>
              </a:rPr>
              <a:t>sugar alcohol</a:t>
            </a:r>
            <a:r>
              <a:rPr lang="en-US" sz="2800" smtClean="0"/>
              <a:t> - lacks an aldehyde or ketone; e.g., </a:t>
            </a:r>
            <a:r>
              <a:rPr lang="en-US" sz="2800" smtClean="0">
                <a:solidFill>
                  <a:srgbClr val="000099"/>
                </a:solidFill>
              </a:rPr>
              <a:t>ribitol</a:t>
            </a:r>
            <a:r>
              <a:rPr lang="en-US" sz="2800" smtClean="0"/>
              <a:t>.</a:t>
            </a:r>
          </a:p>
          <a:p>
            <a:pPr>
              <a:lnSpc>
                <a:spcPct val="95000"/>
              </a:lnSpc>
              <a:spcBef>
                <a:spcPct val="0"/>
              </a:spcBef>
              <a:spcAft>
                <a:spcPct val="40000"/>
              </a:spcAft>
              <a:buClr>
                <a:schemeClr val="hlink"/>
              </a:buClr>
              <a:buFont typeface="Wingdings" pitchFamily="2" charset="2"/>
              <a:buChar char="w"/>
            </a:pPr>
            <a:r>
              <a:rPr lang="en-US" sz="2800" smtClean="0">
                <a:solidFill>
                  <a:srgbClr val="000099"/>
                </a:solidFill>
              </a:rPr>
              <a:t>sugar acid</a:t>
            </a:r>
            <a:r>
              <a:rPr lang="en-US" sz="2800" smtClean="0"/>
              <a:t> - the aldehyde at C1, or OH at C6, is oxidized to a carboxylic acid; e.g., </a:t>
            </a:r>
            <a:r>
              <a:rPr lang="en-US" sz="2800" smtClean="0">
                <a:solidFill>
                  <a:srgbClr val="000099"/>
                </a:solidFill>
              </a:rPr>
              <a:t>gluconic acid</a:t>
            </a:r>
            <a:r>
              <a:rPr lang="en-US" sz="2800" smtClean="0"/>
              <a:t>, </a:t>
            </a:r>
            <a:r>
              <a:rPr lang="en-US" sz="2800" smtClean="0">
                <a:solidFill>
                  <a:srgbClr val="000099"/>
                </a:solidFill>
              </a:rPr>
              <a:t>glucuronic acid</a:t>
            </a:r>
            <a:r>
              <a:rPr lang="en-US" sz="2800" smtClean="0"/>
              <a:t>.</a:t>
            </a:r>
          </a:p>
        </p:txBody>
      </p:sp>
      <p:sp>
        <p:nvSpPr>
          <p:cNvPr id="9222" name="Rectangle 11"/>
          <p:cNvSpPr>
            <a:spLocks noChangeArrowheads="1"/>
          </p:cNvSpPr>
          <p:nvPr/>
        </p:nvSpPr>
        <p:spPr bwMode="auto">
          <a:xfrm>
            <a:off x="4086225" y="2628900"/>
            <a:ext cx="9144000" cy="0"/>
          </a:xfrm>
          <a:prstGeom prst="rect">
            <a:avLst/>
          </a:prstGeom>
          <a:noFill/>
          <a:ln w="9525">
            <a:noFill/>
            <a:miter lim="800000"/>
            <a:headEnd/>
            <a:tailEnd/>
          </a:ln>
        </p:spPr>
        <p:txBody>
          <a:bodyPr>
            <a:spAutoFit/>
          </a:bodyPr>
          <a:lstStyle/>
          <a:p>
            <a:endParaRPr lang="en-GB"/>
          </a:p>
        </p:txBody>
      </p:sp>
      <p:graphicFrame>
        <p:nvGraphicFramePr>
          <p:cNvPr id="9218" name="Object 10"/>
          <p:cNvGraphicFramePr>
            <a:graphicFrameLocks noChangeAspect="1"/>
          </p:cNvGraphicFramePr>
          <p:nvPr/>
        </p:nvGraphicFramePr>
        <p:xfrm>
          <a:off x="741363" y="1346200"/>
          <a:ext cx="2001837" cy="3295650"/>
        </p:xfrm>
        <a:graphic>
          <a:graphicData uri="http://schemas.openxmlformats.org/presentationml/2006/ole">
            <mc:AlternateContent xmlns:mc="http://schemas.openxmlformats.org/markup-compatibility/2006">
              <mc:Choice xmlns:v="urn:schemas-microsoft-com:vml" Requires="v">
                <p:oleObj spid="_x0000_s9242" r:id="rId4" imgW="972312" imgH="1600200" progId="Word.Picture.8">
                  <p:embed/>
                </p:oleObj>
              </mc:Choice>
              <mc:Fallback>
                <p:oleObj r:id="rId4" imgW="972312" imgH="1600200" progId="Word.Picture.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1346200"/>
                        <a:ext cx="2001837"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14"/>
          <p:cNvSpPr>
            <a:spLocks noChangeArrowheads="1"/>
          </p:cNvSpPr>
          <p:nvPr/>
        </p:nvSpPr>
        <p:spPr bwMode="auto">
          <a:xfrm>
            <a:off x="3429000" y="2514600"/>
            <a:ext cx="9144000" cy="0"/>
          </a:xfrm>
          <a:prstGeom prst="rect">
            <a:avLst/>
          </a:prstGeom>
          <a:noFill/>
          <a:ln w="9525">
            <a:noFill/>
            <a:miter lim="800000"/>
            <a:headEnd/>
            <a:tailEnd/>
          </a:ln>
        </p:spPr>
        <p:txBody>
          <a:bodyPr>
            <a:spAutoFit/>
          </a:bodyPr>
          <a:lstStyle/>
          <a:p>
            <a:endParaRPr lang="en-GB"/>
          </a:p>
        </p:txBody>
      </p:sp>
      <p:graphicFrame>
        <p:nvGraphicFramePr>
          <p:cNvPr id="9219" name="Object 13"/>
          <p:cNvGraphicFramePr>
            <a:graphicFrameLocks noChangeAspect="1"/>
          </p:cNvGraphicFramePr>
          <p:nvPr/>
        </p:nvGraphicFramePr>
        <p:xfrm>
          <a:off x="3484563" y="971550"/>
          <a:ext cx="4918075" cy="3933825"/>
        </p:xfrm>
        <a:graphic>
          <a:graphicData uri="http://schemas.openxmlformats.org/presentationml/2006/ole">
            <mc:AlternateContent xmlns:mc="http://schemas.openxmlformats.org/markup-compatibility/2006">
              <mc:Choice xmlns:v="urn:schemas-microsoft-com:vml" Requires="v">
                <p:oleObj spid="_x0000_s9243" r:id="rId6" imgW="2286000" imgH="1828800" progId="Word.Picture.8">
                  <p:embed/>
                </p:oleObj>
              </mc:Choice>
              <mc:Fallback>
                <p:oleObj r:id="rId6" imgW="2286000" imgH="1828800" progId="Word.Picture.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63" y="971550"/>
                        <a:ext cx="4918075"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76300" y="171450"/>
            <a:ext cx="7391400" cy="838200"/>
          </a:xfrm>
        </p:spPr>
        <p:txBody>
          <a:bodyPr/>
          <a:lstStyle/>
          <a:p>
            <a:r>
              <a:rPr lang="en-US" sz="4000" smtClean="0"/>
              <a:t>Sugar derivatives cont’d</a:t>
            </a:r>
          </a:p>
        </p:txBody>
      </p:sp>
      <p:sp>
        <p:nvSpPr>
          <p:cNvPr id="10244" name="Rectangle 3"/>
          <p:cNvSpPr>
            <a:spLocks noGrp="1" noChangeArrowheads="1"/>
          </p:cNvSpPr>
          <p:nvPr>
            <p:ph type="body" sz="half" idx="3"/>
          </p:nvPr>
        </p:nvSpPr>
        <p:spPr>
          <a:xfrm>
            <a:off x="514350" y="4686300"/>
            <a:ext cx="8324850" cy="2095500"/>
          </a:xfrm>
        </p:spPr>
        <p:txBody>
          <a:bodyPr/>
          <a:lstStyle/>
          <a:p>
            <a:pPr marL="0" indent="0">
              <a:lnSpc>
                <a:spcPct val="95000"/>
              </a:lnSpc>
              <a:spcBef>
                <a:spcPct val="0"/>
              </a:spcBef>
              <a:spcAft>
                <a:spcPct val="30000"/>
              </a:spcAft>
              <a:buClr>
                <a:schemeClr val="hlink"/>
              </a:buClr>
              <a:buFont typeface="Wingdings" pitchFamily="2" charset="2"/>
              <a:buNone/>
            </a:pPr>
            <a:r>
              <a:rPr lang="en-US" sz="2800" smtClean="0">
                <a:solidFill>
                  <a:srgbClr val="000099"/>
                </a:solidFill>
              </a:rPr>
              <a:t>amino sugar</a:t>
            </a:r>
            <a:r>
              <a:rPr lang="en-US" sz="2800" smtClean="0"/>
              <a:t> - an amino group substitutes for a hydroxyl. An example is glucosamine. </a:t>
            </a:r>
          </a:p>
          <a:p>
            <a:pPr marL="0" indent="0">
              <a:lnSpc>
                <a:spcPct val="95000"/>
              </a:lnSpc>
              <a:spcBef>
                <a:spcPct val="0"/>
              </a:spcBef>
              <a:spcAft>
                <a:spcPct val="30000"/>
              </a:spcAft>
              <a:buClr>
                <a:schemeClr val="hlink"/>
              </a:buClr>
              <a:buFont typeface="Wingdings" pitchFamily="2" charset="2"/>
              <a:buNone/>
            </a:pPr>
            <a:r>
              <a:rPr lang="en-US" sz="2800" smtClean="0"/>
              <a:t>The amino group may be </a:t>
            </a:r>
            <a:r>
              <a:rPr lang="en-US" sz="2800" smtClean="0">
                <a:solidFill>
                  <a:srgbClr val="000099"/>
                </a:solidFill>
              </a:rPr>
              <a:t>acetylated</a:t>
            </a:r>
            <a:r>
              <a:rPr lang="en-US" sz="2800" smtClean="0"/>
              <a:t>, as in                     </a:t>
            </a:r>
            <a:r>
              <a:rPr lang="en-US" sz="2800" i="1" smtClean="0"/>
              <a:t>N</a:t>
            </a:r>
            <a:r>
              <a:rPr lang="en-US" sz="2800" smtClean="0"/>
              <a:t>-acetylglucosamine.</a:t>
            </a:r>
          </a:p>
        </p:txBody>
      </p:sp>
      <p:sp>
        <p:nvSpPr>
          <p:cNvPr id="10245" name="Rectangle 10"/>
          <p:cNvSpPr>
            <a:spLocks noChangeArrowheads="1"/>
          </p:cNvSpPr>
          <p:nvPr/>
        </p:nvSpPr>
        <p:spPr bwMode="auto">
          <a:xfrm>
            <a:off x="2971800" y="2628900"/>
            <a:ext cx="9144000" cy="0"/>
          </a:xfrm>
          <a:prstGeom prst="rect">
            <a:avLst/>
          </a:prstGeom>
          <a:noFill/>
          <a:ln w="9525">
            <a:noFill/>
            <a:miter lim="800000"/>
            <a:headEnd/>
            <a:tailEnd/>
          </a:ln>
        </p:spPr>
        <p:txBody>
          <a:bodyPr>
            <a:spAutoFit/>
          </a:bodyPr>
          <a:lstStyle/>
          <a:p>
            <a:endParaRPr lang="en-GB"/>
          </a:p>
        </p:txBody>
      </p:sp>
      <p:graphicFrame>
        <p:nvGraphicFramePr>
          <p:cNvPr id="10242" name="Object 9"/>
          <p:cNvGraphicFramePr>
            <a:graphicFrameLocks noChangeAspect="1"/>
          </p:cNvGraphicFramePr>
          <p:nvPr/>
        </p:nvGraphicFramePr>
        <p:xfrm>
          <a:off x="1201738" y="1143000"/>
          <a:ext cx="6856412" cy="3429000"/>
        </p:xfrm>
        <a:graphic>
          <a:graphicData uri="http://schemas.openxmlformats.org/presentationml/2006/ole">
            <mc:AlternateContent xmlns:mc="http://schemas.openxmlformats.org/markup-compatibility/2006">
              <mc:Choice xmlns:v="urn:schemas-microsoft-com:vml" Requires="v">
                <p:oleObj spid="_x0000_s10254" r:id="rId4" imgW="3200400" imgH="1600200" progId="Word.Picture.8">
                  <p:embed/>
                </p:oleObj>
              </mc:Choice>
              <mc:Fallback>
                <p:oleObj r:id="rId4" imgW="3200400" imgH="1600200"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8" y="1143000"/>
                        <a:ext cx="6856412"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3"/>
          </p:nvPr>
        </p:nvSpPr>
        <p:spPr>
          <a:xfrm>
            <a:off x="571500" y="3733800"/>
            <a:ext cx="8115300" cy="2876550"/>
          </a:xfrm>
        </p:spPr>
        <p:txBody>
          <a:bodyPr/>
          <a:lstStyle/>
          <a:p>
            <a:pPr marL="0" indent="0">
              <a:lnSpc>
                <a:spcPct val="95000"/>
              </a:lnSpc>
              <a:spcBef>
                <a:spcPct val="0"/>
              </a:spcBef>
              <a:spcAft>
                <a:spcPct val="40000"/>
              </a:spcAft>
              <a:buClr>
                <a:schemeClr val="hlink"/>
              </a:buClr>
              <a:buFont typeface="Wingdings" pitchFamily="2" charset="2"/>
              <a:buNone/>
            </a:pPr>
            <a:r>
              <a:rPr lang="en-US" sz="2800" smtClean="0">
                <a:solidFill>
                  <a:srgbClr val="000099"/>
                </a:solidFill>
              </a:rPr>
              <a:t>N-acetylneuraminate </a:t>
            </a:r>
            <a:r>
              <a:rPr lang="en-US" sz="2800" smtClean="0"/>
              <a:t>(N-acetylneuraminic acid, also called </a:t>
            </a:r>
            <a:r>
              <a:rPr lang="en-US" sz="2800" smtClean="0">
                <a:solidFill>
                  <a:srgbClr val="000099"/>
                </a:solidFill>
              </a:rPr>
              <a:t>sialic acid</a:t>
            </a:r>
            <a:r>
              <a:rPr lang="en-US" sz="2800" smtClean="0"/>
              <a:t>) is often found as a terminal residue of oligosaccharide chains of glycoproteins. </a:t>
            </a:r>
          </a:p>
          <a:p>
            <a:pPr marL="0" indent="0">
              <a:lnSpc>
                <a:spcPct val="95000"/>
              </a:lnSpc>
              <a:spcBef>
                <a:spcPct val="0"/>
              </a:spcBef>
              <a:spcAft>
                <a:spcPct val="40000"/>
              </a:spcAft>
              <a:buClr>
                <a:schemeClr val="hlink"/>
              </a:buClr>
              <a:buFont typeface="Wingdings" pitchFamily="2" charset="2"/>
              <a:buNone/>
            </a:pPr>
            <a:r>
              <a:rPr lang="en-US" sz="2800" smtClean="0"/>
              <a:t>Sialic acid imparts </a:t>
            </a:r>
            <a:r>
              <a:rPr lang="en-US" sz="2800" smtClean="0">
                <a:solidFill>
                  <a:srgbClr val="000099"/>
                </a:solidFill>
              </a:rPr>
              <a:t>negative charge</a:t>
            </a:r>
            <a:r>
              <a:rPr lang="en-US" sz="2800" smtClean="0"/>
              <a:t> to glycoproteins, because its carboxyl group tends to dissociate a proton at physiological pH. </a:t>
            </a:r>
          </a:p>
        </p:txBody>
      </p:sp>
      <p:sp>
        <p:nvSpPr>
          <p:cNvPr id="11268" name="Rectangle 4"/>
          <p:cNvSpPr>
            <a:spLocks noChangeArrowheads="1"/>
          </p:cNvSpPr>
          <p:nvPr/>
        </p:nvSpPr>
        <p:spPr bwMode="auto">
          <a:xfrm>
            <a:off x="2971800" y="2628900"/>
            <a:ext cx="9144000" cy="0"/>
          </a:xfrm>
          <a:prstGeom prst="rect">
            <a:avLst/>
          </a:prstGeom>
          <a:noFill/>
          <a:ln w="9525">
            <a:noFill/>
            <a:miter lim="800000"/>
            <a:headEnd/>
            <a:tailEnd/>
          </a:ln>
        </p:spPr>
        <p:txBody>
          <a:bodyPr>
            <a:spAutoFit/>
          </a:bodyPr>
          <a:lstStyle/>
          <a:p>
            <a:endParaRPr lang="en-GB"/>
          </a:p>
        </p:txBody>
      </p:sp>
      <p:graphicFrame>
        <p:nvGraphicFramePr>
          <p:cNvPr id="11266" name="Object 6"/>
          <p:cNvGraphicFramePr>
            <a:graphicFrameLocks noChangeAspect="1"/>
          </p:cNvGraphicFramePr>
          <p:nvPr/>
        </p:nvGraphicFramePr>
        <p:xfrm>
          <a:off x="1158875" y="285750"/>
          <a:ext cx="6827838" cy="3227388"/>
        </p:xfrm>
        <a:graphic>
          <a:graphicData uri="http://schemas.openxmlformats.org/presentationml/2006/ole">
            <mc:AlternateContent xmlns:mc="http://schemas.openxmlformats.org/markup-compatibility/2006">
              <mc:Choice xmlns:v="urn:schemas-microsoft-com:vml" Requires="v">
                <p:oleObj spid="_x0000_s11278" name="Picture" r:id="rId4" imgW="3144681" imgH="1486854" progId="Word.Picture.8">
                  <p:embed/>
                </p:oleObj>
              </mc:Choice>
              <mc:Fallback>
                <p:oleObj name="Picture" r:id="rId4" imgW="3144681" imgH="1486854"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75" y="285750"/>
                        <a:ext cx="6827838" cy="322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889000" y="3121025"/>
            <a:ext cx="7173913" cy="579438"/>
          </a:xfrm>
          <a:prstGeom prst="rect">
            <a:avLst/>
          </a:prstGeom>
          <a:noFill/>
          <a:ln w="9525">
            <a:noFill/>
            <a:miter lim="800000"/>
            <a:headEnd/>
            <a:tailEnd/>
          </a:ln>
        </p:spPr>
        <p:txBody>
          <a:bodyPr wrap="none">
            <a:spAutoFit/>
          </a:bodyPr>
          <a:lstStyle/>
          <a:p>
            <a:r>
              <a:rPr lang="en-US" sz="3200" b="1">
                <a:solidFill>
                  <a:schemeClr val="tx2"/>
                </a:solidFill>
              </a:rPr>
              <a:t>Characteristic Rxns of monosaccharides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600" b="1" smtClean="0"/>
              <a:t>Physical properties of Carbohydrates</a:t>
            </a:r>
          </a:p>
        </p:txBody>
      </p:sp>
      <p:sp>
        <p:nvSpPr>
          <p:cNvPr id="32771" name="Content Placeholder 2"/>
          <p:cNvSpPr>
            <a:spLocks noGrp="1"/>
          </p:cNvSpPr>
          <p:nvPr>
            <p:ph idx="1"/>
          </p:nvPr>
        </p:nvSpPr>
        <p:spPr/>
        <p:txBody>
          <a:bodyPr/>
          <a:lstStyle/>
          <a:p>
            <a:r>
              <a:rPr lang="en-US" b="1" smtClean="0"/>
              <a:t>Physical properties of Monosaccharides</a:t>
            </a:r>
          </a:p>
          <a:p>
            <a:r>
              <a:rPr lang="en-US" smtClean="0"/>
              <a:t>They are colorless, crystalline compounds, readily soluble in water. </a:t>
            </a:r>
          </a:p>
          <a:p>
            <a:endParaRPr lang="en-US" smtClean="0"/>
          </a:p>
          <a:p>
            <a:r>
              <a:rPr lang="en-US" smtClean="0"/>
              <a:t>Their solutions are optically active and exhibit the phenomenon of mutarotation. </a:t>
            </a:r>
          </a:p>
          <a:p>
            <a:r>
              <a:rPr lang="en-US" smtClean="0"/>
              <a:t>Carbohydrates spontaneously change between the α and β configuration.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85750" y="227013"/>
            <a:ext cx="8553450" cy="4156075"/>
          </a:xfrm>
          <a:prstGeom prst="rect">
            <a:avLst/>
          </a:prstGeom>
          <a:noFill/>
          <a:ln w="9525">
            <a:noFill/>
            <a:miter lim="800000"/>
            <a:headEnd/>
            <a:tailEnd/>
          </a:ln>
        </p:spPr>
        <p:txBody>
          <a:bodyPr>
            <a:spAutoFit/>
          </a:bodyPr>
          <a:lstStyle/>
          <a:p>
            <a:r>
              <a:rPr lang="en-GB" b="1" dirty="0"/>
              <a:t>Sugars as reducing agents.  </a:t>
            </a:r>
            <a:r>
              <a:rPr lang="en-GB" dirty="0"/>
              <a:t>Oxidation of the</a:t>
            </a:r>
            <a:r>
              <a:rPr lang="en-GB" b="1" dirty="0"/>
              <a:t> </a:t>
            </a:r>
            <a:r>
              <a:rPr lang="en-GB" dirty="0" err="1"/>
              <a:t>anomeric</a:t>
            </a:r>
            <a:r>
              <a:rPr lang="en-GB" dirty="0"/>
              <a:t> carbon of glucose and other sugars is the basis for Fehling’s reaction. The cuprous ion (Cu) produced under alkaline conditions forms a red cuprous oxide precipitate. </a:t>
            </a:r>
          </a:p>
          <a:p>
            <a:endParaRPr lang="en-GB" dirty="0"/>
          </a:p>
          <a:p>
            <a:r>
              <a:rPr lang="en-GB" dirty="0"/>
              <a:t>Glucose and other sugars capable of reducing ferric or cupric ion are called </a:t>
            </a:r>
            <a:r>
              <a:rPr lang="en-GB" b="1" dirty="0"/>
              <a:t>reducing sugars.</a:t>
            </a:r>
            <a:endParaRPr lang="en-GB" dirty="0"/>
          </a:p>
          <a:p>
            <a:r>
              <a:rPr lang="en-GB" dirty="0"/>
              <a:t> </a:t>
            </a:r>
          </a:p>
          <a:p>
            <a:endParaRPr lang="en-US" dirty="0"/>
          </a:p>
          <a:p>
            <a:endParaRPr lang="en-US" dirty="0"/>
          </a:p>
          <a:p>
            <a:endParaRPr lang="en-GB" dirty="0"/>
          </a:p>
        </p:txBody>
      </p:sp>
      <p:pic>
        <p:nvPicPr>
          <p:cNvPr id="33795" name="Picture 2" descr="C:\Users\Nyamwange\Desktop\oxidation of anomeric carbon.jpg"/>
          <p:cNvPicPr>
            <a:picLocks noChangeAspect="1" noChangeArrowheads="1"/>
          </p:cNvPicPr>
          <p:nvPr/>
        </p:nvPicPr>
        <p:blipFill>
          <a:blip r:embed="rId2"/>
          <a:srcRect/>
          <a:stretch>
            <a:fillRect/>
          </a:stretch>
        </p:blipFill>
        <p:spPr bwMode="auto">
          <a:xfrm>
            <a:off x="571500" y="2857500"/>
            <a:ext cx="78867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0"/>
            <a:ext cx="8915400" cy="704850"/>
          </a:xfrm>
        </p:spPr>
        <p:txBody>
          <a:bodyPr/>
          <a:lstStyle/>
          <a:p>
            <a:r>
              <a:rPr lang="en-US" sz="3200" b="1" smtClean="0"/>
              <a:t>Cyanohydrin reaction</a:t>
            </a:r>
          </a:p>
        </p:txBody>
      </p:sp>
      <p:sp>
        <p:nvSpPr>
          <p:cNvPr id="12292" name="Rectangle 3"/>
          <p:cNvSpPr>
            <a:spLocks noGrp="1" noChangeArrowheads="1"/>
          </p:cNvSpPr>
          <p:nvPr>
            <p:ph type="body" idx="1"/>
          </p:nvPr>
        </p:nvSpPr>
        <p:spPr>
          <a:xfrm>
            <a:off x="0" y="685800"/>
            <a:ext cx="9144000" cy="6172200"/>
          </a:xfrm>
        </p:spPr>
        <p:txBody>
          <a:bodyPr/>
          <a:lstStyle/>
          <a:p>
            <a:r>
              <a:rPr lang="en-US" sz="2600" dirty="0" smtClean="0"/>
              <a:t>A </a:t>
            </a:r>
            <a:r>
              <a:rPr lang="en-US" sz="2600" b="1" dirty="0" smtClean="0"/>
              <a:t>Cyanohydrin reaction</a:t>
            </a:r>
            <a:r>
              <a:rPr lang="en-US" sz="2600" dirty="0" smtClean="0"/>
              <a:t> is an organic chemical reaction by an </a:t>
            </a:r>
            <a:r>
              <a:rPr lang="en-US" sz="2600" dirty="0" smtClean="0">
                <a:hlinkClick r:id="rId4" tooltip="Aldehyde"/>
              </a:rPr>
              <a:t>aldehyde</a:t>
            </a:r>
            <a:r>
              <a:rPr lang="en-US" sz="2600" dirty="0" smtClean="0"/>
              <a:t> or </a:t>
            </a:r>
            <a:r>
              <a:rPr lang="en-US" sz="2600" dirty="0" smtClean="0">
                <a:hlinkClick r:id="rId5" tooltip="Ketone"/>
              </a:rPr>
              <a:t>ketone</a:t>
            </a:r>
            <a:r>
              <a:rPr lang="en-US" sz="2600" dirty="0" smtClean="0"/>
              <a:t> with a </a:t>
            </a:r>
            <a:r>
              <a:rPr lang="en-US" sz="2600" dirty="0" smtClean="0">
                <a:hlinkClick r:id="rId6" tooltip="Cyanide"/>
              </a:rPr>
              <a:t>cyanide</a:t>
            </a:r>
            <a:r>
              <a:rPr lang="en-US" sz="2600" dirty="0" smtClean="0"/>
              <a:t> </a:t>
            </a:r>
            <a:r>
              <a:rPr lang="en-US" sz="2600" dirty="0" smtClean="0">
                <a:hlinkClick r:id="rId7" tooltip="Anion"/>
              </a:rPr>
              <a:t>anion</a:t>
            </a:r>
            <a:r>
              <a:rPr lang="en-US" sz="2600" dirty="0" smtClean="0"/>
              <a:t> or a </a:t>
            </a:r>
            <a:r>
              <a:rPr lang="en-US" sz="2600" dirty="0" smtClean="0">
                <a:hlinkClick r:id="rId8" tooltip="Nitrile"/>
              </a:rPr>
              <a:t>nitrile</a:t>
            </a:r>
            <a:r>
              <a:rPr lang="en-US" sz="2600" dirty="0" smtClean="0"/>
              <a:t> to form a </a:t>
            </a:r>
            <a:r>
              <a:rPr lang="en-US" sz="2600" dirty="0" smtClean="0">
                <a:hlinkClick r:id="rId9" tooltip="Cyanohydrin"/>
              </a:rPr>
              <a:t>cyanohydrin</a:t>
            </a:r>
            <a:r>
              <a:rPr lang="en-US" sz="2600" dirty="0" smtClean="0"/>
              <a:t>. This </a:t>
            </a:r>
            <a:r>
              <a:rPr lang="en-US" sz="2600" dirty="0" err="1" smtClean="0"/>
              <a:t>nucleophilic</a:t>
            </a:r>
            <a:r>
              <a:rPr lang="en-US" sz="2600" dirty="0" smtClean="0"/>
              <a:t> addition is a reversible reaction but with </a:t>
            </a:r>
            <a:r>
              <a:rPr lang="en-US" sz="2600" dirty="0" smtClean="0">
                <a:hlinkClick r:id="rId10" tooltip="Aliphatic"/>
              </a:rPr>
              <a:t>aliphatic</a:t>
            </a:r>
            <a:r>
              <a:rPr lang="en-US" sz="2600" dirty="0" smtClean="0"/>
              <a:t> </a:t>
            </a:r>
            <a:r>
              <a:rPr lang="en-US" sz="2600" dirty="0" smtClean="0">
                <a:hlinkClick r:id="rId11" tooltip="Carbonyl"/>
              </a:rPr>
              <a:t>carbonyl</a:t>
            </a:r>
            <a:r>
              <a:rPr lang="en-US" sz="2600" dirty="0" smtClean="0"/>
              <a:t> compounds equilibrium is in favor of the reaction products. </a:t>
            </a:r>
          </a:p>
          <a:p>
            <a:endParaRPr lang="en-US" dirty="0" smtClean="0"/>
          </a:p>
        </p:txBody>
      </p:sp>
      <p:sp>
        <p:nvSpPr>
          <p:cNvPr id="1229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12290" name="Object 10"/>
          <p:cNvGraphicFramePr>
            <a:graphicFrameLocks noChangeAspect="1"/>
          </p:cNvGraphicFramePr>
          <p:nvPr/>
        </p:nvGraphicFramePr>
        <p:xfrm>
          <a:off x="228600" y="3105150"/>
          <a:ext cx="8686800" cy="3514725"/>
        </p:xfrm>
        <a:graphic>
          <a:graphicData uri="http://schemas.openxmlformats.org/presentationml/2006/ole">
            <mc:AlternateContent xmlns:mc="http://schemas.openxmlformats.org/markup-compatibility/2006">
              <mc:Choice xmlns:v="urn:schemas-microsoft-com:vml" Requires="v">
                <p:oleObj spid="_x0000_s150543" name="Photo Editor Photo" r:id="rId12" imgW="5866667" imgH="1190476" progId="">
                  <p:embed/>
                </p:oleObj>
              </mc:Choice>
              <mc:Fallback>
                <p:oleObj name="Photo Editor Photo" r:id="rId12" imgW="5866667" imgH="1190476" progId="">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3105150"/>
                        <a:ext cx="8686800" cy="351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mtClean="0"/>
              <a:t>Furfural formation </a:t>
            </a:r>
          </a:p>
        </p:txBody>
      </p:sp>
      <p:sp>
        <p:nvSpPr>
          <p:cNvPr id="13317" name="Rectangle 3"/>
          <p:cNvSpPr>
            <a:spLocks noGrp="1" noChangeArrowheads="1"/>
          </p:cNvSpPr>
          <p:nvPr>
            <p:ph type="body" sz="half" idx="1"/>
          </p:nvPr>
        </p:nvSpPr>
        <p:spPr>
          <a:xfrm>
            <a:off x="685800" y="1981200"/>
            <a:ext cx="7905750" cy="2019300"/>
          </a:xfrm>
        </p:spPr>
        <p:txBody>
          <a:bodyPr/>
          <a:lstStyle/>
          <a:p>
            <a:r>
              <a:rPr lang="en-US" sz="2800" dirty="0" smtClean="0"/>
              <a:t>When five carbon sugars are heated with strong acids, they undergo dehydration, losing three water molecules to become furfural:</a:t>
            </a:r>
          </a:p>
          <a:p>
            <a:pPr algn="ctr">
              <a:buFontTx/>
              <a:buNone/>
            </a:pPr>
            <a:r>
              <a:rPr lang="en-US" sz="2800" b="1" dirty="0" smtClean="0"/>
              <a:t>C</a:t>
            </a:r>
            <a:r>
              <a:rPr lang="en-US" sz="2800" b="1" baseline="-25000" dirty="0" smtClean="0"/>
              <a:t>5</a:t>
            </a:r>
            <a:r>
              <a:rPr lang="en-US" sz="2800" b="1" dirty="0" smtClean="0"/>
              <a:t>H</a:t>
            </a:r>
            <a:r>
              <a:rPr lang="en-US" sz="2800" b="1" baseline="-25000" dirty="0" smtClean="0"/>
              <a:t>10</a:t>
            </a:r>
            <a:r>
              <a:rPr lang="en-US" sz="2800" b="1" dirty="0" smtClean="0"/>
              <a:t>O</a:t>
            </a:r>
            <a:r>
              <a:rPr lang="en-US" sz="2800" b="1" baseline="-25000" dirty="0" smtClean="0"/>
              <a:t>5 </a:t>
            </a:r>
            <a:r>
              <a:rPr lang="en-US" sz="2800" b="1" dirty="0" smtClean="0"/>
              <a:t>→ C</a:t>
            </a:r>
            <a:r>
              <a:rPr lang="en-US" sz="2800" b="1" baseline="-25000" dirty="0" smtClean="0"/>
              <a:t>5</a:t>
            </a:r>
            <a:r>
              <a:rPr lang="en-US" sz="2800" b="1" dirty="0" smtClean="0"/>
              <a:t>H</a:t>
            </a:r>
            <a:r>
              <a:rPr lang="en-US" sz="2800" b="1" baseline="-25000" dirty="0" smtClean="0"/>
              <a:t>4</a:t>
            </a:r>
            <a:r>
              <a:rPr lang="en-US" sz="2800" b="1" dirty="0" smtClean="0"/>
              <a:t>O</a:t>
            </a:r>
            <a:r>
              <a:rPr lang="en-US" sz="2800" b="1" baseline="-25000" dirty="0" smtClean="0"/>
              <a:t>2</a:t>
            </a:r>
            <a:r>
              <a:rPr lang="en-US" sz="2800" b="1" dirty="0" smtClean="0"/>
              <a:t> + 3 H</a:t>
            </a:r>
            <a:r>
              <a:rPr lang="en-US" sz="2800" b="1" baseline="-25000" dirty="0" smtClean="0"/>
              <a:t>2</a:t>
            </a:r>
            <a:r>
              <a:rPr lang="en-US" sz="2800" b="1" dirty="0" smtClean="0"/>
              <a:t>O</a:t>
            </a:r>
          </a:p>
          <a:p>
            <a:endParaRPr lang="en-US" sz="2800" dirty="0" smtClean="0"/>
          </a:p>
        </p:txBody>
      </p:sp>
      <p:graphicFrame>
        <p:nvGraphicFramePr>
          <p:cNvPr id="13314" name="Object 4"/>
          <p:cNvGraphicFramePr>
            <a:graphicFrameLocks noGrp="1" noChangeAspect="1"/>
          </p:cNvGraphicFramePr>
          <p:nvPr>
            <p:ph sz="quarter" idx="2"/>
          </p:nvPr>
        </p:nvGraphicFramePr>
        <p:xfrm>
          <a:off x="333375" y="4229100"/>
          <a:ext cx="2286000" cy="2000250"/>
        </p:xfrm>
        <a:graphic>
          <a:graphicData uri="http://schemas.openxmlformats.org/presentationml/2006/ole">
            <mc:AlternateContent xmlns:mc="http://schemas.openxmlformats.org/markup-compatibility/2006">
              <mc:Choice xmlns:v="urn:schemas-microsoft-com:vml" Requires="v">
                <p:oleObj spid="_x0000_s151580" name="Photo Editor Photo" r:id="rId4" imgW="1428949" imgH="1047619" progId="">
                  <p:embed/>
                </p:oleObj>
              </mc:Choice>
              <mc:Fallback>
                <p:oleObj name="Photo Editor Photo" r:id="rId4" imgW="1428949"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4229100"/>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6"/>
          <p:cNvGraphicFramePr>
            <a:graphicFrameLocks noGrp="1" noChangeAspect="1"/>
          </p:cNvGraphicFramePr>
          <p:nvPr>
            <p:ph sz="quarter" idx="3"/>
          </p:nvPr>
        </p:nvGraphicFramePr>
        <p:xfrm>
          <a:off x="5867400" y="4367213"/>
          <a:ext cx="2571750" cy="1895475"/>
        </p:xfrm>
        <a:graphic>
          <a:graphicData uri="http://schemas.openxmlformats.org/presentationml/2006/ole">
            <mc:AlternateContent xmlns:mc="http://schemas.openxmlformats.org/markup-compatibility/2006">
              <mc:Choice xmlns:v="urn:schemas-microsoft-com:vml" Requires="v">
                <p:oleObj spid="_x0000_s151581" name="Photo Editor Photo" r:id="rId6" imgW="1142857" imgH="714286" progId="">
                  <p:embed/>
                </p:oleObj>
              </mc:Choice>
              <mc:Fallback>
                <p:oleObj name="Photo Editor Photo" r:id="rId6" imgW="1142857" imgH="714286"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367213"/>
                        <a:ext cx="25717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ight Arrow 11"/>
          <p:cNvSpPr>
            <a:spLocks noChangeArrowheads="1"/>
          </p:cNvSpPr>
          <p:nvPr/>
        </p:nvSpPr>
        <p:spPr bwMode="auto">
          <a:xfrm>
            <a:off x="3067050" y="5238750"/>
            <a:ext cx="1771650" cy="76200"/>
          </a:xfrm>
          <a:prstGeom prst="rightArrow">
            <a:avLst>
              <a:gd name="adj1" fmla="val 50000"/>
              <a:gd name="adj2" fmla="val 50052"/>
            </a:avLst>
          </a:prstGeom>
          <a:solidFill>
            <a:schemeClr val="accent1"/>
          </a:solidFill>
          <a:ln w="9525" algn="ctr">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400050" y="0"/>
            <a:ext cx="8743950" cy="2419350"/>
          </a:xfrm>
        </p:spPr>
        <p:txBody>
          <a:bodyPr/>
          <a:lstStyle/>
          <a:p>
            <a:pPr algn="l"/>
            <a:r>
              <a:rPr lang="en-US" sz="2800" dirty="0" smtClean="0">
                <a:solidFill>
                  <a:srgbClr val="0000FF"/>
                </a:solidFill>
              </a:rPr>
              <a:t>Glycoside formation</a:t>
            </a:r>
            <a:r>
              <a:rPr lang="en-US" sz="2800" dirty="0" smtClean="0"/>
              <a:t>: </a:t>
            </a:r>
            <a:br>
              <a:rPr lang="en-US" sz="2800" dirty="0" smtClean="0"/>
            </a:br>
            <a:r>
              <a:rPr lang="en-US" sz="2800" dirty="0" err="1" smtClean="0"/>
              <a:t>Monosaccharides</a:t>
            </a:r>
            <a:r>
              <a:rPr lang="en-US" sz="2800" dirty="0" smtClean="0"/>
              <a:t> react with alcohols to form </a:t>
            </a:r>
            <a:r>
              <a:rPr lang="en-US" sz="2800" dirty="0" err="1" smtClean="0"/>
              <a:t>acetals</a:t>
            </a:r>
            <a:r>
              <a:rPr lang="en-US" sz="2800" dirty="0" smtClean="0"/>
              <a:t> called glycosides</a:t>
            </a:r>
            <a:br>
              <a:rPr lang="en-US" sz="2800" dirty="0" smtClean="0"/>
            </a:br>
            <a:r>
              <a:rPr lang="en-US" sz="2800" dirty="0" smtClean="0"/>
              <a:t/>
            </a:r>
            <a:br>
              <a:rPr lang="en-US" sz="2800" dirty="0" smtClean="0"/>
            </a:br>
            <a:endParaRPr lang="en-US" sz="2800" dirty="0" smtClean="0"/>
          </a:p>
        </p:txBody>
      </p:sp>
      <p:graphicFrame>
        <p:nvGraphicFramePr>
          <p:cNvPr id="14338" name="Object 3"/>
          <p:cNvGraphicFramePr>
            <a:graphicFrameLocks noGrp="1" noChangeAspect="1"/>
          </p:cNvGraphicFramePr>
          <p:nvPr>
            <p:ph idx="1"/>
          </p:nvPr>
        </p:nvGraphicFramePr>
        <p:xfrm>
          <a:off x="366713" y="2557463"/>
          <a:ext cx="8410575" cy="3157537"/>
        </p:xfrm>
        <a:graphic>
          <a:graphicData uri="http://schemas.openxmlformats.org/presentationml/2006/ole">
            <mc:AlternateContent xmlns:mc="http://schemas.openxmlformats.org/markup-compatibility/2006">
              <mc:Choice xmlns:v="urn:schemas-microsoft-com:vml" Requires="v">
                <p:oleObj spid="_x0000_s152591" name="Photo Editor Photo" r:id="rId4" imgW="4486901" imgH="828791" progId="">
                  <p:embed/>
                </p:oleObj>
              </mc:Choice>
              <mc:Fallback>
                <p:oleObj name="Photo Editor Photo" r:id="rId4" imgW="4486901" imgH="82879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2557463"/>
                        <a:ext cx="8410575"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90800" y="6858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latin typeface="Bookman Old Style" panose="02050604050505020204" pitchFamily="18" charset="0"/>
              </a:rPr>
              <a:t>Molecules of Life</a:t>
            </a:r>
          </a:p>
        </p:txBody>
      </p:sp>
      <p:sp>
        <p:nvSpPr>
          <p:cNvPr id="15363" name="Text Box 3"/>
          <p:cNvSpPr txBox="1">
            <a:spLocks noChangeArrowheads="1"/>
          </p:cNvSpPr>
          <p:nvPr/>
        </p:nvSpPr>
        <p:spPr bwMode="auto">
          <a:xfrm>
            <a:off x="457200" y="2667000"/>
            <a:ext cx="1604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000066"/>
                </a:solidFill>
                <a:latin typeface="Bookman Old Style" panose="02050604050505020204" pitchFamily="18" charset="0"/>
              </a:rPr>
              <a:t>Proteins</a:t>
            </a:r>
          </a:p>
        </p:txBody>
      </p:sp>
      <p:sp>
        <p:nvSpPr>
          <p:cNvPr id="15364" name="Text Box 4"/>
          <p:cNvSpPr txBox="1">
            <a:spLocks noChangeArrowheads="1"/>
          </p:cNvSpPr>
          <p:nvPr/>
        </p:nvSpPr>
        <p:spPr bwMode="auto">
          <a:xfrm>
            <a:off x="1447800" y="3962400"/>
            <a:ext cx="2744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006600"/>
                </a:solidFill>
                <a:latin typeface="Bookman Old Style" panose="02050604050505020204" pitchFamily="18" charset="0"/>
              </a:rPr>
              <a:t>Carbohydrates</a:t>
            </a:r>
          </a:p>
        </p:txBody>
      </p:sp>
      <p:sp>
        <p:nvSpPr>
          <p:cNvPr id="15365" name="Text Box 5"/>
          <p:cNvSpPr txBox="1">
            <a:spLocks noChangeArrowheads="1"/>
          </p:cNvSpPr>
          <p:nvPr/>
        </p:nvSpPr>
        <p:spPr bwMode="auto">
          <a:xfrm>
            <a:off x="4038600" y="5105400"/>
            <a:ext cx="2470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993300"/>
                </a:solidFill>
                <a:latin typeface="Bookman Old Style" panose="02050604050505020204" pitchFamily="18" charset="0"/>
              </a:rPr>
              <a:t>Nucleic acids</a:t>
            </a:r>
          </a:p>
        </p:txBody>
      </p:sp>
      <p:sp>
        <p:nvSpPr>
          <p:cNvPr id="15366" name="Text Box 6"/>
          <p:cNvSpPr txBox="1">
            <a:spLocks noChangeArrowheads="1"/>
          </p:cNvSpPr>
          <p:nvPr/>
        </p:nvSpPr>
        <p:spPr bwMode="auto">
          <a:xfrm>
            <a:off x="7086600" y="5562600"/>
            <a:ext cx="1235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003300"/>
                </a:solidFill>
                <a:latin typeface="Bookman Old Style" panose="02050604050505020204" pitchFamily="18" charset="0"/>
              </a:rPr>
              <a:t>Lipids</a:t>
            </a:r>
          </a:p>
        </p:txBody>
      </p:sp>
      <p:sp>
        <p:nvSpPr>
          <p:cNvPr id="15367" name="Line 7"/>
          <p:cNvSpPr>
            <a:spLocks noChangeShapeType="1"/>
          </p:cNvSpPr>
          <p:nvPr/>
        </p:nvSpPr>
        <p:spPr bwMode="auto">
          <a:xfrm flipH="1">
            <a:off x="1447800" y="1371600"/>
            <a:ext cx="1676400" cy="1219200"/>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flipH="1">
            <a:off x="2819400" y="1524000"/>
            <a:ext cx="1447800" cy="2286000"/>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flipH="1">
            <a:off x="5181600" y="1676400"/>
            <a:ext cx="152400" cy="3200400"/>
          </a:xfrm>
          <a:prstGeom prst="line">
            <a:avLst/>
          </a:prstGeom>
          <a:noFill/>
          <a:ln w="254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a:off x="6096000" y="1524000"/>
            <a:ext cx="1600200" cy="4114800"/>
          </a:xfrm>
          <a:prstGeom prst="line">
            <a:avLst/>
          </a:prstGeom>
          <a:noFill/>
          <a:ln w="254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71" name="Picture 11" descr="E:\macromolecules\Untitl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96000"/>
            <a:ext cx="1371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E:\macromolecules\Untitle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638800"/>
            <a:ext cx="1066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3" descr="E:\macromolecules\Untitled-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276600"/>
            <a:ext cx="9413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E:\macromolecules\Untitled-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572000"/>
            <a:ext cx="132556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83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0"/>
            <a:ext cx="7772400" cy="342900"/>
          </a:xfrm>
        </p:spPr>
        <p:txBody>
          <a:bodyPr>
            <a:normAutofit fontScale="90000"/>
          </a:bodyPr>
          <a:lstStyle/>
          <a:p>
            <a:r>
              <a:rPr lang="en-US" sz="2800" b="1" smtClean="0"/>
              <a:t>Osazone formation</a:t>
            </a:r>
          </a:p>
        </p:txBody>
      </p:sp>
      <p:sp>
        <p:nvSpPr>
          <p:cNvPr id="15364" name="Rectangle 3"/>
          <p:cNvSpPr>
            <a:spLocks noGrp="1" noChangeArrowheads="1"/>
          </p:cNvSpPr>
          <p:nvPr>
            <p:ph type="body" sz="half" idx="1"/>
          </p:nvPr>
        </p:nvSpPr>
        <p:spPr>
          <a:xfrm>
            <a:off x="0" y="609600"/>
            <a:ext cx="9144000" cy="2876550"/>
          </a:xfrm>
        </p:spPr>
        <p:txBody>
          <a:bodyPr/>
          <a:lstStyle/>
          <a:p>
            <a:r>
              <a:rPr lang="en-US" sz="2400" dirty="0" smtClean="0"/>
              <a:t>Osazones formed when </a:t>
            </a:r>
            <a:r>
              <a:rPr lang="en-US" sz="2400" dirty="0" smtClean="0">
                <a:hlinkClick r:id="rId4" tooltip="Sugar"/>
              </a:rPr>
              <a:t>sugars</a:t>
            </a:r>
            <a:r>
              <a:rPr lang="en-US" sz="2400" dirty="0" smtClean="0"/>
              <a:t> are reacted with </a:t>
            </a:r>
            <a:r>
              <a:rPr lang="en-US" sz="2400" dirty="0" err="1" smtClean="0">
                <a:hlinkClick r:id="rId5" tooltip="Phenylhydrazine"/>
              </a:rPr>
              <a:t>phenylhydrazine</a:t>
            </a:r>
            <a:r>
              <a:rPr lang="en-US" sz="2400" dirty="0" smtClean="0"/>
              <a:t>. The reaction involves reaction of glucose with </a:t>
            </a:r>
            <a:r>
              <a:rPr lang="en-US" sz="2400" dirty="0" err="1" smtClean="0"/>
              <a:t>phenylhydrazine</a:t>
            </a:r>
            <a:r>
              <a:rPr lang="en-US" sz="2400" dirty="0" smtClean="0"/>
              <a:t> to form </a:t>
            </a:r>
            <a:r>
              <a:rPr lang="en-US" sz="2400" dirty="0" err="1" smtClean="0"/>
              <a:t>glucosephenylhydrazone</a:t>
            </a:r>
            <a:r>
              <a:rPr lang="en-US" sz="2400" dirty="0" smtClean="0"/>
              <a:t> which reacts with  two moles of </a:t>
            </a:r>
            <a:r>
              <a:rPr lang="en-US" sz="2400" dirty="0" err="1" smtClean="0">
                <a:hlinkClick r:id="rId5" tooltip="Phenylhydrazine"/>
              </a:rPr>
              <a:t>phenylhydrazine</a:t>
            </a:r>
            <a:r>
              <a:rPr lang="en-US" sz="2400" dirty="0" smtClean="0"/>
              <a:t>, the 1</a:t>
            </a:r>
            <a:r>
              <a:rPr lang="en-US" sz="2400" baseline="30000" dirty="0" smtClean="0"/>
              <a:t>st</a:t>
            </a:r>
            <a:r>
              <a:rPr lang="en-US" sz="2400" dirty="0" smtClean="0"/>
              <a:t> </a:t>
            </a:r>
            <a:r>
              <a:rPr lang="en-US" sz="2400" dirty="0" err="1" smtClean="0">
                <a:hlinkClick r:id="rId5" tooltip="Phenylhydrazine"/>
              </a:rPr>
              <a:t>phenylhydrazine</a:t>
            </a:r>
            <a:r>
              <a:rPr lang="en-US" sz="2400" dirty="0" smtClean="0"/>
              <a:t> oxidizes the alpha carbon to a carbonyl group, and the 2</a:t>
            </a:r>
            <a:r>
              <a:rPr lang="en-US" sz="2400" baseline="30000" dirty="0" smtClean="0"/>
              <a:t>nd</a:t>
            </a:r>
            <a:r>
              <a:rPr lang="en-US" sz="2400" dirty="0" smtClean="0"/>
              <a:t> </a:t>
            </a:r>
            <a:r>
              <a:rPr lang="en-US" sz="2400" dirty="0" err="1" smtClean="0">
                <a:hlinkClick r:id="rId5" tooltip="Phenylhydrazine"/>
              </a:rPr>
              <a:t>phenylhydrazine</a:t>
            </a:r>
            <a:r>
              <a:rPr lang="en-US" sz="2400" dirty="0" smtClean="0"/>
              <a:t> removes one water molecule from </a:t>
            </a:r>
            <a:r>
              <a:rPr lang="en-US" sz="2400" dirty="0" err="1" smtClean="0"/>
              <a:t>formyl</a:t>
            </a:r>
            <a:r>
              <a:rPr lang="en-US" sz="2400" dirty="0" smtClean="0"/>
              <a:t> group of the oxidized carbon and forming the similar carbon nitrogen bond </a:t>
            </a:r>
          </a:p>
        </p:txBody>
      </p:sp>
      <p:graphicFrame>
        <p:nvGraphicFramePr>
          <p:cNvPr id="15362" name="Object 6"/>
          <p:cNvGraphicFramePr>
            <a:graphicFrameLocks noGrp="1" noChangeAspect="1"/>
          </p:cNvGraphicFramePr>
          <p:nvPr>
            <p:ph sz="half" idx="2"/>
            <p:extLst>
              <p:ext uri="{D42A27DB-BD31-4B8C-83A1-F6EECF244321}">
                <p14:modId xmlns:p14="http://schemas.microsoft.com/office/powerpoint/2010/main" val="3451710507"/>
              </p:ext>
            </p:extLst>
          </p:nvPr>
        </p:nvGraphicFramePr>
        <p:xfrm>
          <a:off x="381000" y="3689350"/>
          <a:ext cx="8534400" cy="3244850"/>
        </p:xfrm>
        <a:graphic>
          <a:graphicData uri="http://schemas.openxmlformats.org/presentationml/2006/ole">
            <mc:AlternateContent xmlns:mc="http://schemas.openxmlformats.org/markup-compatibility/2006">
              <mc:Choice xmlns:v="urn:schemas-microsoft-com:vml" Requires="v">
                <p:oleObj spid="_x0000_s153615" name="Photo Editor Photo" r:id="rId6" imgW="6114286" imgH="1914286" progId="">
                  <p:embed/>
                </p:oleObj>
              </mc:Choice>
              <mc:Fallback>
                <p:oleObj name="Photo Editor Photo" r:id="rId6" imgW="6114286" imgH="1914286"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689350"/>
                        <a:ext cx="8534400" cy="324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8600" y="247650"/>
            <a:ext cx="8915400" cy="1714500"/>
          </a:xfrm>
        </p:spPr>
        <p:txBody>
          <a:bodyPr>
            <a:normAutofit fontScale="90000"/>
          </a:bodyPr>
          <a:lstStyle/>
          <a:p>
            <a:pPr algn="l"/>
            <a:r>
              <a:rPr lang="en-US" sz="2800" b="1" dirty="0" smtClean="0">
                <a:solidFill>
                  <a:srgbClr val="0000FF"/>
                </a:solidFill>
              </a:rPr>
              <a:t>Formation of </a:t>
            </a:r>
            <a:r>
              <a:rPr lang="en-US" sz="2800" b="1" dirty="0" err="1" smtClean="0">
                <a:solidFill>
                  <a:srgbClr val="0000FF"/>
                </a:solidFill>
              </a:rPr>
              <a:t>saccharic</a:t>
            </a:r>
            <a:r>
              <a:rPr lang="en-US" sz="2800" b="1" dirty="0" smtClean="0">
                <a:solidFill>
                  <a:srgbClr val="0000FF"/>
                </a:solidFill>
              </a:rPr>
              <a:t> acids</a:t>
            </a:r>
            <a:r>
              <a:rPr lang="en-US" sz="2800" b="1" dirty="0" smtClean="0"/>
              <a:t>: </a:t>
            </a:r>
            <a:r>
              <a:rPr lang="en-US" sz="2800" b="1" dirty="0" err="1" smtClean="0"/>
              <a:t>Saccharic</a:t>
            </a:r>
            <a:r>
              <a:rPr lang="en-US" sz="2800" b="1" dirty="0" smtClean="0"/>
              <a:t> acid, also called </a:t>
            </a:r>
            <a:r>
              <a:rPr lang="en-US" sz="2800" b="1" dirty="0" err="1" smtClean="0"/>
              <a:t>glucaric</a:t>
            </a:r>
            <a:r>
              <a:rPr lang="en-US" sz="2800" b="1" dirty="0" smtClean="0"/>
              <a:t> acid, is a </a:t>
            </a:r>
            <a:r>
              <a:rPr lang="en-US" sz="2800" b="1" dirty="0" smtClean="0">
                <a:hlinkClick r:id="rId4" tooltip="Chemical compound"/>
              </a:rPr>
              <a:t>chemical compound</a:t>
            </a:r>
            <a:r>
              <a:rPr lang="en-US" sz="2800" b="1" dirty="0" smtClean="0"/>
              <a:t> with the formula C</a:t>
            </a:r>
            <a:r>
              <a:rPr lang="en-US" sz="2800" b="1" baseline="-25000" dirty="0" smtClean="0"/>
              <a:t>6</a:t>
            </a:r>
            <a:r>
              <a:rPr lang="en-US" sz="2800" b="1" dirty="0" smtClean="0"/>
              <a:t>H</a:t>
            </a:r>
            <a:r>
              <a:rPr lang="en-US" sz="2800" b="1" baseline="-25000" dirty="0" smtClean="0"/>
              <a:t>10</a:t>
            </a:r>
            <a:r>
              <a:rPr lang="en-US" sz="2800" b="1" dirty="0" smtClean="0"/>
              <a:t>O</a:t>
            </a:r>
            <a:r>
              <a:rPr lang="en-US" sz="2800" b="1" baseline="-25000" dirty="0" smtClean="0"/>
              <a:t>8</a:t>
            </a:r>
            <a:r>
              <a:rPr lang="en-US" sz="2800" b="1" dirty="0" smtClean="0"/>
              <a:t>. It is derived by </a:t>
            </a:r>
            <a:r>
              <a:rPr lang="en-US" sz="2800" b="1" dirty="0" smtClean="0">
                <a:hlinkClick r:id="rId5" tooltip="Oxidizing"/>
              </a:rPr>
              <a:t>oxidizing</a:t>
            </a:r>
            <a:r>
              <a:rPr lang="en-US" sz="2800" b="1" dirty="0" smtClean="0"/>
              <a:t> a </a:t>
            </a:r>
            <a:r>
              <a:rPr lang="en-US" sz="2800" b="1" dirty="0" smtClean="0">
                <a:hlinkClick r:id="rId6" tooltip="Monosaccharide"/>
              </a:rPr>
              <a:t>sugar</a:t>
            </a:r>
            <a:r>
              <a:rPr lang="en-US" sz="2800" b="1" dirty="0" smtClean="0"/>
              <a:t> such as </a:t>
            </a:r>
            <a:r>
              <a:rPr lang="en-US" sz="2800" b="1" dirty="0" smtClean="0">
                <a:hlinkClick r:id="rId7" tooltip="Glucose"/>
              </a:rPr>
              <a:t>glucose</a:t>
            </a:r>
            <a:r>
              <a:rPr lang="en-US" sz="2800" b="1" dirty="0" smtClean="0"/>
              <a:t> with </a:t>
            </a:r>
            <a:r>
              <a:rPr lang="en-US" sz="2800" b="1" dirty="0" smtClean="0">
                <a:hlinkClick r:id="rId8" tooltip="Nitric acid"/>
              </a:rPr>
              <a:t>nitric acid</a:t>
            </a:r>
            <a:r>
              <a:rPr lang="en-US" sz="2800" b="1" dirty="0" smtClean="0"/>
              <a:t> resulting in both C1 and C6 being oxidized to carboxylic groups </a:t>
            </a:r>
          </a:p>
        </p:txBody>
      </p:sp>
      <p:sp>
        <p:nvSpPr>
          <p:cNvPr id="16389" name="Rectangle 3"/>
          <p:cNvSpPr>
            <a:spLocks noGrp="1" noChangeArrowheads="1"/>
          </p:cNvSpPr>
          <p:nvPr>
            <p:ph type="body" idx="1"/>
          </p:nvPr>
        </p:nvSpPr>
        <p:spPr>
          <a:xfrm>
            <a:off x="0" y="2305050"/>
            <a:ext cx="9144000" cy="3771900"/>
          </a:xfrm>
        </p:spPr>
        <p:txBody>
          <a:bodyPr/>
          <a:lstStyle/>
          <a:p>
            <a:endParaRPr lang="en-US" dirty="0" smtClean="0"/>
          </a:p>
          <a:p>
            <a:r>
              <a:rPr lang="en-US" dirty="0" smtClean="0"/>
              <a:t>Glucose 						</a:t>
            </a:r>
            <a:r>
              <a:rPr lang="en-US" dirty="0" err="1" smtClean="0"/>
              <a:t>glucaric</a:t>
            </a:r>
            <a:r>
              <a:rPr lang="en-US" dirty="0" smtClean="0"/>
              <a:t> acid</a:t>
            </a:r>
          </a:p>
          <a:p>
            <a:endParaRPr lang="en-US" dirty="0" smtClean="0"/>
          </a:p>
        </p:txBody>
      </p:sp>
      <p:sp>
        <p:nvSpPr>
          <p:cNvPr id="1639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16386" name="Object 4"/>
          <p:cNvGraphicFramePr>
            <a:graphicFrameLocks noChangeAspect="1"/>
          </p:cNvGraphicFramePr>
          <p:nvPr/>
        </p:nvGraphicFramePr>
        <p:xfrm>
          <a:off x="304800" y="3905250"/>
          <a:ext cx="3400425" cy="1657350"/>
        </p:xfrm>
        <a:graphic>
          <a:graphicData uri="http://schemas.openxmlformats.org/presentationml/2006/ole">
            <mc:AlternateContent xmlns:mc="http://schemas.openxmlformats.org/markup-compatibility/2006">
              <mc:Choice xmlns:v="urn:schemas-microsoft-com:vml" Requires="v">
                <p:oleObj spid="_x0000_s154650" name="Photo Editor Photo" r:id="rId9" imgW="1142857" imgH="552527" progId="">
                  <p:embed/>
                </p:oleObj>
              </mc:Choice>
              <mc:Fallback>
                <p:oleObj name="Photo Editor Photo" r:id="rId9" imgW="1142857" imgH="552527"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905250"/>
                        <a:ext cx="3400425"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Rectangle 7"/>
          <p:cNvSpPr>
            <a:spLocks noChangeArrowheads="1"/>
          </p:cNvSpPr>
          <p:nvPr/>
        </p:nvSpPr>
        <p:spPr bwMode="auto">
          <a:xfrm>
            <a:off x="0" y="2244725"/>
            <a:ext cx="9144000" cy="61913"/>
          </a:xfrm>
          <a:prstGeom prst="rect">
            <a:avLst/>
          </a:prstGeom>
          <a:noFill/>
          <a:ln w="9525">
            <a:noFill/>
            <a:miter lim="800000"/>
            <a:headEnd/>
            <a:tailEnd/>
          </a:ln>
        </p:spPr>
        <p:txBody>
          <a:bodyPr anchor="ctr">
            <a:spAutoFit/>
          </a:bodyPr>
          <a:lstStyle/>
          <a:p>
            <a:endParaRPr lang="en-GB"/>
          </a:p>
        </p:txBody>
      </p:sp>
      <p:graphicFrame>
        <p:nvGraphicFramePr>
          <p:cNvPr id="16387" name="Object 6"/>
          <p:cNvGraphicFramePr>
            <a:graphicFrameLocks noChangeAspect="1"/>
          </p:cNvGraphicFramePr>
          <p:nvPr/>
        </p:nvGraphicFramePr>
        <p:xfrm>
          <a:off x="5981700" y="3867150"/>
          <a:ext cx="2895600" cy="1657350"/>
        </p:xfrm>
        <a:graphic>
          <a:graphicData uri="http://schemas.openxmlformats.org/presentationml/2006/ole">
            <mc:AlternateContent xmlns:mc="http://schemas.openxmlformats.org/markup-compatibility/2006">
              <mc:Choice xmlns:v="urn:schemas-microsoft-com:vml" Requires="v">
                <p:oleObj spid="_x0000_s154651" name="Photo Editor Photo" r:id="rId11" imgW="1905266" imgH="800212" progId="">
                  <p:embed/>
                </p:oleObj>
              </mc:Choice>
              <mc:Fallback>
                <p:oleObj name="Photo Editor Photo" r:id="rId11" imgW="1905266" imgH="800212" progId="">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1700" y="3867150"/>
                        <a:ext cx="2895600"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Line 8"/>
          <p:cNvSpPr>
            <a:spLocks noChangeShapeType="1"/>
          </p:cNvSpPr>
          <p:nvPr/>
        </p:nvSpPr>
        <p:spPr bwMode="auto">
          <a:xfrm>
            <a:off x="3848100" y="4686300"/>
            <a:ext cx="192405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85800" y="0"/>
            <a:ext cx="7772400" cy="609600"/>
          </a:xfrm>
        </p:spPr>
        <p:txBody>
          <a:bodyPr/>
          <a:lstStyle/>
          <a:p>
            <a:r>
              <a:rPr lang="en-US" sz="3200" b="1" smtClean="0"/>
              <a:t>Formation of sorbitol</a:t>
            </a:r>
          </a:p>
        </p:txBody>
      </p:sp>
      <p:sp>
        <p:nvSpPr>
          <p:cNvPr id="17413" name="Rectangle 3"/>
          <p:cNvSpPr>
            <a:spLocks noGrp="1" noChangeArrowheads="1"/>
          </p:cNvSpPr>
          <p:nvPr>
            <p:ph type="body" sz="half" idx="1"/>
          </p:nvPr>
        </p:nvSpPr>
        <p:spPr>
          <a:xfrm>
            <a:off x="323850" y="685800"/>
            <a:ext cx="8591550" cy="5410200"/>
          </a:xfrm>
        </p:spPr>
        <p:txBody>
          <a:bodyPr/>
          <a:lstStyle/>
          <a:p>
            <a:pPr>
              <a:buFontTx/>
              <a:buNone/>
            </a:pPr>
            <a:r>
              <a:rPr lang="en-US" sz="2800" b="1" smtClean="0"/>
              <a:t>    Sorbitol</a:t>
            </a:r>
            <a:r>
              <a:rPr lang="en-US" sz="2800" smtClean="0"/>
              <a:t>, also known as </a:t>
            </a:r>
            <a:r>
              <a:rPr lang="en-US" sz="2800" b="1" smtClean="0"/>
              <a:t>glucitol</a:t>
            </a:r>
            <a:r>
              <a:rPr lang="en-US" sz="2800" smtClean="0"/>
              <a:t>, is a </a:t>
            </a:r>
            <a:r>
              <a:rPr lang="en-US" sz="2800" smtClean="0">
                <a:hlinkClick r:id="rId4" tooltip="Sugar alcohol"/>
              </a:rPr>
              <a:t>sugar alcohol</a:t>
            </a:r>
            <a:r>
              <a:rPr lang="en-US" sz="2800" smtClean="0"/>
              <a:t> that the body metabolises slowly. It is obtained by </a:t>
            </a:r>
            <a:r>
              <a:rPr lang="en-US" sz="2800" smtClean="0">
                <a:hlinkClick r:id="rId5" tooltip="Redox"/>
              </a:rPr>
              <a:t>reduction</a:t>
            </a:r>
            <a:r>
              <a:rPr lang="en-US" sz="2800" smtClean="0"/>
              <a:t> of </a:t>
            </a:r>
            <a:r>
              <a:rPr lang="en-US" sz="2800" smtClean="0">
                <a:hlinkClick r:id="rId6" tooltip="Glucose"/>
              </a:rPr>
              <a:t>glucose</a:t>
            </a:r>
            <a:r>
              <a:rPr lang="en-US" sz="2800" smtClean="0"/>
              <a:t> changing the </a:t>
            </a:r>
            <a:r>
              <a:rPr lang="en-US" sz="2800" smtClean="0">
                <a:hlinkClick r:id="rId7" tooltip="Aldehyde"/>
              </a:rPr>
              <a:t>aldehyde</a:t>
            </a:r>
            <a:r>
              <a:rPr lang="en-US" sz="2800" smtClean="0"/>
              <a:t> group to an additional </a:t>
            </a:r>
            <a:r>
              <a:rPr lang="en-US" sz="2800" smtClean="0">
                <a:hlinkClick r:id="rId8" tooltip="Hydroxyl"/>
              </a:rPr>
              <a:t>hydroxyl</a:t>
            </a:r>
            <a:r>
              <a:rPr lang="en-US" sz="2800" smtClean="0"/>
              <a:t> group hence the name </a:t>
            </a:r>
            <a:r>
              <a:rPr lang="en-US" sz="2800" i="1" smtClean="0"/>
              <a:t>sugar alcohol</a:t>
            </a:r>
            <a:r>
              <a:rPr lang="en-US" sz="2800" smtClean="0"/>
              <a:t>. </a:t>
            </a:r>
          </a:p>
          <a:p>
            <a:pPr>
              <a:buFontTx/>
              <a:buNone/>
            </a:pPr>
            <a:endParaRPr lang="en-US" sz="2800" smtClean="0"/>
          </a:p>
          <a:p>
            <a:pPr>
              <a:buFontTx/>
              <a:buNone/>
            </a:pPr>
            <a:r>
              <a:rPr lang="en-US" sz="2800" smtClean="0"/>
              <a:t>Glucose					Sorbitol</a:t>
            </a:r>
          </a:p>
        </p:txBody>
      </p:sp>
      <p:graphicFrame>
        <p:nvGraphicFramePr>
          <p:cNvPr id="17410" name="Object 4"/>
          <p:cNvGraphicFramePr>
            <a:graphicFrameLocks noGrp="1" noChangeAspect="1"/>
          </p:cNvGraphicFramePr>
          <p:nvPr>
            <p:ph sz="quarter" idx="2"/>
          </p:nvPr>
        </p:nvGraphicFramePr>
        <p:xfrm>
          <a:off x="323850" y="4210050"/>
          <a:ext cx="2838450" cy="1962150"/>
        </p:xfrm>
        <a:graphic>
          <a:graphicData uri="http://schemas.openxmlformats.org/presentationml/2006/ole">
            <mc:AlternateContent xmlns:mc="http://schemas.openxmlformats.org/markup-compatibility/2006">
              <mc:Choice xmlns:v="urn:schemas-microsoft-com:vml" Requires="v">
                <p:oleObj spid="_x0000_s155674" name="Photo Editor Photo" r:id="rId9" imgW="1142857" imgH="552527" progId="">
                  <p:embed/>
                </p:oleObj>
              </mc:Choice>
              <mc:Fallback>
                <p:oleObj name="Photo Editor Photo" r:id="rId9" imgW="1142857" imgH="552527"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4210050"/>
                        <a:ext cx="28384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Grp="1" noChangeAspect="1"/>
          </p:cNvGraphicFramePr>
          <p:nvPr>
            <p:ph sz="quarter" idx="3"/>
          </p:nvPr>
        </p:nvGraphicFramePr>
        <p:xfrm>
          <a:off x="5200650" y="3486150"/>
          <a:ext cx="3155950" cy="2743200"/>
        </p:xfrm>
        <a:graphic>
          <a:graphicData uri="http://schemas.openxmlformats.org/presentationml/2006/ole">
            <mc:AlternateContent xmlns:mc="http://schemas.openxmlformats.org/markup-compatibility/2006">
              <mc:Choice xmlns:v="urn:schemas-microsoft-com:vml" Requires="v">
                <p:oleObj spid="_x0000_s155675" name="Photo Editor Photo" r:id="rId11" imgW="1905266" imgH="1114581" progId="">
                  <p:embed/>
                </p:oleObj>
              </mc:Choice>
              <mc:Fallback>
                <p:oleObj name="Photo Editor Photo" r:id="rId11" imgW="1905266" imgH="1114581" progId="">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0650" y="3486150"/>
                        <a:ext cx="31559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Line 8"/>
          <p:cNvSpPr>
            <a:spLocks noChangeShapeType="1"/>
          </p:cNvSpPr>
          <p:nvPr/>
        </p:nvSpPr>
        <p:spPr bwMode="auto">
          <a:xfrm>
            <a:off x="3638550" y="4914900"/>
            <a:ext cx="11811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85800" y="0"/>
            <a:ext cx="7772400" cy="914400"/>
          </a:xfrm>
        </p:spPr>
        <p:txBody>
          <a:bodyPr/>
          <a:lstStyle/>
          <a:p>
            <a:r>
              <a:rPr lang="en-US" smtClean="0"/>
              <a:t>Glycosidic Bonds</a:t>
            </a:r>
          </a:p>
        </p:txBody>
      </p:sp>
      <p:sp>
        <p:nvSpPr>
          <p:cNvPr id="18436" name="Rectangle 3"/>
          <p:cNvSpPr>
            <a:spLocks noGrp="1" noChangeArrowheads="1"/>
          </p:cNvSpPr>
          <p:nvPr>
            <p:ph type="body" sz="half" idx="1"/>
          </p:nvPr>
        </p:nvSpPr>
        <p:spPr>
          <a:xfrm>
            <a:off x="457200" y="1066800"/>
            <a:ext cx="8382000" cy="2743200"/>
          </a:xfrm>
        </p:spPr>
        <p:txBody>
          <a:bodyPr/>
          <a:lstStyle/>
          <a:p>
            <a:pPr marL="0" indent="0">
              <a:lnSpc>
                <a:spcPct val="95000"/>
              </a:lnSpc>
              <a:spcBef>
                <a:spcPct val="0"/>
              </a:spcBef>
              <a:spcAft>
                <a:spcPct val="20000"/>
              </a:spcAft>
              <a:buFontTx/>
              <a:buNone/>
              <a:tabLst>
                <a:tab pos="404813" algn="l"/>
                <a:tab pos="457200" algn="l"/>
              </a:tabLst>
            </a:pPr>
            <a:r>
              <a:rPr lang="en-US" sz="2800" smtClean="0"/>
              <a:t>The anomeric hydroxyl and a hydroxyl of another sugar or some other compound can join together, splitting out water to form a </a:t>
            </a:r>
            <a:r>
              <a:rPr lang="en-US" sz="2800" smtClean="0">
                <a:solidFill>
                  <a:srgbClr val="000099"/>
                </a:solidFill>
              </a:rPr>
              <a:t>glycosidic bond:</a:t>
            </a:r>
            <a:r>
              <a:rPr lang="en-US" sz="2800" smtClean="0">
                <a:solidFill>
                  <a:srgbClr val="FF0000"/>
                </a:solidFill>
              </a:rPr>
              <a:t> </a:t>
            </a:r>
          </a:p>
          <a:p>
            <a:pPr marL="0" indent="0">
              <a:lnSpc>
                <a:spcPct val="95000"/>
              </a:lnSpc>
              <a:spcBef>
                <a:spcPct val="0"/>
              </a:spcBef>
              <a:spcAft>
                <a:spcPct val="20000"/>
              </a:spcAft>
              <a:buFontTx/>
              <a:buNone/>
              <a:tabLst>
                <a:tab pos="404813" algn="l"/>
                <a:tab pos="457200" algn="l"/>
              </a:tabLst>
            </a:pPr>
            <a:r>
              <a:rPr lang="en-US" sz="2800" smtClean="0">
                <a:latin typeface="Arial" charset="0"/>
              </a:rPr>
              <a:t>	R-O</a:t>
            </a:r>
            <a:r>
              <a:rPr lang="en-US" sz="2800" smtClean="0">
                <a:solidFill>
                  <a:schemeClr val="folHlink"/>
                </a:solidFill>
                <a:latin typeface="Arial" charset="0"/>
              </a:rPr>
              <a:t>H</a:t>
            </a:r>
            <a:r>
              <a:rPr lang="en-US" sz="2800" smtClean="0">
                <a:latin typeface="Arial" charset="0"/>
              </a:rPr>
              <a:t>  +  </a:t>
            </a:r>
            <a:r>
              <a:rPr lang="en-US" sz="2800" smtClean="0">
                <a:solidFill>
                  <a:schemeClr val="folHlink"/>
                </a:solidFill>
                <a:latin typeface="Arial" charset="0"/>
              </a:rPr>
              <a:t>HO</a:t>
            </a:r>
            <a:r>
              <a:rPr lang="en-US" sz="2800" smtClean="0">
                <a:latin typeface="Arial" charset="0"/>
              </a:rPr>
              <a:t>-R'</a:t>
            </a:r>
            <a:r>
              <a:rPr lang="en-US" sz="2800" smtClean="0">
                <a:solidFill>
                  <a:srgbClr val="0000FF"/>
                </a:solidFill>
                <a:latin typeface="Arial" charset="0"/>
              </a:rPr>
              <a:t> </a:t>
            </a:r>
            <a:r>
              <a:rPr lang="en-US" sz="2800" smtClean="0">
                <a:solidFill>
                  <a:srgbClr val="0000FF"/>
                </a:solidFill>
                <a:latin typeface="Helvetica" pitchFamily="34" charset="0"/>
              </a:rPr>
              <a:t> </a:t>
            </a:r>
            <a:r>
              <a:rPr lang="en-US" sz="2800" b="1" noProof="1" smtClean="0">
                <a:solidFill>
                  <a:srgbClr val="FF0000"/>
                </a:solidFill>
                <a:latin typeface="Helvetica" pitchFamily="34" charset="0"/>
                <a:sym typeface="Wingdings" pitchFamily="2" charset="2"/>
              </a:rPr>
              <a:t></a:t>
            </a:r>
            <a:r>
              <a:rPr lang="en-US" sz="2800" smtClean="0">
                <a:solidFill>
                  <a:srgbClr val="0000FF"/>
                </a:solidFill>
                <a:latin typeface="Helvetica" pitchFamily="34" charset="0"/>
              </a:rPr>
              <a:t>  </a:t>
            </a:r>
            <a:r>
              <a:rPr lang="en-US" sz="2800" smtClean="0">
                <a:latin typeface="Arial" charset="0"/>
              </a:rPr>
              <a:t>R-O-R'  +  </a:t>
            </a:r>
            <a:r>
              <a:rPr lang="en-US" sz="2800" smtClean="0">
                <a:solidFill>
                  <a:schemeClr val="folHlink"/>
                </a:solidFill>
                <a:latin typeface="Arial" charset="0"/>
              </a:rPr>
              <a:t>H</a:t>
            </a:r>
            <a:r>
              <a:rPr lang="en-US" sz="2800" baseline="-25000" smtClean="0">
                <a:solidFill>
                  <a:schemeClr val="folHlink"/>
                </a:solidFill>
                <a:latin typeface="Arial" charset="0"/>
              </a:rPr>
              <a:t>2</a:t>
            </a:r>
            <a:r>
              <a:rPr lang="en-US" sz="2800" smtClean="0">
                <a:solidFill>
                  <a:schemeClr val="folHlink"/>
                </a:solidFill>
                <a:latin typeface="Arial" charset="0"/>
              </a:rPr>
              <a:t>O</a:t>
            </a:r>
            <a:endParaRPr lang="en-US" sz="2800" smtClean="0">
              <a:latin typeface="Arial" charset="0"/>
            </a:endParaRPr>
          </a:p>
          <a:p>
            <a:pPr marL="0" indent="0">
              <a:lnSpc>
                <a:spcPct val="95000"/>
              </a:lnSpc>
              <a:spcBef>
                <a:spcPct val="0"/>
              </a:spcBef>
              <a:spcAft>
                <a:spcPct val="20000"/>
              </a:spcAft>
              <a:buFontTx/>
              <a:buNone/>
              <a:tabLst>
                <a:tab pos="404813" algn="l"/>
                <a:tab pos="457200" algn="l"/>
              </a:tabLst>
            </a:pPr>
            <a:r>
              <a:rPr lang="en-US" sz="2800" smtClean="0"/>
              <a:t>E.g., methanol reacts with the anomeric OH on glucose to form </a:t>
            </a:r>
            <a:r>
              <a:rPr lang="en-US" sz="2800" smtClean="0">
                <a:solidFill>
                  <a:srgbClr val="000099"/>
                </a:solidFill>
              </a:rPr>
              <a:t>methyl glucoside</a:t>
            </a:r>
            <a:r>
              <a:rPr lang="en-US" sz="2800" smtClean="0"/>
              <a:t> (methyl-glucopyranose).</a:t>
            </a:r>
          </a:p>
        </p:txBody>
      </p:sp>
      <p:graphicFrame>
        <p:nvGraphicFramePr>
          <p:cNvPr id="18434" name="Object 4"/>
          <p:cNvGraphicFramePr>
            <a:graphicFrameLocks noGrp="1" noChangeAspect="1"/>
          </p:cNvGraphicFramePr>
          <p:nvPr>
            <p:ph sz="half" idx="2"/>
          </p:nvPr>
        </p:nvGraphicFramePr>
        <p:xfrm>
          <a:off x="57150" y="3886200"/>
          <a:ext cx="9086850" cy="2987675"/>
        </p:xfrm>
        <a:graphic>
          <a:graphicData uri="http://schemas.openxmlformats.org/presentationml/2006/ole">
            <mc:AlternateContent xmlns:mc="http://schemas.openxmlformats.org/markup-compatibility/2006">
              <mc:Choice xmlns:v="urn:schemas-microsoft-com:vml" Requires="v">
                <p:oleObj spid="_x0000_s156686" name="Picture" r:id="rId4" imgW="4686480" imgH="1542960" progId="Word.Picture.8">
                  <p:embed/>
                </p:oleObj>
              </mc:Choice>
              <mc:Fallback>
                <p:oleObj name="Picture" r:id="rId4" imgW="4686480" imgH="154296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3886200"/>
                        <a:ext cx="9086850" cy="298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895600" y="533400"/>
            <a:ext cx="2935419" cy="646331"/>
          </a:xfrm>
          <a:prstGeom prst="rect">
            <a:avLst/>
          </a:prstGeom>
          <a:noFill/>
          <a:ln w="9525">
            <a:noFill/>
            <a:miter lim="800000"/>
            <a:headEnd/>
            <a:tailEnd/>
          </a:ln>
        </p:spPr>
        <p:txBody>
          <a:bodyPr wrap="none">
            <a:spAutoFit/>
          </a:bodyPr>
          <a:lstStyle/>
          <a:p>
            <a:pPr>
              <a:spcAft>
                <a:spcPct val="25000"/>
              </a:spcAft>
            </a:pPr>
            <a:r>
              <a:rPr lang="en-US" sz="3600" b="1" dirty="0">
                <a:solidFill>
                  <a:schemeClr val="hlink"/>
                </a:solidFill>
              </a:rPr>
              <a:t>Disaccharides:</a:t>
            </a:r>
          </a:p>
        </p:txBody>
      </p:sp>
      <p:sp>
        <p:nvSpPr>
          <p:cNvPr id="34819" name="Rectangle 2"/>
          <p:cNvSpPr>
            <a:spLocks noChangeArrowheads="1"/>
          </p:cNvSpPr>
          <p:nvPr/>
        </p:nvSpPr>
        <p:spPr bwMode="auto">
          <a:xfrm>
            <a:off x="723900" y="1720850"/>
            <a:ext cx="8115300" cy="4708525"/>
          </a:xfrm>
          <a:prstGeom prst="rect">
            <a:avLst/>
          </a:prstGeom>
          <a:noFill/>
          <a:ln w="9525">
            <a:noFill/>
            <a:miter lim="800000"/>
            <a:headEnd/>
            <a:tailEnd/>
          </a:ln>
        </p:spPr>
        <p:txBody>
          <a:bodyPr>
            <a:spAutoFit/>
          </a:bodyPr>
          <a:lstStyle/>
          <a:p>
            <a:r>
              <a:rPr lang="en-GB" sz="2800"/>
              <a:t>Disaccharides (such as maltose, lactose, and sucrose) consist of two monosaccharides joined covalently by an </a:t>
            </a:r>
            <a:r>
              <a:rPr lang="en-GB" sz="2800" b="1" i="1"/>
              <a:t>O-glycosidic bond, which is formed when a hydroxyl </a:t>
            </a:r>
            <a:r>
              <a:rPr lang="en-GB" sz="2800"/>
              <a:t>group of one sugar reacts with the anomeric carbon of the other</a:t>
            </a:r>
          </a:p>
          <a:p>
            <a:endParaRPr lang="en-GB" sz="2800"/>
          </a:p>
          <a:p>
            <a:r>
              <a:rPr lang="en-GB" sz="2800"/>
              <a:t>Disaccharides can be hydrolyzed to yield their free</a:t>
            </a:r>
          </a:p>
          <a:p>
            <a:r>
              <a:rPr lang="en-GB" sz="2800"/>
              <a:t>monosaccharide components by boiling with dilute acid.</a:t>
            </a:r>
          </a:p>
          <a:p>
            <a:endParaRPr lang="en-US"/>
          </a:p>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9"/>
          <p:cNvSpPr>
            <a:spLocks noChangeArrowheads="1"/>
          </p:cNvSpPr>
          <p:nvPr/>
        </p:nvSpPr>
        <p:spPr bwMode="auto">
          <a:xfrm>
            <a:off x="95250" y="323850"/>
            <a:ext cx="3562350" cy="4591050"/>
          </a:xfrm>
          <a:prstGeom prst="rect">
            <a:avLst/>
          </a:prstGeom>
          <a:noFill/>
          <a:ln w="9525">
            <a:noFill/>
            <a:miter lim="800000"/>
            <a:headEnd/>
            <a:tailEnd/>
          </a:ln>
        </p:spPr>
        <p:txBody>
          <a:bodyPr/>
          <a:lstStyle/>
          <a:p>
            <a:pPr>
              <a:lnSpc>
                <a:spcPct val="95000"/>
              </a:lnSpc>
              <a:spcAft>
                <a:spcPct val="20000"/>
              </a:spcAft>
            </a:pPr>
            <a:r>
              <a:rPr lang="en-US" sz="2800" b="1">
                <a:solidFill>
                  <a:srgbClr val="000099"/>
                </a:solidFill>
              </a:rPr>
              <a:t>Maltose</a:t>
            </a:r>
            <a:r>
              <a:rPr lang="en-US" b="1"/>
              <a:t>, a cleavage product of starch (e.g., amylose), is a disaccharide with an </a:t>
            </a:r>
            <a:r>
              <a:rPr lang="en-US" b="1">
                <a:solidFill>
                  <a:srgbClr val="000099"/>
                </a:solidFill>
                <a:sym typeface="Symbol" pitchFamily="18" charset="2"/>
              </a:rPr>
              <a:t></a:t>
            </a:r>
            <a:r>
              <a:rPr lang="en-US" b="1">
                <a:solidFill>
                  <a:srgbClr val="000099"/>
                </a:solidFill>
              </a:rPr>
              <a:t>(1</a:t>
            </a:r>
            <a:r>
              <a:rPr lang="en-US" b="1">
                <a:solidFill>
                  <a:srgbClr val="000099"/>
                </a:solidFill>
                <a:sym typeface="Symbol" pitchFamily="18" charset="2"/>
              </a:rPr>
              <a:t></a:t>
            </a:r>
            <a:r>
              <a:rPr lang="en-US" b="1">
                <a:solidFill>
                  <a:srgbClr val="000099"/>
                </a:solidFill>
              </a:rPr>
              <a:t>4) </a:t>
            </a:r>
            <a:r>
              <a:rPr lang="en-US" b="1"/>
              <a:t>glycosidic</a:t>
            </a:r>
            <a:r>
              <a:rPr lang="en-US" b="1">
                <a:solidFill>
                  <a:srgbClr val="000099"/>
                </a:solidFill>
              </a:rPr>
              <a:t> </a:t>
            </a:r>
            <a:r>
              <a:rPr lang="en-US" b="1"/>
              <a:t>link between C1 - C4 OH of 2 glucose molecules. </a:t>
            </a:r>
          </a:p>
          <a:p>
            <a:pPr>
              <a:lnSpc>
                <a:spcPct val="95000"/>
              </a:lnSpc>
              <a:spcAft>
                <a:spcPct val="30000"/>
              </a:spcAft>
            </a:pPr>
            <a:endParaRPr lang="en-US" b="1"/>
          </a:p>
          <a:p>
            <a:pPr>
              <a:lnSpc>
                <a:spcPct val="95000"/>
              </a:lnSpc>
              <a:spcAft>
                <a:spcPct val="30000"/>
              </a:spcAft>
            </a:pPr>
            <a:r>
              <a:rPr lang="en-US" b="1"/>
              <a:t>It is the </a:t>
            </a:r>
            <a:r>
              <a:rPr lang="en-US" b="1">
                <a:solidFill>
                  <a:srgbClr val="000099"/>
                </a:solidFill>
                <a:sym typeface="Symbol" pitchFamily="18" charset="2"/>
              </a:rPr>
              <a:t></a:t>
            </a:r>
            <a:r>
              <a:rPr lang="en-US" b="1"/>
              <a:t> anomer (C1 O points down).</a:t>
            </a:r>
          </a:p>
        </p:txBody>
      </p:sp>
      <p:pic>
        <p:nvPicPr>
          <p:cNvPr id="35843" name="Picture 9" descr="C:\Users\Nyamwange\Desktop\Formation of maltose.jpg"/>
          <p:cNvPicPr>
            <a:picLocks noChangeAspect="1" noChangeArrowheads="1"/>
          </p:cNvPicPr>
          <p:nvPr/>
        </p:nvPicPr>
        <p:blipFill>
          <a:blip r:embed="rId3"/>
          <a:srcRect/>
          <a:stretch>
            <a:fillRect/>
          </a:stretch>
        </p:blipFill>
        <p:spPr bwMode="auto">
          <a:xfrm>
            <a:off x="3605213" y="742950"/>
            <a:ext cx="5272087"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66700" y="381000"/>
            <a:ext cx="8534400" cy="1905000"/>
          </a:xfrm>
          <a:prstGeom prst="rect">
            <a:avLst/>
          </a:prstGeom>
        </p:spPr>
        <p:txBody>
          <a:bodyPr/>
          <a:lstStyle/>
          <a:p>
            <a:pPr>
              <a:lnSpc>
                <a:spcPct val="95000"/>
              </a:lnSpc>
              <a:spcAft>
                <a:spcPct val="20000"/>
              </a:spcAft>
              <a:defRPr/>
            </a:pPr>
            <a:r>
              <a:rPr lang="en-US" sz="2800" kern="0" dirty="0" err="1">
                <a:solidFill>
                  <a:srgbClr val="000099"/>
                </a:solidFill>
                <a:latin typeface="+mn-lt"/>
              </a:rPr>
              <a:t>Cellobiose</a:t>
            </a:r>
            <a:r>
              <a:rPr lang="en-US" sz="2800" kern="0" dirty="0">
                <a:latin typeface="+mn-lt"/>
              </a:rPr>
              <a:t>, a product of cellulose breakdown, is the otherwise equivalent </a:t>
            </a:r>
            <a:r>
              <a:rPr lang="el-GR" sz="2800" kern="0" dirty="0">
                <a:solidFill>
                  <a:srgbClr val="000099"/>
                </a:solidFill>
                <a:latin typeface="+mn-lt"/>
              </a:rPr>
              <a:t>β</a:t>
            </a:r>
            <a:r>
              <a:rPr lang="en-GB" sz="2800" kern="0" dirty="0">
                <a:latin typeface="+mn-lt"/>
              </a:rPr>
              <a:t> </a:t>
            </a:r>
            <a:r>
              <a:rPr lang="en-US" sz="2800" kern="0" dirty="0" err="1">
                <a:latin typeface="+mn-lt"/>
              </a:rPr>
              <a:t>anomer</a:t>
            </a:r>
            <a:r>
              <a:rPr lang="en-US" sz="2800" kern="0" dirty="0">
                <a:latin typeface="+mn-lt"/>
              </a:rPr>
              <a:t> (O on C1 points up). </a:t>
            </a:r>
          </a:p>
          <a:p>
            <a:pPr>
              <a:lnSpc>
                <a:spcPct val="95000"/>
              </a:lnSpc>
              <a:spcAft>
                <a:spcPct val="20000"/>
              </a:spcAft>
              <a:defRPr/>
            </a:pPr>
            <a:r>
              <a:rPr lang="en-US" sz="2800" kern="0" dirty="0">
                <a:latin typeface="+mn-lt"/>
              </a:rPr>
              <a:t>The </a:t>
            </a:r>
            <a:r>
              <a:rPr lang="el-GR" sz="2800" kern="0" dirty="0">
                <a:solidFill>
                  <a:srgbClr val="000099"/>
                </a:solidFill>
                <a:latin typeface="+mn-lt"/>
              </a:rPr>
              <a:t>β</a:t>
            </a:r>
            <a:r>
              <a:rPr lang="en-US" sz="2800" kern="0" dirty="0">
                <a:solidFill>
                  <a:srgbClr val="000099"/>
                </a:solidFill>
                <a:latin typeface="+mn-lt"/>
              </a:rPr>
              <a:t>(1</a:t>
            </a:r>
            <a:r>
              <a:rPr lang="en-US" sz="2800" kern="0" dirty="0">
                <a:solidFill>
                  <a:srgbClr val="000099"/>
                </a:solidFill>
                <a:latin typeface="+mn-lt"/>
                <a:sym typeface="Wingdings" pitchFamily="2" charset="2"/>
              </a:rPr>
              <a:t>→</a:t>
            </a:r>
            <a:r>
              <a:rPr lang="en-US" sz="2800" kern="0" dirty="0">
                <a:solidFill>
                  <a:srgbClr val="000099"/>
                </a:solidFill>
                <a:latin typeface="+mn-lt"/>
              </a:rPr>
              <a:t>4)</a:t>
            </a:r>
            <a:r>
              <a:rPr lang="en-US" sz="2800" kern="0" dirty="0">
                <a:latin typeface="+mn-lt"/>
              </a:rPr>
              <a:t> </a:t>
            </a:r>
            <a:r>
              <a:rPr lang="en-US" sz="2800" kern="0" dirty="0" err="1">
                <a:latin typeface="+mn-lt"/>
              </a:rPr>
              <a:t>glycosidic</a:t>
            </a:r>
            <a:r>
              <a:rPr lang="en-US" sz="2800" kern="0" dirty="0">
                <a:latin typeface="+mn-lt"/>
              </a:rPr>
              <a:t> linkage is represented as a </a:t>
            </a:r>
            <a:r>
              <a:rPr lang="en-US" sz="2800" kern="0" dirty="0" err="1">
                <a:latin typeface="+mn-lt"/>
              </a:rPr>
              <a:t>zig-zag</a:t>
            </a:r>
            <a:r>
              <a:rPr lang="en-US" sz="2800" kern="0" dirty="0">
                <a:latin typeface="+mn-lt"/>
              </a:rPr>
              <a:t>, but one glucose is actually </a:t>
            </a:r>
            <a:r>
              <a:rPr lang="en-US" sz="2800" kern="0" dirty="0">
                <a:solidFill>
                  <a:srgbClr val="000099"/>
                </a:solidFill>
                <a:latin typeface="+mn-lt"/>
              </a:rPr>
              <a:t>flipped over</a:t>
            </a:r>
            <a:r>
              <a:rPr lang="en-US" sz="2800" kern="0" dirty="0">
                <a:latin typeface="+mn-lt"/>
              </a:rPr>
              <a:t> relative to the other. </a:t>
            </a:r>
          </a:p>
        </p:txBody>
      </p:sp>
      <p:pic>
        <p:nvPicPr>
          <p:cNvPr id="36867" name="Picture 2" descr="File:Cellobiose.jpg">
            <a:hlinkClick r:id="rId2"/>
          </p:cNvPr>
          <p:cNvPicPr>
            <a:picLocks noChangeAspect="1" noChangeArrowheads="1"/>
          </p:cNvPicPr>
          <p:nvPr/>
        </p:nvPicPr>
        <p:blipFill>
          <a:blip r:embed="rId3"/>
          <a:srcRect/>
          <a:stretch>
            <a:fillRect/>
          </a:stretch>
        </p:blipFill>
        <p:spPr bwMode="auto">
          <a:xfrm>
            <a:off x="1295400" y="2133600"/>
            <a:ext cx="6858000" cy="437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285750" y="457200"/>
            <a:ext cx="8858250" cy="3238500"/>
          </a:xfrm>
        </p:spPr>
        <p:txBody>
          <a:bodyPr>
            <a:noAutofit/>
          </a:bodyPr>
          <a:lstStyle/>
          <a:p>
            <a:pPr marL="339725" indent="-339725" algn="just">
              <a:lnSpc>
                <a:spcPct val="80000"/>
              </a:lnSpc>
              <a:spcBef>
                <a:spcPct val="0"/>
              </a:spcBef>
              <a:spcAft>
                <a:spcPct val="40000"/>
              </a:spcAft>
            </a:pPr>
            <a:r>
              <a:rPr lang="en-US" sz="2600" dirty="0" smtClean="0">
                <a:solidFill>
                  <a:srgbClr val="000099"/>
                </a:solidFill>
              </a:rPr>
              <a:t>Sucrose:</a:t>
            </a:r>
            <a:r>
              <a:rPr lang="en-US" sz="2600" dirty="0" smtClean="0"/>
              <a:t> A common table sugar, has a </a:t>
            </a:r>
            <a:r>
              <a:rPr lang="en-US" sz="2600" dirty="0" err="1" smtClean="0"/>
              <a:t>glycosidic</a:t>
            </a:r>
            <a:r>
              <a:rPr lang="en-US" sz="2600" dirty="0" smtClean="0"/>
              <a:t> bond linking the </a:t>
            </a:r>
            <a:r>
              <a:rPr lang="en-US" sz="2600" dirty="0" err="1" smtClean="0"/>
              <a:t>anomeric</a:t>
            </a:r>
            <a:r>
              <a:rPr lang="en-US" sz="2600" dirty="0" smtClean="0"/>
              <a:t> hydroxyls of </a:t>
            </a:r>
            <a:r>
              <a:rPr lang="en-US" sz="2600" dirty="0" smtClean="0">
                <a:solidFill>
                  <a:srgbClr val="000099"/>
                </a:solidFill>
              </a:rPr>
              <a:t>glucose</a:t>
            </a:r>
            <a:r>
              <a:rPr lang="en-US" sz="2600" dirty="0" smtClean="0"/>
              <a:t> &amp; </a:t>
            </a:r>
            <a:r>
              <a:rPr lang="en-US" sz="2600" dirty="0" smtClean="0">
                <a:solidFill>
                  <a:srgbClr val="000099"/>
                </a:solidFill>
              </a:rPr>
              <a:t>fructose</a:t>
            </a:r>
            <a:r>
              <a:rPr lang="en-US" sz="2600" dirty="0" smtClean="0"/>
              <a:t>. </a:t>
            </a:r>
          </a:p>
          <a:p>
            <a:pPr marL="339725" indent="-339725">
              <a:lnSpc>
                <a:spcPct val="80000"/>
              </a:lnSpc>
              <a:spcBef>
                <a:spcPct val="0"/>
              </a:spcBef>
              <a:spcAft>
                <a:spcPct val="40000"/>
              </a:spcAft>
              <a:buClr>
                <a:schemeClr val="hlink"/>
              </a:buClr>
              <a:buFont typeface="Wingdings" pitchFamily="2" charset="2"/>
              <a:buChar char="w"/>
            </a:pPr>
            <a:r>
              <a:rPr lang="en-US" sz="2600" dirty="0" smtClean="0"/>
              <a:t>  Because the configuration at the </a:t>
            </a:r>
            <a:r>
              <a:rPr lang="en-US" sz="2600" dirty="0" err="1" smtClean="0"/>
              <a:t>anomeric</a:t>
            </a:r>
            <a:r>
              <a:rPr lang="en-US" sz="2600" dirty="0" smtClean="0"/>
              <a:t> C of glucose  is </a:t>
            </a:r>
            <a:r>
              <a:rPr lang="en-US" sz="2600" dirty="0" smtClean="0">
                <a:latin typeface="Symbol" pitchFamily="18" charset="2"/>
              </a:rPr>
              <a:t>a</a:t>
            </a:r>
            <a:r>
              <a:rPr lang="en-US" sz="2600" dirty="0" smtClean="0"/>
              <a:t> (O points down from ring), the linkage is </a:t>
            </a:r>
            <a:r>
              <a:rPr lang="en-US" sz="2600" dirty="0" smtClean="0">
                <a:solidFill>
                  <a:srgbClr val="000099"/>
                </a:solidFill>
                <a:latin typeface="Symbol" pitchFamily="18" charset="2"/>
              </a:rPr>
              <a:t>a</a:t>
            </a:r>
            <a:r>
              <a:rPr lang="en-US" sz="2600" dirty="0" smtClean="0">
                <a:solidFill>
                  <a:srgbClr val="000099"/>
                </a:solidFill>
              </a:rPr>
              <a:t>(1</a:t>
            </a:r>
            <a:r>
              <a:rPr lang="en-US" sz="2600" noProof="1" smtClean="0">
                <a:sym typeface="Symbol" pitchFamily="18" charset="2"/>
              </a:rPr>
              <a:t></a:t>
            </a:r>
            <a:r>
              <a:rPr lang="en-US" sz="2600" dirty="0" smtClean="0">
                <a:solidFill>
                  <a:srgbClr val="000099"/>
                </a:solidFill>
              </a:rPr>
              <a:t>2).</a:t>
            </a:r>
            <a:r>
              <a:rPr lang="en-US" sz="2600" dirty="0" smtClean="0"/>
              <a:t> </a:t>
            </a:r>
          </a:p>
          <a:p>
            <a:pPr marL="339725" indent="-339725">
              <a:lnSpc>
                <a:spcPct val="80000"/>
              </a:lnSpc>
              <a:spcBef>
                <a:spcPct val="0"/>
              </a:spcBef>
              <a:spcAft>
                <a:spcPct val="40000"/>
              </a:spcAft>
              <a:buClr>
                <a:schemeClr val="hlink"/>
              </a:buClr>
              <a:buFont typeface="Wingdings" pitchFamily="2" charset="2"/>
              <a:buNone/>
            </a:pPr>
            <a:r>
              <a:rPr lang="en-US" sz="2600" dirty="0" smtClean="0"/>
              <a:t>    The full name of sucrose is </a:t>
            </a:r>
            <a:r>
              <a:rPr lang="en-US" sz="2600" dirty="0" smtClean="0">
                <a:latin typeface="Symbol" pitchFamily="18" charset="2"/>
              </a:rPr>
              <a:t>a</a:t>
            </a:r>
            <a:r>
              <a:rPr lang="en-US" sz="2600" dirty="0" smtClean="0"/>
              <a:t>-D-</a:t>
            </a:r>
            <a:r>
              <a:rPr lang="en-US" sz="2600" dirty="0" err="1" smtClean="0"/>
              <a:t>glucopyranosyl</a:t>
            </a:r>
            <a:r>
              <a:rPr lang="en-US" sz="2600" dirty="0" smtClean="0"/>
              <a:t>-(1</a:t>
            </a:r>
            <a:r>
              <a:rPr lang="en-US" sz="2600" noProof="1" smtClean="0">
                <a:sym typeface="Symbol" pitchFamily="18" charset="2"/>
              </a:rPr>
              <a:t></a:t>
            </a:r>
            <a:r>
              <a:rPr lang="en-US" sz="2600" dirty="0" smtClean="0"/>
              <a:t>2)-</a:t>
            </a:r>
            <a:r>
              <a:rPr lang="en-US" sz="2600" dirty="0" smtClean="0">
                <a:latin typeface="Symbol" pitchFamily="18" charset="2"/>
              </a:rPr>
              <a:t>b</a:t>
            </a:r>
            <a:r>
              <a:rPr lang="en-US" sz="2600" dirty="0" smtClean="0"/>
              <a:t>-D-</a:t>
            </a:r>
            <a:r>
              <a:rPr lang="en-US" sz="2600" dirty="0" err="1" smtClean="0"/>
              <a:t>fructopyranose</a:t>
            </a:r>
            <a:r>
              <a:rPr lang="en-US" sz="2600" dirty="0" smtClean="0"/>
              <a:t>.)</a:t>
            </a:r>
          </a:p>
          <a:p>
            <a:pPr marL="339725" indent="-339725">
              <a:lnSpc>
                <a:spcPct val="80000"/>
              </a:lnSpc>
              <a:spcBef>
                <a:spcPct val="0"/>
              </a:spcBef>
              <a:spcAft>
                <a:spcPct val="40000"/>
              </a:spcAft>
              <a:buClr>
                <a:schemeClr val="hlink"/>
              </a:buClr>
              <a:buFont typeface="Wingdings" pitchFamily="2" charset="2"/>
              <a:buNone/>
            </a:pPr>
            <a:r>
              <a:rPr lang="en-US" sz="2600" dirty="0" smtClean="0"/>
              <a:t>			</a:t>
            </a:r>
          </a:p>
          <a:p>
            <a:pPr marL="339725" indent="-339725">
              <a:lnSpc>
                <a:spcPct val="80000"/>
              </a:lnSpc>
              <a:spcBef>
                <a:spcPct val="0"/>
              </a:spcBef>
              <a:spcAft>
                <a:spcPct val="40000"/>
              </a:spcAft>
              <a:buClr>
                <a:schemeClr val="hlink"/>
              </a:buClr>
              <a:buFont typeface="Wingdings" pitchFamily="2" charset="2"/>
              <a:buNone/>
            </a:pPr>
            <a:r>
              <a:rPr lang="en-US" sz="2600" dirty="0" smtClean="0"/>
              <a:t>			glucose		fructose</a:t>
            </a:r>
          </a:p>
          <a:p>
            <a:pPr marL="339725" indent="-339725">
              <a:lnSpc>
                <a:spcPct val="80000"/>
              </a:lnSpc>
              <a:spcBef>
                <a:spcPct val="0"/>
              </a:spcBef>
              <a:spcAft>
                <a:spcPct val="40000"/>
              </a:spcAft>
              <a:buClr>
                <a:schemeClr val="hlink"/>
              </a:buClr>
              <a:buFont typeface="Wingdings" pitchFamily="2" charset="2"/>
              <a:buNone/>
            </a:pPr>
            <a:endParaRPr lang="en-US" sz="2600" dirty="0" smtClean="0"/>
          </a:p>
        </p:txBody>
      </p:sp>
      <p:graphicFrame>
        <p:nvGraphicFramePr>
          <p:cNvPr id="19458" name="Object 10"/>
          <p:cNvGraphicFramePr>
            <a:graphicFrameLocks noGrp="1" noChangeAspect="1"/>
          </p:cNvGraphicFramePr>
          <p:nvPr>
            <p:ph sz="half" idx="2"/>
            <p:extLst>
              <p:ext uri="{D42A27DB-BD31-4B8C-83A1-F6EECF244321}">
                <p14:modId xmlns:p14="http://schemas.microsoft.com/office/powerpoint/2010/main" val="3858236343"/>
              </p:ext>
            </p:extLst>
          </p:nvPr>
        </p:nvGraphicFramePr>
        <p:xfrm>
          <a:off x="1257300" y="3794125"/>
          <a:ext cx="6134100" cy="2835275"/>
        </p:xfrm>
        <a:graphic>
          <a:graphicData uri="http://schemas.openxmlformats.org/presentationml/2006/ole">
            <mc:AlternateContent xmlns:mc="http://schemas.openxmlformats.org/markup-compatibility/2006">
              <mc:Choice xmlns:v="urn:schemas-microsoft-com:vml" Requires="v">
                <p:oleObj spid="_x0000_s19470" name="Photo Editor Photo" r:id="rId4" imgW="1838095" imgH="733333" progId="">
                  <p:embed/>
                </p:oleObj>
              </mc:Choice>
              <mc:Fallback>
                <p:oleObj name="Photo Editor Photo" r:id="rId4" imgW="1838095" imgH="733333"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794125"/>
                        <a:ext cx="6134100"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3"/>
          <p:cNvGraphicFramePr>
            <a:graphicFrameLocks noGrp="1" noChangeAspect="1"/>
          </p:cNvGraphicFramePr>
          <p:nvPr>
            <p:ph idx="1"/>
          </p:nvPr>
        </p:nvGraphicFramePr>
        <p:xfrm>
          <a:off x="1433513" y="2805113"/>
          <a:ext cx="5705475" cy="2790825"/>
        </p:xfrm>
        <a:graphic>
          <a:graphicData uri="http://schemas.openxmlformats.org/presentationml/2006/ole">
            <mc:AlternateContent xmlns:mc="http://schemas.openxmlformats.org/markup-compatibility/2006">
              <mc:Choice xmlns:v="urn:schemas-microsoft-com:vml" Requires="v">
                <p:oleObj spid="_x0000_s20494" name="Photo Editor Photo" r:id="rId4" imgW="5133333" imgH="2467319" progId="">
                  <p:embed/>
                </p:oleObj>
              </mc:Choice>
              <mc:Fallback>
                <p:oleObj name="Photo Editor Photo" r:id="rId4" imgW="5133333" imgH="2467319" progId="">
                  <p:embed/>
                  <p:pic>
                    <p:nvPicPr>
                      <p:cNvPr id="0" name="Object 3"/>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433513" y="2805113"/>
                        <a:ext cx="5705475" cy="279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3" name="Rectangle 4"/>
          <p:cNvSpPr>
            <a:spLocks noChangeArrowheads="1"/>
          </p:cNvSpPr>
          <p:nvPr/>
        </p:nvSpPr>
        <p:spPr bwMode="auto">
          <a:xfrm>
            <a:off x="266700" y="712788"/>
            <a:ext cx="8637588" cy="1800225"/>
          </a:xfrm>
          <a:prstGeom prst="rect">
            <a:avLst/>
          </a:prstGeom>
          <a:noFill/>
          <a:ln w="9525">
            <a:noFill/>
            <a:miter lim="800000"/>
            <a:headEnd/>
            <a:tailEnd/>
          </a:ln>
        </p:spPr>
        <p:txBody>
          <a:bodyPr>
            <a:spAutoFit/>
          </a:bodyPr>
          <a:lstStyle/>
          <a:p>
            <a:pPr>
              <a:spcAft>
                <a:spcPct val="40000"/>
              </a:spcAft>
              <a:buClr>
                <a:schemeClr val="hlink"/>
              </a:buClr>
              <a:buFont typeface="Wingdings" pitchFamily="2" charset="2"/>
              <a:buChar char="w"/>
            </a:pPr>
            <a:r>
              <a:rPr lang="en-US" sz="2800" dirty="0">
                <a:solidFill>
                  <a:srgbClr val="000099"/>
                </a:solidFill>
              </a:rPr>
              <a:t>Lactose</a:t>
            </a:r>
            <a:r>
              <a:rPr lang="en-US" sz="2800" dirty="0"/>
              <a:t>, milk sugar, is composed of </a:t>
            </a:r>
            <a:r>
              <a:rPr lang="en-US" sz="2800" dirty="0" err="1">
                <a:solidFill>
                  <a:srgbClr val="000099"/>
                </a:solidFill>
              </a:rPr>
              <a:t>galactose</a:t>
            </a:r>
            <a:r>
              <a:rPr lang="en-US" sz="2800" dirty="0"/>
              <a:t> &amp; </a:t>
            </a:r>
            <a:r>
              <a:rPr lang="en-US" sz="2800" dirty="0">
                <a:solidFill>
                  <a:srgbClr val="000099"/>
                </a:solidFill>
              </a:rPr>
              <a:t>glucose</a:t>
            </a:r>
            <a:r>
              <a:rPr lang="en-US" sz="2800" dirty="0"/>
              <a:t>, with </a:t>
            </a:r>
            <a:r>
              <a:rPr lang="el-GR" sz="2800" dirty="0">
                <a:solidFill>
                  <a:srgbClr val="000099"/>
                </a:solidFill>
              </a:rPr>
              <a:t>β</a:t>
            </a:r>
            <a:r>
              <a:rPr lang="en-US" sz="2800" dirty="0">
                <a:solidFill>
                  <a:srgbClr val="000099"/>
                </a:solidFill>
              </a:rPr>
              <a:t>(1</a:t>
            </a:r>
            <a:r>
              <a:rPr lang="en-US" sz="2800" noProof="1">
                <a:solidFill>
                  <a:srgbClr val="000099"/>
                </a:solidFill>
                <a:sym typeface="Symbol" pitchFamily="18" charset="2"/>
              </a:rPr>
              <a:t></a:t>
            </a:r>
            <a:r>
              <a:rPr lang="en-US" sz="2800" dirty="0">
                <a:solidFill>
                  <a:srgbClr val="000099"/>
                </a:solidFill>
              </a:rPr>
              <a:t>4)</a:t>
            </a:r>
            <a:r>
              <a:rPr lang="en-US" sz="2800" dirty="0"/>
              <a:t> linkage from the </a:t>
            </a:r>
            <a:r>
              <a:rPr lang="en-US" sz="2800" dirty="0" err="1"/>
              <a:t>anomeric</a:t>
            </a:r>
            <a:r>
              <a:rPr lang="en-US" sz="2800" dirty="0"/>
              <a:t> OH of </a:t>
            </a:r>
            <a:r>
              <a:rPr lang="en-US" sz="2800" dirty="0" err="1"/>
              <a:t>galactose</a:t>
            </a:r>
            <a:r>
              <a:rPr lang="en-US" sz="2800" dirty="0"/>
              <a:t>. Its full name is </a:t>
            </a:r>
            <a:r>
              <a:rPr lang="el-GR" sz="2800" dirty="0">
                <a:solidFill>
                  <a:srgbClr val="000099"/>
                </a:solidFill>
              </a:rPr>
              <a:t>β</a:t>
            </a:r>
            <a:r>
              <a:rPr lang="en-US" sz="2800" dirty="0"/>
              <a:t>-D-</a:t>
            </a:r>
            <a:r>
              <a:rPr lang="en-US" sz="2800" dirty="0" err="1"/>
              <a:t>galactopyranosyl</a:t>
            </a:r>
            <a:r>
              <a:rPr lang="en-US" sz="2800" dirty="0"/>
              <a:t>-(1</a:t>
            </a:r>
            <a:r>
              <a:rPr lang="en-US" sz="2800" noProof="1">
                <a:sym typeface="Symbol" pitchFamily="18" charset="2"/>
              </a:rPr>
              <a:t></a:t>
            </a:r>
            <a:r>
              <a:rPr lang="en-US" sz="2800" noProof="1">
                <a:sym typeface="Wingdings" pitchFamily="2" charset="2"/>
              </a:rPr>
              <a:t> </a:t>
            </a:r>
            <a:r>
              <a:rPr lang="en-US" sz="2800" dirty="0"/>
              <a:t>4)-</a:t>
            </a:r>
            <a:r>
              <a:rPr lang="en-US" sz="2800" dirty="0">
                <a:latin typeface="Symbol" pitchFamily="18" charset="2"/>
              </a:rPr>
              <a:t>a</a:t>
            </a:r>
            <a:r>
              <a:rPr lang="en-US" sz="2800" dirty="0"/>
              <a:t>-D-</a:t>
            </a:r>
            <a:r>
              <a:rPr lang="en-US" sz="2800" dirty="0" err="1"/>
              <a:t>glucopyranose</a:t>
            </a:r>
            <a:endParaRPr lang="en-US" sz="2800" dirty="0"/>
          </a:p>
        </p:txBody>
      </p:sp>
      <p:sp>
        <p:nvSpPr>
          <p:cNvPr id="2048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3386138" y="120650"/>
            <a:ext cx="3074987" cy="560388"/>
          </a:xfrm>
          <a:prstGeom prst="rect">
            <a:avLst/>
          </a:prstGeom>
          <a:noFill/>
          <a:ln w="9525">
            <a:noFill/>
            <a:miter lim="800000"/>
            <a:headEnd/>
            <a:tailEnd/>
          </a:ln>
        </p:spPr>
        <p:txBody>
          <a:bodyPr wrap="none">
            <a:spAutoFit/>
          </a:bodyPr>
          <a:lstStyle/>
          <a:p>
            <a:pPr>
              <a:lnSpc>
                <a:spcPct val="95000"/>
              </a:lnSpc>
              <a:spcAft>
                <a:spcPct val="40000"/>
              </a:spcAft>
            </a:pPr>
            <a:r>
              <a:rPr lang="en-US" sz="3200" b="1">
                <a:solidFill>
                  <a:schemeClr val="hlink"/>
                </a:solidFill>
              </a:rPr>
              <a:t>Polysaccharides</a:t>
            </a:r>
            <a:r>
              <a:rPr lang="en-US" sz="2000" b="1">
                <a:solidFill>
                  <a:schemeClr val="hlink"/>
                </a:solidFill>
              </a:rPr>
              <a:t>:</a:t>
            </a:r>
          </a:p>
        </p:txBody>
      </p:sp>
      <p:sp>
        <p:nvSpPr>
          <p:cNvPr id="37891" name="Rectangle 2"/>
          <p:cNvSpPr>
            <a:spLocks noChangeArrowheads="1"/>
          </p:cNvSpPr>
          <p:nvPr/>
        </p:nvSpPr>
        <p:spPr bwMode="auto">
          <a:xfrm>
            <a:off x="142875" y="771525"/>
            <a:ext cx="8867775" cy="6093976"/>
          </a:xfrm>
          <a:prstGeom prst="rect">
            <a:avLst/>
          </a:prstGeom>
          <a:noFill/>
          <a:ln w="9525">
            <a:noFill/>
            <a:miter lim="800000"/>
            <a:headEnd/>
            <a:tailEnd/>
          </a:ln>
        </p:spPr>
        <p:txBody>
          <a:bodyPr>
            <a:spAutoFit/>
          </a:bodyPr>
          <a:lstStyle/>
          <a:p>
            <a:r>
              <a:rPr lang="en-GB" sz="2600" dirty="0">
                <a:latin typeface="Calibri" pitchFamily="34" charset="0"/>
              </a:rPr>
              <a:t>Polysaccharides are polymers of </a:t>
            </a:r>
            <a:r>
              <a:rPr lang="en-GB" sz="2600" dirty="0" err="1">
                <a:latin typeface="Calibri" pitchFamily="34" charset="0"/>
              </a:rPr>
              <a:t>monosacchairdes</a:t>
            </a:r>
            <a:r>
              <a:rPr lang="en-GB" sz="2600" dirty="0">
                <a:latin typeface="Calibri" pitchFamily="34" charset="0"/>
              </a:rPr>
              <a:t> of  medium to high molecular weight.</a:t>
            </a:r>
          </a:p>
          <a:p>
            <a:endParaRPr lang="en-GB" sz="2600" dirty="0">
              <a:latin typeface="Calibri" pitchFamily="34" charset="0"/>
            </a:endParaRPr>
          </a:p>
          <a:p>
            <a:r>
              <a:rPr lang="en-GB" sz="2600" dirty="0">
                <a:latin typeface="Calibri" pitchFamily="34" charset="0"/>
              </a:rPr>
              <a:t>Polysaccharides, also called </a:t>
            </a:r>
            <a:r>
              <a:rPr lang="en-GB" sz="2600" b="1" dirty="0" err="1">
                <a:latin typeface="Calibri" pitchFamily="34" charset="0"/>
              </a:rPr>
              <a:t>glycans</a:t>
            </a:r>
            <a:r>
              <a:rPr lang="en-GB" sz="2600" b="1" dirty="0">
                <a:latin typeface="Calibri" pitchFamily="34" charset="0"/>
              </a:rPr>
              <a:t>, differ from each </a:t>
            </a:r>
            <a:r>
              <a:rPr lang="en-GB" sz="2600" dirty="0">
                <a:latin typeface="Calibri" pitchFamily="34" charset="0"/>
              </a:rPr>
              <a:t>other in the identity of their recurring monosaccharide units, in the length of their chains, in the types of bonds linking the units, and in the degree of branching. </a:t>
            </a:r>
          </a:p>
          <a:p>
            <a:endParaRPr lang="en-GB" sz="2600" b="1" dirty="0">
              <a:latin typeface="Calibri" pitchFamily="34" charset="0"/>
            </a:endParaRPr>
          </a:p>
          <a:p>
            <a:r>
              <a:rPr lang="en-GB" sz="2600" b="1" dirty="0" err="1">
                <a:latin typeface="Calibri" pitchFamily="34" charset="0"/>
              </a:rPr>
              <a:t>Homopolysaccharides</a:t>
            </a:r>
            <a:r>
              <a:rPr lang="en-GB" sz="2600" b="1" dirty="0">
                <a:latin typeface="Calibri" pitchFamily="34" charset="0"/>
              </a:rPr>
              <a:t> </a:t>
            </a:r>
            <a:r>
              <a:rPr lang="en-GB" sz="2600" dirty="0">
                <a:latin typeface="Calibri" pitchFamily="34" charset="0"/>
              </a:rPr>
              <a:t>contain only a single type of monomer </a:t>
            </a:r>
            <a:r>
              <a:rPr lang="en-GB" sz="2600" dirty="0" err="1">
                <a:latin typeface="Calibri" pitchFamily="34" charset="0"/>
              </a:rPr>
              <a:t>eg</a:t>
            </a:r>
            <a:r>
              <a:rPr lang="en-GB" sz="2600" dirty="0">
                <a:latin typeface="Calibri" pitchFamily="34" charset="0"/>
              </a:rPr>
              <a:t> starch, glycogen, cellulose;</a:t>
            </a:r>
          </a:p>
          <a:p>
            <a:endParaRPr lang="en-GB" sz="2600" dirty="0">
              <a:latin typeface="Calibri" pitchFamily="34" charset="0"/>
            </a:endParaRPr>
          </a:p>
          <a:p>
            <a:r>
              <a:rPr lang="en-GB" sz="2600" dirty="0">
                <a:latin typeface="Calibri" pitchFamily="34" charset="0"/>
              </a:rPr>
              <a:t>Some </a:t>
            </a:r>
            <a:r>
              <a:rPr lang="en-GB" sz="2600" dirty="0" err="1">
                <a:latin typeface="Calibri" pitchFamily="34" charset="0"/>
              </a:rPr>
              <a:t>homopolysaccharides</a:t>
            </a:r>
            <a:r>
              <a:rPr lang="en-GB" sz="2600" dirty="0">
                <a:latin typeface="Calibri" pitchFamily="34" charset="0"/>
              </a:rPr>
              <a:t> serve as storage forms of </a:t>
            </a:r>
            <a:r>
              <a:rPr lang="en-GB" sz="2600" dirty="0" err="1">
                <a:latin typeface="Calibri" pitchFamily="34" charset="0"/>
              </a:rPr>
              <a:t>monosaccharides</a:t>
            </a:r>
            <a:r>
              <a:rPr lang="en-GB" sz="2600" dirty="0">
                <a:latin typeface="Calibri" pitchFamily="34" charset="0"/>
              </a:rPr>
              <a:t> that are used as fuels </a:t>
            </a:r>
            <a:r>
              <a:rPr lang="en-GB" sz="2600" dirty="0" err="1">
                <a:latin typeface="Calibri" pitchFamily="34" charset="0"/>
              </a:rPr>
              <a:t>e.g</a:t>
            </a:r>
            <a:r>
              <a:rPr lang="en-GB" sz="2600" dirty="0">
                <a:latin typeface="Calibri" pitchFamily="34" charset="0"/>
              </a:rPr>
              <a:t> starch and glycogen. Other </a:t>
            </a:r>
            <a:r>
              <a:rPr lang="en-GB" sz="2600" dirty="0" err="1">
                <a:latin typeface="Calibri" pitchFamily="34" charset="0"/>
              </a:rPr>
              <a:t>homopolysaccharides</a:t>
            </a:r>
            <a:r>
              <a:rPr lang="en-GB" sz="2600" dirty="0">
                <a:latin typeface="Calibri" pitchFamily="34" charset="0"/>
              </a:rPr>
              <a:t> </a:t>
            </a:r>
            <a:r>
              <a:rPr lang="en-GB" sz="2600" dirty="0" err="1">
                <a:latin typeface="Calibri" pitchFamily="34" charset="0"/>
              </a:rPr>
              <a:t>i.e</a:t>
            </a:r>
            <a:r>
              <a:rPr lang="en-GB" sz="2600" dirty="0">
                <a:latin typeface="Calibri" pitchFamily="34" charset="0"/>
              </a:rPr>
              <a:t> cellulose and chitin serve as structural elements in plant cell walls and animal exoskeletons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371600"/>
            <a:ext cx="9144000"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a:t>	Polymers  are made by covalent linkage of monomers</a:t>
            </a:r>
          </a:p>
          <a:p>
            <a:endParaRPr lang="en-GB"/>
          </a:p>
          <a:p>
            <a:r>
              <a:rPr lang="en-GB" sz="2800"/>
              <a:t>e.g.</a:t>
            </a:r>
            <a:r>
              <a:rPr lang="en-GB"/>
              <a:t>	</a:t>
            </a:r>
            <a:r>
              <a:rPr lang="en-GB" sz="2800">
                <a:solidFill>
                  <a:srgbClr val="000099"/>
                </a:solidFill>
              </a:rPr>
              <a:t>amino acids</a:t>
            </a:r>
            <a:r>
              <a:rPr lang="en-GB" sz="2800"/>
              <a:t>	</a:t>
            </a:r>
            <a:r>
              <a:rPr lang="en-GB"/>
              <a:t>	</a:t>
            </a:r>
            <a:r>
              <a:rPr lang="en-GB" sz="2800">
                <a:solidFill>
                  <a:srgbClr val="993300"/>
                </a:solidFill>
              </a:rPr>
              <a:t>nucleotide</a:t>
            </a:r>
            <a:r>
              <a:rPr lang="en-GB"/>
              <a:t>		</a:t>
            </a:r>
            <a:r>
              <a:rPr lang="en-GB" sz="2800">
                <a:solidFill>
                  <a:srgbClr val="006600"/>
                </a:solidFill>
              </a:rPr>
              <a:t>monosaccharide</a:t>
            </a:r>
          </a:p>
          <a:p>
            <a:endParaRPr lang="en-GB" sz="2800">
              <a:solidFill>
                <a:srgbClr val="006600"/>
              </a:solidFill>
            </a:endParaRPr>
          </a:p>
          <a:p>
            <a:endParaRPr lang="en-GB">
              <a:solidFill>
                <a:srgbClr val="006600"/>
              </a:solidFill>
            </a:endParaRPr>
          </a:p>
          <a:p>
            <a:endParaRPr lang="en-GB"/>
          </a:p>
          <a:p>
            <a:endParaRPr lang="en-GB"/>
          </a:p>
          <a:p>
            <a:endParaRPr lang="en-GB"/>
          </a:p>
        </p:txBody>
      </p:sp>
      <p:sp>
        <p:nvSpPr>
          <p:cNvPr id="20483" name="Text Box 3"/>
          <p:cNvSpPr txBox="1">
            <a:spLocks noChangeArrowheads="1"/>
          </p:cNvSpPr>
          <p:nvPr/>
        </p:nvSpPr>
        <p:spPr bwMode="auto">
          <a:xfrm>
            <a:off x="1600200" y="635000"/>
            <a:ext cx="690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000099"/>
                </a:solidFill>
              </a:rPr>
              <a:t>THE BUILDING BLOCKS OF ORGANISMS</a:t>
            </a:r>
          </a:p>
        </p:txBody>
      </p:sp>
      <p:sp>
        <p:nvSpPr>
          <p:cNvPr id="20484" name="Line 4"/>
          <p:cNvSpPr>
            <a:spLocks noChangeShapeType="1"/>
          </p:cNvSpPr>
          <p:nvPr/>
        </p:nvSpPr>
        <p:spPr bwMode="auto">
          <a:xfrm>
            <a:off x="2362200" y="2667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5"/>
          <p:cNvSpPr>
            <a:spLocks noChangeShapeType="1"/>
          </p:cNvSpPr>
          <p:nvPr/>
        </p:nvSpPr>
        <p:spPr bwMode="auto">
          <a:xfrm>
            <a:off x="4572000" y="2667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6"/>
          <p:cNvSpPr>
            <a:spLocks noChangeShapeType="1"/>
          </p:cNvSpPr>
          <p:nvPr/>
        </p:nvSpPr>
        <p:spPr bwMode="auto">
          <a:xfrm>
            <a:off x="7620000" y="2667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7"/>
          <p:cNvSpPr txBox="1">
            <a:spLocks noChangeArrowheads="1"/>
          </p:cNvSpPr>
          <p:nvPr/>
        </p:nvSpPr>
        <p:spPr bwMode="auto">
          <a:xfrm>
            <a:off x="1524000" y="3657600"/>
            <a:ext cx="1752600" cy="847725"/>
          </a:xfrm>
          <a:prstGeom prst="rect">
            <a:avLst/>
          </a:prstGeom>
          <a:noFill/>
          <a:ln w="254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solidFill>
                  <a:srgbClr val="000099"/>
                </a:solidFill>
              </a:rPr>
              <a:t>peptide or </a:t>
            </a:r>
          </a:p>
          <a:p>
            <a:r>
              <a:rPr lang="en-GB">
                <a:solidFill>
                  <a:srgbClr val="000099"/>
                </a:solidFill>
              </a:rPr>
              <a:t>oligopeptide</a:t>
            </a:r>
          </a:p>
        </p:txBody>
      </p:sp>
      <p:sp>
        <p:nvSpPr>
          <p:cNvPr id="20488" name="Text Box 8"/>
          <p:cNvSpPr txBox="1">
            <a:spLocks noChangeArrowheads="1"/>
          </p:cNvSpPr>
          <p:nvPr/>
        </p:nvSpPr>
        <p:spPr bwMode="auto">
          <a:xfrm>
            <a:off x="3810000" y="3733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0489" name="Text Box 9"/>
          <p:cNvSpPr txBox="1">
            <a:spLocks noChangeArrowheads="1"/>
          </p:cNvSpPr>
          <p:nvPr/>
        </p:nvSpPr>
        <p:spPr bwMode="auto">
          <a:xfrm>
            <a:off x="3733800" y="3733800"/>
            <a:ext cx="2101850" cy="482600"/>
          </a:xfrm>
          <a:prstGeom prst="rect">
            <a:avLst/>
          </a:prstGeom>
          <a:noFill/>
          <a:ln w="2540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993300"/>
                </a:solidFill>
              </a:rPr>
              <a:t>oligonucleotide</a:t>
            </a:r>
          </a:p>
        </p:txBody>
      </p:sp>
      <p:sp>
        <p:nvSpPr>
          <p:cNvPr id="20490" name="Text Box 10"/>
          <p:cNvSpPr txBox="1">
            <a:spLocks noChangeArrowheads="1"/>
          </p:cNvSpPr>
          <p:nvPr/>
        </p:nvSpPr>
        <p:spPr bwMode="auto">
          <a:xfrm>
            <a:off x="6553200" y="3733800"/>
            <a:ext cx="2119313" cy="482600"/>
          </a:xfrm>
          <a:prstGeom prst="rect">
            <a:avLst/>
          </a:prstGeom>
          <a:noFill/>
          <a:ln w="254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6600"/>
                </a:solidFill>
              </a:rPr>
              <a:t>oligosaccharide</a:t>
            </a:r>
          </a:p>
        </p:txBody>
      </p:sp>
      <p:sp>
        <p:nvSpPr>
          <p:cNvPr id="20491" name="Line 11"/>
          <p:cNvSpPr>
            <a:spLocks noChangeShapeType="1"/>
          </p:cNvSpPr>
          <p:nvPr/>
        </p:nvSpPr>
        <p:spPr bwMode="auto">
          <a:xfrm>
            <a:off x="2362200" y="45720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2"/>
          <p:cNvSpPr>
            <a:spLocks noChangeShapeType="1"/>
          </p:cNvSpPr>
          <p:nvPr/>
        </p:nvSpPr>
        <p:spPr bwMode="auto">
          <a:xfrm>
            <a:off x="4724400" y="4495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a:off x="7696200" y="44196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Text Box 14"/>
          <p:cNvSpPr txBox="1">
            <a:spLocks noChangeArrowheads="1"/>
          </p:cNvSpPr>
          <p:nvPr/>
        </p:nvSpPr>
        <p:spPr bwMode="auto">
          <a:xfrm>
            <a:off x="990600" y="5638800"/>
            <a:ext cx="2805113" cy="482600"/>
          </a:xfrm>
          <a:prstGeom prst="rect">
            <a:avLst/>
          </a:prstGeom>
          <a:noFill/>
          <a:ln w="254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99"/>
                </a:solidFill>
              </a:rPr>
              <a:t>Polypeptide (protein)</a:t>
            </a:r>
          </a:p>
        </p:txBody>
      </p:sp>
      <p:sp>
        <p:nvSpPr>
          <p:cNvPr id="20495" name="Text Box 15"/>
          <p:cNvSpPr txBox="1">
            <a:spLocks noChangeArrowheads="1"/>
          </p:cNvSpPr>
          <p:nvPr/>
        </p:nvSpPr>
        <p:spPr bwMode="auto">
          <a:xfrm>
            <a:off x="3962400" y="5638800"/>
            <a:ext cx="1738313" cy="482600"/>
          </a:xfrm>
          <a:prstGeom prst="rect">
            <a:avLst/>
          </a:prstGeom>
          <a:noFill/>
          <a:ln w="25400">
            <a:solidFill>
              <a:srgbClr val="993300"/>
            </a:solidFill>
            <a:miter lim="800000"/>
            <a:headEnd/>
            <a:tailEn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993300"/>
                </a:solidFill>
              </a:rPr>
              <a:t>Nucleic acid</a:t>
            </a:r>
          </a:p>
        </p:txBody>
      </p:sp>
      <p:sp>
        <p:nvSpPr>
          <p:cNvPr id="20496" name="Text Box 16"/>
          <p:cNvSpPr txBox="1">
            <a:spLocks noChangeArrowheads="1"/>
          </p:cNvSpPr>
          <p:nvPr/>
        </p:nvSpPr>
        <p:spPr bwMode="auto">
          <a:xfrm>
            <a:off x="6705600" y="5562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0497" name="Text Box 17"/>
          <p:cNvSpPr txBox="1">
            <a:spLocks noChangeArrowheads="1"/>
          </p:cNvSpPr>
          <p:nvPr/>
        </p:nvSpPr>
        <p:spPr bwMode="auto">
          <a:xfrm>
            <a:off x="6765925" y="5527675"/>
            <a:ext cx="2052638" cy="847725"/>
          </a:xfrm>
          <a:prstGeom prst="rect">
            <a:avLst/>
          </a:prstGeom>
          <a:noFill/>
          <a:ln w="254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6600"/>
                </a:solidFill>
              </a:rPr>
              <a:t>Polysaccharide</a:t>
            </a:r>
          </a:p>
          <a:p>
            <a:r>
              <a:rPr lang="en-GB">
                <a:solidFill>
                  <a:srgbClr val="006600"/>
                </a:solidFill>
              </a:rPr>
              <a:t>(carbohydrate)</a:t>
            </a:r>
          </a:p>
        </p:txBody>
      </p:sp>
    </p:spTree>
    <p:extLst>
      <p:ext uri="{BB962C8B-B14F-4D97-AF65-F5344CB8AC3E}">
        <p14:creationId xmlns:p14="http://schemas.microsoft.com/office/powerpoint/2010/main" val="1729253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304800" y="2076450"/>
            <a:ext cx="8839200" cy="4572000"/>
          </a:xfrm>
        </p:spPr>
        <p:txBody>
          <a:bodyPr/>
          <a:lstStyle/>
          <a:p>
            <a:pPr marL="0" indent="0">
              <a:lnSpc>
                <a:spcPct val="95000"/>
              </a:lnSpc>
              <a:spcBef>
                <a:spcPct val="0"/>
              </a:spcBef>
              <a:spcAft>
                <a:spcPct val="40000"/>
              </a:spcAft>
              <a:buFontTx/>
              <a:buNone/>
            </a:pPr>
            <a:r>
              <a:rPr lang="en-US" sz="2800" b="1" dirty="0" smtClean="0">
                <a:solidFill>
                  <a:srgbClr val="000099"/>
                </a:solidFill>
              </a:rPr>
              <a:t>Starch</a:t>
            </a:r>
          </a:p>
          <a:p>
            <a:pPr marL="0" indent="0">
              <a:lnSpc>
                <a:spcPct val="95000"/>
              </a:lnSpc>
              <a:spcBef>
                <a:spcPct val="0"/>
              </a:spcBef>
              <a:spcAft>
                <a:spcPct val="40000"/>
              </a:spcAft>
              <a:buFontTx/>
              <a:buNone/>
            </a:pPr>
            <a:r>
              <a:rPr lang="en-US" sz="2800" b="1" dirty="0" smtClean="0">
                <a:solidFill>
                  <a:srgbClr val="000099"/>
                </a:solidFill>
              </a:rPr>
              <a:t>Plants</a:t>
            </a:r>
            <a:r>
              <a:rPr lang="en-US" sz="2800" dirty="0" smtClean="0"/>
              <a:t> store glucose as </a:t>
            </a:r>
            <a:r>
              <a:rPr lang="en-US" sz="2800" b="1" dirty="0" err="1" smtClean="0">
                <a:solidFill>
                  <a:srgbClr val="000099"/>
                </a:solidFill>
              </a:rPr>
              <a:t>amylose</a:t>
            </a:r>
            <a:r>
              <a:rPr lang="en-US" sz="2800" dirty="0" smtClean="0"/>
              <a:t> or </a:t>
            </a:r>
            <a:r>
              <a:rPr lang="en-US" sz="2800" b="1" dirty="0" err="1" smtClean="0">
                <a:solidFill>
                  <a:srgbClr val="000099"/>
                </a:solidFill>
              </a:rPr>
              <a:t>amylopectin</a:t>
            </a:r>
            <a:r>
              <a:rPr lang="en-US" sz="2800" dirty="0" smtClean="0"/>
              <a:t>, glucose polymers collectively called starch. </a:t>
            </a:r>
          </a:p>
          <a:p>
            <a:pPr marL="0" indent="0">
              <a:lnSpc>
                <a:spcPct val="95000"/>
              </a:lnSpc>
              <a:spcBef>
                <a:spcPct val="0"/>
              </a:spcBef>
              <a:spcAft>
                <a:spcPct val="40000"/>
              </a:spcAft>
              <a:buFontTx/>
              <a:buNone/>
            </a:pPr>
            <a:r>
              <a:rPr lang="en-US" sz="2800" dirty="0" smtClean="0"/>
              <a:t>Glucose storage in </a:t>
            </a:r>
            <a:r>
              <a:rPr lang="en-US" sz="2800" b="1" dirty="0" smtClean="0">
                <a:solidFill>
                  <a:srgbClr val="000099"/>
                </a:solidFill>
              </a:rPr>
              <a:t>polymeric</a:t>
            </a:r>
            <a:r>
              <a:rPr lang="en-US" sz="2800" dirty="0" smtClean="0"/>
              <a:t> form </a:t>
            </a:r>
            <a:r>
              <a:rPr lang="en-US" sz="2800" b="1" dirty="0" smtClean="0">
                <a:solidFill>
                  <a:srgbClr val="000099"/>
                </a:solidFill>
              </a:rPr>
              <a:t>minimizes osmotic effects</a:t>
            </a:r>
            <a:r>
              <a:rPr lang="en-US" sz="2800" dirty="0" smtClean="0"/>
              <a:t>.</a:t>
            </a:r>
          </a:p>
          <a:p>
            <a:pPr marL="0" indent="0">
              <a:lnSpc>
                <a:spcPct val="95000"/>
              </a:lnSpc>
              <a:spcBef>
                <a:spcPct val="0"/>
              </a:spcBef>
              <a:spcAft>
                <a:spcPct val="40000"/>
              </a:spcAft>
              <a:buFont typeface="Wingdings" pitchFamily="2" charset="2"/>
              <a:buNone/>
            </a:pPr>
            <a:r>
              <a:rPr lang="en-US" sz="2800" b="1" dirty="0" err="1" smtClean="0">
                <a:solidFill>
                  <a:srgbClr val="000099"/>
                </a:solidFill>
              </a:rPr>
              <a:t>Amylose</a:t>
            </a:r>
            <a:r>
              <a:rPr lang="en-US" sz="2800" dirty="0" smtClean="0"/>
              <a:t> is a glucose polymer with </a:t>
            </a:r>
            <a:r>
              <a:rPr lang="en-US" sz="2800" b="1" dirty="0" smtClean="0">
                <a:solidFill>
                  <a:srgbClr val="000099"/>
                </a:solidFill>
                <a:latin typeface="Symbol" pitchFamily="18" charset="2"/>
              </a:rPr>
              <a:t>a</a:t>
            </a:r>
            <a:r>
              <a:rPr lang="en-US" sz="2800" b="1" dirty="0" smtClean="0">
                <a:solidFill>
                  <a:srgbClr val="000099"/>
                </a:solidFill>
              </a:rPr>
              <a:t>(1</a:t>
            </a:r>
            <a:r>
              <a:rPr lang="en-US" sz="2800" b="1" noProof="1" smtClean="0">
                <a:solidFill>
                  <a:srgbClr val="000099"/>
                </a:solidFill>
                <a:sym typeface="Symbol" pitchFamily="18" charset="2"/>
              </a:rPr>
              <a:t></a:t>
            </a:r>
            <a:r>
              <a:rPr lang="en-US" sz="2800" b="1" dirty="0" smtClean="0">
                <a:solidFill>
                  <a:srgbClr val="000099"/>
                </a:solidFill>
              </a:rPr>
              <a:t>4)</a:t>
            </a:r>
            <a:r>
              <a:rPr lang="en-US" sz="2800" dirty="0" smtClean="0"/>
              <a:t> linkages. The end of the polysaccharide with an </a:t>
            </a:r>
            <a:r>
              <a:rPr lang="en-US" sz="2800" dirty="0" err="1" smtClean="0"/>
              <a:t>anomeric</a:t>
            </a:r>
            <a:r>
              <a:rPr lang="en-US" sz="2800" dirty="0" smtClean="0"/>
              <a:t> C1 not involved in a </a:t>
            </a:r>
            <a:r>
              <a:rPr lang="en-US" sz="2800" dirty="0" err="1" smtClean="0"/>
              <a:t>glycosidic</a:t>
            </a:r>
            <a:r>
              <a:rPr lang="en-US" sz="2800" dirty="0" smtClean="0"/>
              <a:t> bond is called the </a:t>
            </a:r>
            <a:r>
              <a:rPr lang="en-US" sz="2800" b="1" dirty="0" smtClean="0">
                <a:solidFill>
                  <a:srgbClr val="000099"/>
                </a:solidFill>
              </a:rPr>
              <a:t>reducing end</a:t>
            </a:r>
            <a:r>
              <a:rPr lang="en-US" sz="2800" dirty="0" smtClean="0"/>
              <a:t>.</a:t>
            </a:r>
          </a:p>
        </p:txBody>
      </p:sp>
      <p:sp>
        <p:nvSpPr>
          <p:cNvPr id="21508" name="Rectangle 11"/>
          <p:cNvSpPr>
            <a:spLocks noChangeArrowheads="1"/>
          </p:cNvSpPr>
          <p:nvPr/>
        </p:nvSpPr>
        <p:spPr bwMode="auto">
          <a:xfrm>
            <a:off x="2143125" y="2914650"/>
            <a:ext cx="9144000" cy="0"/>
          </a:xfrm>
          <a:prstGeom prst="rect">
            <a:avLst/>
          </a:prstGeom>
          <a:noFill/>
          <a:ln w="9525">
            <a:noFill/>
            <a:miter lim="800000"/>
            <a:headEnd/>
            <a:tailEnd/>
          </a:ln>
        </p:spPr>
        <p:txBody>
          <a:bodyPr>
            <a:spAutoFit/>
          </a:bodyPr>
          <a:lstStyle/>
          <a:p>
            <a:endParaRPr lang="en-GB"/>
          </a:p>
        </p:txBody>
      </p:sp>
      <p:graphicFrame>
        <p:nvGraphicFramePr>
          <p:cNvPr id="21506" name="Object 10"/>
          <p:cNvGraphicFramePr>
            <a:graphicFrameLocks noChangeAspect="1"/>
          </p:cNvGraphicFramePr>
          <p:nvPr/>
        </p:nvGraphicFramePr>
        <p:xfrm>
          <a:off x="0" y="19050"/>
          <a:ext cx="9150350" cy="1938338"/>
        </p:xfrm>
        <a:graphic>
          <a:graphicData uri="http://schemas.openxmlformats.org/presentationml/2006/ole">
            <mc:AlternateContent xmlns:mc="http://schemas.openxmlformats.org/markup-compatibility/2006">
              <mc:Choice xmlns:v="urn:schemas-microsoft-com:vml" Requires="v">
                <p:oleObj spid="_x0000_s21519" r:id="rId4" imgW="4858512" imgH="1028700" progId="Word.Picture.8">
                  <p:embed/>
                </p:oleObj>
              </mc:Choice>
              <mc:Fallback>
                <p:oleObj r:id="rId4" imgW="4858512" imgH="1028700" progId="Word.Picture.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
                        <a:ext cx="9150350" cy="193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2"/>
          </p:nvPr>
        </p:nvSpPr>
        <p:spPr>
          <a:xfrm>
            <a:off x="304800" y="3810000"/>
            <a:ext cx="8839200" cy="2667000"/>
          </a:xfrm>
        </p:spPr>
        <p:txBody>
          <a:bodyPr/>
          <a:lstStyle/>
          <a:p>
            <a:pPr marL="0" indent="0">
              <a:spcBef>
                <a:spcPct val="0"/>
              </a:spcBef>
              <a:spcAft>
                <a:spcPct val="30000"/>
              </a:spcAft>
              <a:buFont typeface="Wingdings" pitchFamily="2" charset="2"/>
              <a:buNone/>
            </a:pPr>
            <a:r>
              <a:rPr lang="en-US" sz="2800" b="1" dirty="0" err="1" smtClean="0">
                <a:solidFill>
                  <a:srgbClr val="000099"/>
                </a:solidFill>
              </a:rPr>
              <a:t>Amylopectin</a:t>
            </a:r>
            <a:r>
              <a:rPr lang="en-US" sz="2800" dirty="0" smtClean="0"/>
              <a:t> is a glucose polymer with mainly </a:t>
            </a:r>
            <a:r>
              <a:rPr lang="en-US" sz="2800" dirty="0" smtClean="0">
                <a:solidFill>
                  <a:srgbClr val="000099"/>
                </a:solidFill>
                <a:latin typeface="Symbol" pitchFamily="18" charset="2"/>
              </a:rPr>
              <a:t>a</a:t>
            </a:r>
            <a:r>
              <a:rPr lang="en-US" sz="2800" dirty="0" smtClean="0">
                <a:solidFill>
                  <a:srgbClr val="000099"/>
                </a:solidFill>
              </a:rPr>
              <a:t>(1</a:t>
            </a:r>
            <a:r>
              <a:rPr lang="en-US" sz="2800" noProof="1" smtClean="0">
                <a:solidFill>
                  <a:srgbClr val="000099"/>
                </a:solidFill>
                <a:sym typeface="Symbol" pitchFamily="18" charset="2"/>
              </a:rPr>
              <a:t></a:t>
            </a:r>
            <a:r>
              <a:rPr lang="en-US" sz="2800" dirty="0" smtClean="0">
                <a:solidFill>
                  <a:srgbClr val="000099"/>
                </a:solidFill>
              </a:rPr>
              <a:t>4)</a:t>
            </a:r>
            <a:r>
              <a:rPr lang="en-US" sz="2800" dirty="0" smtClean="0"/>
              <a:t> linkages, but it also has </a:t>
            </a:r>
            <a:r>
              <a:rPr lang="en-US" sz="2800" b="1" dirty="0" smtClean="0">
                <a:solidFill>
                  <a:srgbClr val="000099"/>
                </a:solidFill>
              </a:rPr>
              <a:t>branches</a:t>
            </a:r>
            <a:r>
              <a:rPr lang="en-US" sz="2800" dirty="0" smtClean="0"/>
              <a:t> formed by </a:t>
            </a:r>
            <a:r>
              <a:rPr lang="en-US" sz="2800" dirty="0" smtClean="0">
                <a:solidFill>
                  <a:srgbClr val="000099"/>
                </a:solidFill>
                <a:latin typeface="Symbol" pitchFamily="18" charset="2"/>
              </a:rPr>
              <a:t>a</a:t>
            </a:r>
            <a:r>
              <a:rPr lang="en-US" sz="2800" dirty="0" smtClean="0">
                <a:solidFill>
                  <a:srgbClr val="000099"/>
                </a:solidFill>
              </a:rPr>
              <a:t>(1</a:t>
            </a:r>
            <a:r>
              <a:rPr lang="en-US" sz="2800" noProof="1" smtClean="0">
                <a:solidFill>
                  <a:srgbClr val="000099"/>
                </a:solidFill>
                <a:sym typeface="Symbol" pitchFamily="18" charset="2"/>
              </a:rPr>
              <a:t></a:t>
            </a:r>
            <a:r>
              <a:rPr lang="en-US" sz="2800" dirty="0" smtClean="0">
                <a:solidFill>
                  <a:srgbClr val="000099"/>
                </a:solidFill>
              </a:rPr>
              <a:t>6)</a:t>
            </a:r>
            <a:r>
              <a:rPr lang="en-US" sz="2800" dirty="0" smtClean="0"/>
              <a:t> linkages. Branches are generally longer than shown above.</a:t>
            </a:r>
          </a:p>
          <a:p>
            <a:pPr marL="0" indent="0">
              <a:spcBef>
                <a:spcPct val="0"/>
              </a:spcBef>
              <a:spcAft>
                <a:spcPct val="30000"/>
              </a:spcAft>
              <a:buFontTx/>
              <a:buNone/>
            </a:pPr>
            <a:r>
              <a:rPr lang="en-US" sz="2800" dirty="0" smtClean="0"/>
              <a:t>The branches produce a compact structure &amp; provide multiple chain ends at which enzymatic cleavage can occur.</a:t>
            </a:r>
          </a:p>
        </p:txBody>
      </p:sp>
      <p:graphicFrame>
        <p:nvGraphicFramePr>
          <p:cNvPr id="22530" name="Object 6"/>
          <p:cNvGraphicFramePr>
            <a:graphicFrameLocks noGrp="1" noChangeAspect="1"/>
          </p:cNvGraphicFramePr>
          <p:nvPr>
            <p:ph sz="half" idx="1"/>
          </p:nvPr>
        </p:nvGraphicFramePr>
        <p:xfrm>
          <a:off x="3175" y="533400"/>
          <a:ext cx="9140825" cy="3048000"/>
        </p:xfrm>
        <a:graphic>
          <a:graphicData uri="http://schemas.openxmlformats.org/presentationml/2006/ole">
            <mc:AlternateContent xmlns:mc="http://schemas.openxmlformats.org/markup-compatibility/2006">
              <mc:Choice xmlns:v="urn:schemas-microsoft-com:vml" Requires="v">
                <p:oleObj spid="_x0000_s22542" name="Picture" r:id="rId4" imgW="4629240" imgH="1542960" progId="Word.Picture.8">
                  <p:embed/>
                </p:oleObj>
              </mc:Choice>
              <mc:Fallback>
                <p:oleObj name="Picture" r:id="rId4" imgW="4629240" imgH="154296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33400"/>
                        <a:ext cx="9140825"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1673" y="3633788"/>
            <a:ext cx="8782050" cy="3028950"/>
          </a:xfrm>
        </p:spPr>
        <p:txBody>
          <a:bodyPr/>
          <a:lstStyle/>
          <a:p>
            <a:pPr>
              <a:lnSpc>
                <a:spcPct val="90000"/>
              </a:lnSpc>
              <a:buFontTx/>
              <a:buNone/>
              <a:defRPr/>
            </a:pPr>
            <a:r>
              <a:rPr lang="en-US" sz="2400" b="1" dirty="0" smtClean="0">
                <a:solidFill>
                  <a:srgbClr val="000099"/>
                </a:solidFill>
              </a:rPr>
              <a:t>Glycogen: </a:t>
            </a:r>
            <a:r>
              <a:rPr lang="en-US" sz="2400" b="1" dirty="0" smtClean="0"/>
              <a:t>The glucose storage polymer in </a:t>
            </a:r>
            <a:r>
              <a:rPr lang="en-US" sz="2400" b="1" dirty="0" smtClean="0">
                <a:solidFill>
                  <a:srgbClr val="000099"/>
                </a:solidFill>
              </a:rPr>
              <a:t>animals</a:t>
            </a:r>
            <a:r>
              <a:rPr lang="en-US" sz="2400" b="1" dirty="0" smtClean="0"/>
              <a:t>, is similar in </a:t>
            </a:r>
          </a:p>
          <a:p>
            <a:pPr>
              <a:lnSpc>
                <a:spcPct val="90000"/>
              </a:lnSpc>
              <a:buFontTx/>
              <a:buNone/>
              <a:defRPr/>
            </a:pPr>
            <a:r>
              <a:rPr lang="en-US" sz="2400" b="1" dirty="0" smtClean="0"/>
              <a:t>structure to </a:t>
            </a:r>
            <a:r>
              <a:rPr lang="en-US" sz="2400" b="1" dirty="0" err="1" smtClean="0"/>
              <a:t>amylopectin</a:t>
            </a:r>
            <a:r>
              <a:rPr lang="en-US" sz="2400" b="1" dirty="0" smtClean="0"/>
              <a:t> but glycogen has </a:t>
            </a:r>
            <a:r>
              <a:rPr lang="en-US" sz="2400" b="1" dirty="0" smtClean="0">
                <a:solidFill>
                  <a:srgbClr val="000099"/>
                </a:solidFill>
              </a:rPr>
              <a:t>more </a:t>
            </a:r>
            <a:r>
              <a:rPr lang="en-US" sz="2400" b="1" dirty="0" smtClean="0">
                <a:solidFill>
                  <a:srgbClr val="000099"/>
                </a:solidFill>
                <a:sym typeface="Symbol"/>
              </a:rPr>
              <a:t></a:t>
            </a:r>
            <a:r>
              <a:rPr lang="en-US" sz="2400" b="1" dirty="0" smtClean="0">
                <a:solidFill>
                  <a:srgbClr val="000099"/>
                </a:solidFill>
              </a:rPr>
              <a:t>(1</a:t>
            </a:r>
            <a:r>
              <a:rPr lang="en-US" sz="2400" b="1" noProof="1" smtClean="0">
                <a:solidFill>
                  <a:srgbClr val="000099"/>
                </a:solidFill>
                <a:sym typeface="Symbol" pitchFamily="18" charset="2"/>
              </a:rPr>
              <a:t></a:t>
            </a:r>
            <a:r>
              <a:rPr lang="en-US" sz="2400" b="1" dirty="0" smtClean="0">
                <a:solidFill>
                  <a:srgbClr val="000099"/>
                </a:solidFill>
              </a:rPr>
              <a:t>6)branches</a:t>
            </a:r>
            <a:r>
              <a:rPr lang="en-US" sz="2400" b="1" dirty="0" smtClean="0"/>
              <a:t>.</a:t>
            </a:r>
            <a:r>
              <a:rPr lang="en-GB" sz="2400" b="1" dirty="0" smtClean="0"/>
              <a:t> </a:t>
            </a:r>
          </a:p>
          <a:p>
            <a:pPr>
              <a:lnSpc>
                <a:spcPct val="90000"/>
              </a:lnSpc>
              <a:buFontTx/>
              <a:buNone/>
              <a:defRPr/>
            </a:pPr>
            <a:r>
              <a:rPr lang="en-GB" sz="2400" b="1" dirty="0" smtClean="0"/>
              <a:t>Branching occurs on average at every 8 to 12 residues</a:t>
            </a:r>
            <a:r>
              <a:rPr lang="en-US" sz="2400" b="1" dirty="0" smtClean="0"/>
              <a:t>  </a:t>
            </a:r>
          </a:p>
          <a:p>
            <a:pPr marL="0" indent="0">
              <a:lnSpc>
                <a:spcPct val="90000"/>
              </a:lnSpc>
              <a:spcBef>
                <a:spcPct val="0"/>
              </a:spcBef>
              <a:spcAft>
                <a:spcPct val="30000"/>
              </a:spcAft>
              <a:buFontTx/>
              <a:buNone/>
              <a:defRPr/>
            </a:pPr>
            <a:endParaRPr lang="en-US" sz="2400" b="1" dirty="0" smtClean="0"/>
          </a:p>
          <a:p>
            <a:pPr marL="0" indent="0">
              <a:lnSpc>
                <a:spcPct val="90000"/>
              </a:lnSpc>
              <a:spcBef>
                <a:spcPct val="0"/>
              </a:spcBef>
              <a:spcAft>
                <a:spcPct val="30000"/>
              </a:spcAft>
              <a:buFontTx/>
              <a:buNone/>
              <a:defRPr/>
            </a:pPr>
            <a:r>
              <a:rPr lang="en-US" sz="2400" b="1" dirty="0" smtClean="0"/>
              <a:t>The highly branched structure permits rapid glucose release from glycogen stores, e.g., in muscle during exercise. The ability to rapidly mobilize glucose is more essential to animals than to plants.  </a:t>
            </a:r>
          </a:p>
        </p:txBody>
      </p:sp>
      <p:sp>
        <p:nvSpPr>
          <p:cNvPr id="23556" name="Rectangle 8"/>
          <p:cNvSpPr>
            <a:spLocks noChangeArrowheads="1"/>
          </p:cNvSpPr>
          <p:nvPr/>
        </p:nvSpPr>
        <p:spPr bwMode="auto">
          <a:xfrm>
            <a:off x="2057400" y="2543175"/>
            <a:ext cx="9144000" cy="0"/>
          </a:xfrm>
          <a:prstGeom prst="rect">
            <a:avLst/>
          </a:prstGeom>
          <a:noFill/>
          <a:ln w="9525">
            <a:noFill/>
            <a:miter lim="800000"/>
            <a:headEnd/>
            <a:tailEnd/>
          </a:ln>
        </p:spPr>
        <p:txBody>
          <a:bodyPr>
            <a:spAutoFit/>
          </a:bodyPr>
          <a:lstStyle/>
          <a:p>
            <a:endParaRPr lang="en-GB"/>
          </a:p>
        </p:txBody>
      </p:sp>
      <p:graphicFrame>
        <p:nvGraphicFramePr>
          <p:cNvPr id="23554" name="Object 7"/>
          <p:cNvGraphicFramePr>
            <a:graphicFrameLocks noChangeAspect="1"/>
          </p:cNvGraphicFramePr>
          <p:nvPr/>
        </p:nvGraphicFramePr>
        <p:xfrm>
          <a:off x="285750" y="228600"/>
          <a:ext cx="8496300" cy="3405188"/>
        </p:xfrm>
        <a:graphic>
          <a:graphicData uri="http://schemas.openxmlformats.org/presentationml/2006/ole">
            <mc:AlternateContent xmlns:mc="http://schemas.openxmlformats.org/markup-compatibility/2006">
              <mc:Choice xmlns:v="urn:schemas-microsoft-com:vml" Requires="v">
                <p:oleObj spid="_x0000_s23568" r:id="rId4" imgW="5029200" imgH="1772412" progId="Word.Picture.8">
                  <p:embed/>
                </p:oleObj>
              </mc:Choice>
              <mc:Fallback>
                <p:oleObj r:id="rId4" imgW="5029200" imgH="1772412"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28600"/>
                        <a:ext cx="8496300" cy="340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a:xfrm>
            <a:off x="285750" y="1885950"/>
            <a:ext cx="8458200" cy="1866900"/>
          </a:xfrm>
        </p:spPr>
        <p:txBody>
          <a:bodyPr>
            <a:normAutofit fontScale="92500" lnSpcReduction="10000"/>
          </a:bodyPr>
          <a:lstStyle/>
          <a:p>
            <a:pPr marL="0" indent="0">
              <a:lnSpc>
                <a:spcPct val="95000"/>
              </a:lnSpc>
              <a:spcBef>
                <a:spcPct val="0"/>
              </a:spcBef>
              <a:spcAft>
                <a:spcPct val="20000"/>
              </a:spcAft>
              <a:buFontTx/>
              <a:buNone/>
            </a:pPr>
            <a:r>
              <a:rPr lang="en-US" sz="2400" b="1" dirty="0" smtClean="0">
                <a:solidFill>
                  <a:srgbClr val="000099"/>
                </a:solidFill>
              </a:rPr>
              <a:t>Cellulose:</a:t>
            </a:r>
            <a:r>
              <a:rPr lang="en-US" sz="2400" b="1" dirty="0" smtClean="0"/>
              <a:t> A major constituent of </a:t>
            </a:r>
            <a:r>
              <a:rPr lang="en-US" sz="2400" b="1" dirty="0" smtClean="0">
                <a:solidFill>
                  <a:srgbClr val="000099"/>
                </a:solidFill>
              </a:rPr>
              <a:t>plant cell walls</a:t>
            </a:r>
            <a:r>
              <a:rPr lang="en-US" sz="2400" b="1" dirty="0" smtClean="0"/>
              <a:t>, consists of long linear chains of glucose with </a:t>
            </a:r>
            <a:r>
              <a:rPr lang="en-US" sz="2400" b="1" dirty="0" smtClean="0">
                <a:solidFill>
                  <a:srgbClr val="000099"/>
                </a:solidFill>
                <a:latin typeface="Symbol" pitchFamily="18" charset="2"/>
              </a:rPr>
              <a:t>b</a:t>
            </a:r>
            <a:r>
              <a:rPr lang="en-US" sz="2400" b="1" dirty="0" smtClean="0">
                <a:solidFill>
                  <a:srgbClr val="000099"/>
                </a:solidFill>
              </a:rPr>
              <a:t>(1</a:t>
            </a:r>
            <a:r>
              <a:rPr lang="en-US" sz="2400" b="1" dirty="0" smtClean="0">
                <a:solidFill>
                  <a:srgbClr val="000099"/>
                </a:solidFill>
                <a:latin typeface="Symbol" pitchFamily="18" charset="2"/>
                <a:sym typeface="Wingdings" pitchFamily="2" charset="2"/>
              </a:rPr>
              <a:t>®</a:t>
            </a:r>
            <a:r>
              <a:rPr lang="en-US" sz="2400" b="1" dirty="0" smtClean="0">
                <a:solidFill>
                  <a:srgbClr val="000099"/>
                </a:solidFill>
              </a:rPr>
              <a:t>4)</a:t>
            </a:r>
            <a:r>
              <a:rPr lang="en-US" sz="2400" b="1" dirty="0" smtClean="0"/>
              <a:t> linkages.</a:t>
            </a:r>
          </a:p>
          <a:p>
            <a:pPr marL="0" indent="0">
              <a:lnSpc>
                <a:spcPct val="95000"/>
              </a:lnSpc>
              <a:spcBef>
                <a:spcPct val="0"/>
              </a:spcBef>
              <a:spcAft>
                <a:spcPct val="20000"/>
              </a:spcAft>
              <a:buFontTx/>
              <a:buNone/>
            </a:pPr>
            <a:endParaRPr lang="en-US" sz="2400" b="1" dirty="0" smtClean="0"/>
          </a:p>
          <a:p>
            <a:pPr marL="0" indent="0">
              <a:lnSpc>
                <a:spcPct val="95000"/>
              </a:lnSpc>
              <a:spcBef>
                <a:spcPct val="0"/>
              </a:spcBef>
              <a:spcAft>
                <a:spcPct val="20000"/>
              </a:spcAft>
              <a:buFontTx/>
              <a:buNone/>
            </a:pPr>
            <a:r>
              <a:rPr lang="en-US" sz="2400" b="1" dirty="0" smtClean="0">
                <a:solidFill>
                  <a:srgbClr val="000099"/>
                </a:solidFill>
              </a:rPr>
              <a:t>Every other glucose is flipped over</a:t>
            </a:r>
            <a:r>
              <a:rPr lang="en-US" sz="2400" b="1" dirty="0" smtClean="0"/>
              <a:t>, due to </a:t>
            </a:r>
            <a:r>
              <a:rPr lang="en-US" sz="2400" b="1" dirty="0" smtClean="0">
                <a:latin typeface="Symbol" pitchFamily="18" charset="2"/>
              </a:rPr>
              <a:t>b</a:t>
            </a:r>
            <a:r>
              <a:rPr lang="en-US" sz="2400" b="1" dirty="0" smtClean="0"/>
              <a:t> linkages. </a:t>
            </a:r>
          </a:p>
          <a:p>
            <a:pPr marL="0" indent="0">
              <a:lnSpc>
                <a:spcPct val="95000"/>
              </a:lnSpc>
              <a:spcBef>
                <a:spcPct val="0"/>
              </a:spcBef>
              <a:spcAft>
                <a:spcPct val="20000"/>
              </a:spcAft>
              <a:buFontTx/>
              <a:buNone/>
            </a:pPr>
            <a:r>
              <a:rPr lang="en-US" sz="2400" b="1" dirty="0" smtClean="0"/>
              <a:t>This promotes intra-chain and inter-chain H-bonds.</a:t>
            </a:r>
          </a:p>
        </p:txBody>
      </p:sp>
      <p:graphicFrame>
        <p:nvGraphicFramePr>
          <p:cNvPr id="24578" name="Object 7"/>
          <p:cNvGraphicFramePr>
            <a:graphicFrameLocks noChangeAspect="1"/>
          </p:cNvGraphicFramePr>
          <p:nvPr/>
        </p:nvGraphicFramePr>
        <p:xfrm>
          <a:off x="-6350" y="4763"/>
          <a:ext cx="9150350" cy="1938337"/>
        </p:xfrm>
        <a:graphic>
          <a:graphicData uri="http://schemas.openxmlformats.org/presentationml/2006/ole">
            <mc:AlternateContent xmlns:mc="http://schemas.openxmlformats.org/markup-compatibility/2006">
              <mc:Choice xmlns:v="urn:schemas-microsoft-com:vml" Requires="v">
                <p:oleObj spid="_x0000_s24604" r:id="rId4" imgW="4858512" imgH="1028700" progId="Word.Picture.8">
                  <p:embed/>
                </p:oleObj>
              </mc:Choice>
              <mc:Fallback>
                <p:oleObj r:id="rId4" imgW="4858512" imgH="10287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4763"/>
                        <a:ext cx="9150350" cy="193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Rectangle 9"/>
          <p:cNvSpPr>
            <a:spLocks noChangeArrowheads="1"/>
          </p:cNvSpPr>
          <p:nvPr/>
        </p:nvSpPr>
        <p:spPr bwMode="auto">
          <a:xfrm>
            <a:off x="304800" y="3962400"/>
            <a:ext cx="4552950" cy="2590800"/>
          </a:xfrm>
          <a:prstGeom prst="rect">
            <a:avLst/>
          </a:prstGeom>
          <a:noFill/>
          <a:ln w="9525">
            <a:noFill/>
            <a:miter lim="800000"/>
            <a:headEnd/>
            <a:tailEnd/>
          </a:ln>
        </p:spPr>
        <p:txBody>
          <a:bodyPr/>
          <a:lstStyle/>
          <a:p>
            <a:pPr>
              <a:lnSpc>
                <a:spcPct val="95000"/>
              </a:lnSpc>
              <a:spcAft>
                <a:spcPct val="10000"/>
              </a:spcAft>
            </a:pPr>
            <a:r>
              <a:rPr lang="en-US" b="1"/>
              <a:t>van der Waals interactions, that cause cellulose chains to be straight &amp; rigid, and pack with a crystalline arrangement in thick bundles - </a:t>
            </a:r>
            <a:r>
              <a:rPr lang="en-US" b="1">
                <a:solidFill>
                  <a:srgbClr val="000099"/>
                </a:solidFill>
              </a:rPr>
              <a:t>microfibrils</a:t>
            </a:r>
            <a:r>
              <a:rPr lang="en-US" sz="2800"/>
              <a:t>. </a:t>
            </a:r>
          </a:p>
          <a:p>
            <a:pPr>
              <a:lnSpc>
                <a:spcPct val="95000"/>
              </a:lnSpc>
              <a:spcAft>
                <a:spcPct val="20000"/>
              </a:spcAft>
            </a:pPr>
            <a:r>
              <a:rPr lang="en-US" sz="2800"/>
              <a:t>. </a:t>
            </a:r>
          </a:p>
        </p:txBody>
      </p:sp>
      <p:sp>
        <p:nvSpPr>
          <p:cNvPr id="24582" name="Rectangle 13"/>
          <p:cNvSpPr>
            <a:spLocks noChangeArrowheads="1"/>
          </p:cNvSpPr>
          <p:nvPr/>
        </p:nvSpPr>
        <p:spPr bwMode="auto">
          <a:xfrm>
            <a:off x="0" y="2657475"/>
            <a:ext cx="9144000" cy="0"/>
          </a:xfrm>
          <a:prstGeom prst="rect">
            <a:avLst/>
          </a:prstGeom>
          <a:noFill/>
          <a:ln w="9525">
            <a:noFill/>
            <a:miter lim="800000"/>
            <a:headEnd/>
            <a:tailEnd/>
          </a:ln>
        </p:spPr>
        <p:txBody>
          <a:bodyPr wrap="none" anchor="ctr">
            <a:spAutoFit/>
          </a:bodyPr>
          <a:lstStyle/>
          <a:p>
            <a:endParaRPr lang="en-GB"/>
          </a:p>
        </p:txBody>
      </p:sp>
      <p:graphicFrame>
        <p:nvGraphicFramePr>
          <p:cNvPr id="24579" name="Object 12"/>
          <p:cNvGraphicFramePr>
            <a:graphicFrameLocks noChangeAspect="1"/>
          </p:cNvGraphicFramePr>
          <p:nvPr/>
        </p:nvGraphicFramePr>
        <p:xfrm>
          <a:off x="4792663" y="3954463"/>
          <a:ext cx="4351337" cy="2732087"/>
        </p:xfrm>
        <a:graphic>
          <a:graphicData uri="http://schemas.openxmlformats.org/presentationml/2006/ole">
            <mc:AlternateContent xmlns:mc="http://schemas.openxmlformats.org/markup-compatibility/2006">
              <mc:Choice xmlns:v="urn:schemas-microsoft-com:vml" Requires="v">
                <p:oleObj spid="_x0000_s24605" name="Picture" r:id="rId6" imgW="2453601" imgH="1540293" progId="Word.Picture.8">
                  <p:embed/>
                </p:oleObj>
              </mc:Choice>
              <mc:Fallback>
                <p:oleObj name="Picture" r:id="rId6" imgW="2453601" imgH="1540293" progId="Word.Picture.8">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2663" y="3954463"/>
                        <a:ext cx="4351337" cy="273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381000"/>
            <a:ext cx="8801100" cy="2362200"/>
          </a:xfrm>
        </p:spPr>
        <p:txBody>
          <a:bodyPr>
            <a:normAutofit fontScale="90000"/>
          </a:bodyPr>
          <a:lstStyle/>
          <a:p>
            <a:pPr algn="l">
              <a:buFontTx/>
              <a:buChar char="•"/>
            </a:pPr>
            <a:r>
              <a:rPr lang="en-US" sz="2400" dirty="0" smtClean="0"/>
              <a:t/>
            </a:r>
            <a:br>
              <a:rPr lang="en-US" sz="2400" dirty="0" smtClean="0"/>
            </a:br>
            <a:r>
              <a:rPr lang="en-US" sz="2400" dirty="0" smtClean="0"/>
              <a:t/>
            </a:r>
            <a:br>
              <a:rPr lang="en-US" sz="2400" dirty="0" smtClean="0"/>
            </a:br>
            <a:r>
              <a:rPr lang="en-US" sz="2800" b="1" dirty="0" smtClean="0">
                <a:solidFill>
                  <a:srgbClr val="000099"/>
                </a:solidFill>
              </a:rPr>
              <a:t>Chitin</a:t>
            </a:r>
            <a:r>
              <a:rPr lang="en-US" sz="2400" b="1" dirty="0" smtClean="0"/>
              <a:t> </a:t>
            </a:r>
            <a:r>
              <a:rPr lang="en-US" sz="2400" b="1" dirty="0" smtClean="0">
                <a:solidFill>
                  <a:schemeClr val="tx1"/>
                </a:solidFill>
              </a:rPr>
              <a:t>(C</a:t>
            </a:r>
            <a:r>
              <a:rPr lang="en-US" sz="2400" b="1" baseline="-25000" dirty="0" smtClean="0">
                <a:solidFill>
                  <a:schemeClr val="tx1"/>
                </a:solidFill>
              </a:rPr>
              <a:t>8</a:t>
            </a:r>
            <a:r>
              <a:rPr lang="en-US" sz="2400" b="1" dirty="0" smtClean="0">
                <a:solidFill>
                  <a:schemeClr val="tx1"/>
                </a:solidFill>
              </a:rPr>
              <a:t>H</a:t>
            </a:r>
            <a:r>
              <a:rPr lang="en-US" sz="2400" b="1" baseline="-25000" dirty="0" smtClean="0">
                <a:solidFill>
                  <a:schemeClr val="tx1"/>
                </a:solidFill>
              </a:rPr>
              <a:t>13</a:t>
            </a:r>
            <a:r>
              <a:rPr lang="en-US" sz="2400" b="1" dirty="0" smtClean="0">
                <a:solidFill>
                  <a:schemeClr val="tx1"/>
                </a:solidFill>
              </a:rPr>
              <a:t>O</a:t>
            </a:r>
            <a:r>
              <a:rPr lang="en-US" sz="2400" b="1" baseline="-25000" dirty="0" smtClean="0">
                <a:solidFill>
                  <a:schemeClr val="tx1"/>
                </a:solidFill>
              </a:rPr>
              <a:t>5</a:t>
            </a:r>
            <a:r>
              <a:rPr lang="en-US" sz="2400" b="1" dirty="0" smtClean="0">
                <a:solidFill>
                  <a:schemeClr val="tx1"/>
                </a:solidFill>
              </a:rPr>
              <a:t>N)n</a:t>
            </a:r>
            <a:r>
              <a:rPr lang="en-US" sz="2400" b="1" dirty="0" smtClean="0"/>
              <a:t> is a long-chain </a:t>
            </a:r>
            <a:r>
              <a:rPr lang="en-US" sz="2400" b="1" dirty="0" smtClean="0">
                <a:hlinkClick r:id="rId3" tooltip="Polymer"/>
              </a:rPr>
              <a:t>polymer</a:t>
            </a:r>
            <a:r>
              <a:rPr lang="en-US" sz="2400" b="1" dirty="0" smtClean="0"/>
              <a:t> of a N-</a:t>
            </a:r>
            <a:r>
              <a:rPr lang="en-US" sz="2400" b="1" dirty="0" err="1" smtClean="0"/>
              <a:t>acetylglucosamine</a:t>
            </a:r>
            <a:r>
              <a:rPr lang="en-US" sz="2400" b="1" dirty="0" smtClean="0"/>
              <a:t>, found in many places throughout the natural world. It is the main component of the </a:t>
            </a:r>
            <a:r>
              <a:rPr lang="en-US" sz="2400" b="1" dirty="0" smtClean="0">
                <a:hlinkClick r:id="rId4" tooltip="Cell wall"/>
              </a:rPr>
              <a:t>cell walls</a:t>
            </a:r>
            <a:r>
              <a:rPr lang="en-US" sz="2400" b="1" dirty="0" smtClean="0"/>
              <a:t> of </a:t>
            </a:r>
            <a:r>
              <a:rPr lang="en-US" sz="2400" b="1" dirty="0" smtClean="0">
                <a:hlinkClick r:id="rId5" tooltip="Fungi"/>
              </a:rPr>
              <a:t>fungi</a:t>
            </a:r>
            <a:r>
              <a:rPr lang="en-US" sz="2400" b="1" dirty="0" smtClean="0"/>
              <a:t> and the </a:t>
            </a:r>
            <a:r>
              <a:rPr lang="en-US" sz="2400" b="1" dirty="0" smtClean="0">
                <a:hlinkClick r:id="rId6" tooltip="Exoskeleton"/>
              </a:rPr>
              <a:t>exoskeletons</a:t>
            </a:r>
            <a:r>
              <a:rPr lang="en-US" sz="2400" b="1" dirty="0" smtClean="0"/>
              <a:t> of </a:t>
            </a:r>
            <a:r>
              <a:rPr lang="en-US" sz="2400" b="1" dirty="0" smtClean="0">
                <a:hlinkClick r:id="rId7" tooltip="Arthropod"/>
              </a:rPr>
              <a:t>arthropods</a:t>
            </a:r>
            <a:r>
              <a:rPr lang="en-US" sz="2400" b="1" dirty="0" smtClean="0"/>
              <a:t>.</a:t>
            </a:r>
            <a:br>
              <a:rPr lang="en-US" sz="2400" b="1" dirty="0" smtClean="0"/>
            </a:br>
            <a:r>
              <a:rPr lang="en-US" sz="2400" b="1" dirty="0" smtClean="0"/>
              <a:t/>
            </a:r>
            <a:br>
              <a:rPr lang="en-US" sz="2400" b="1" dirty="0" smtClean="0"/>
            </a:br>
            <a:r>
              <a:rPr lang="en-US" sz="2400" b="1" dirty="0" smtClean="0"/>
              <a:t>Chitin's properties as a flexible and </a:t>
            </a:r>
            <a:r>
              <a:rPr lang="en-US" sz="2400" b="1" dirty="0" smtClean="0">
                <a:hlinkClick r:id="rId8" tooltip="Tensile strength"/>
              </a:rPr>
              <a:t>strong</a:t>
            </a:r>
            <a:r>
              <a:rPr lang="en-US" sz="2400" b="1" dirty="0" smtClean="0"/>
              <a:t> material make it favorable as </a:t>
            </a:r>
            <a:r>
              <a:rPr lang="en-US" sz="2400" b="1" dirty="0" smtClean="0">
                <a:hlinkClick r:id="rId9" tooltip="Surgical suture"/>
              </a:rPr>
              <a:t>surgical thread</a:t>
            </a:r>
            <a:r>
              <a:rPr lang="en-US" sz="2400" b="1" dirty="0" smtClean="0"/>
              <a:t>. Its </a:t>
            </a:r>
            <a:r>
              <a:rPr lang="en-US" sz="2400" b="1" dirty="0" err="1" smtClean="0">
                <a:hlinkClick r:id="rId10" tooltip="Biodegradation"/>
              </a:rPr>
              <a:t>biodegradibility</a:t>
            </a:r>
            <a:r>
              <a:rPr lang="en-US" sz="2400" b="1" dirty="0" smtClean="0"/>
              <a:t> means it wears away with time as the wound heals</a:t>
            </a:r>
            <a:r>
              <a:rPr lang="en-US" sz="4000" dirty="0" smtClean="0"/>
              <a:t> </a:t>
            </a:r>
          </a:p>
        </p:txBody>
      </p:sp>
      <p:pic>
        <p:nvPicPr>
          <p:cNvPr id="39939" name="Picture 3" descr="Chitin"/>
          <p:cNvPicPr>
            <a:picLocks noGrp="1" noChangeAspect="1" noChangeArrowheads="1"/>
          </p:cNvPicPr>
          <p:nvPr>
            <p:ph idx="1"/>
          </p:nvPr>
        </p:nvPicPr>
        <p:blipFill>
          <a:blip r:embed="rId11"/>
          <a:srcRect/>
          <a:stretch>
            <a:fillRect/>
          </a:stretch>
        </p:blipFill>
        <p:spPr>
          <a:xfrm>
            <a:off x="1190625" y="3529013"/>
            <a:ext cx="6477000" cy="3328987"/>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381000" y="457200"/>
            <a:ext cx="80772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ea typeface="Calibri" pitchFamily="34" charset="0"/>
                <a:cs typeface="Times New Roman" pitchFamily="18" charset="0"/>
              </a:rPr>
              <a:t> Other polysaccharides</a:t>
            </a:r>
            <a:endParaRPr kumimoji="0" lang="en-US" sz="2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600" b="1" i="0" u="none" strike="noStrike" cap="none" normalizeH="0" baseline="0" dirty="0" err="1" smtClean="0">
                <a:ln>
                  <a:noFill/>
                </a:ln>
                <a:solidFill>
                  <a:schemeClr val="tx1"/>
                </a:solidFill>
                <a:effectLst/>
                <a:ea typeface="Calibri" pitchFamily="34" charset="0"/>
                <a:cs typeface="Times New Roman" pitchFamily="18" charset="0"/>
              </a:rPr>
              <a:t>Dextrins</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are intermediates in the hydrolysis of starch and glycogen. They are products of α-</a:t>
            </a:r>
            <a:r>
              <a:rPr kumimoji="0" lang="en-US" sz="2600" b="0" i="0" u="none" strike="noStrike" cap="none" normalizeH="0" baseline="0" dirty="0" err="1" smtClean="0">
                <a:ln>
                  <a:noFill/>
                </a:ln>
                <a:solidFill>
                  <a:schemeClr val="tx1"/>
                </a:solidFill>
                <a:effectLst/>
                <a:ea typeface="Calibri" pitchFamily="34" charset="0"/>
                <a:cs typeface="Times New Roman" pitchFamily="18" charset="0"/>
              </a:rPr>
              <a:t>mylase</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activity on </a:t>
            </a:r>
            <a:r>
              <a:rPr kumimoji="0" lang="en-US" sz="2600" b="0" i="0" u="none" strike="noStrike" cap="none" normalizeH="0" baseline="0" dirty="0" err="1" smtClean="0">
                <a:ln>
                  <a:noFill/>
                </a:ln>
                <a:solidFill>
                  <a:schemeClr val="tx1"/>
                </a:solidFill>
                <a:effectLst/>
                <a:ea typeface="Calibri" pitchFamily="34" charset="0"/>
                <a:cs typeface="Times New Roman" pitchFamily="18" charset="0"/>
              </a:rPr>
              <a:t>amylopectin</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and glycogen it cannot attack the α-1,6 glycoside linkages, thus leaving behind the glucose polymer skeleton called dextrin.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600" b="1" i="0" u="none" strike="noStrike" cap="none" normalizeH="0" baseline="0" dirty="0" err="1" smtClean="0">
                <a:ln>
                  <a:noFill/>
                </a:ln>
                <a:solidFill>
                  <a:schemeClr val="tx1"/>
                </a:solidFill>
                <a:effectLst/>
                <a:ea typeface="Calibri" pitchFamily="34" charset="0"/>
                <a:cs typeface="Times New Roman" pitchFamily="18" charset="0"/>
              </a:rPr>
              <a:t>Hemicellulose:</a:t>
            </a:r>
            <a:r>
              <a:rPr kumimoji="0" lang="en-US" sz="2600" b="0" i="0" u="none" strike="noStrike" cap="none" normalizeH="0" baseline="0" dirty="0" err="1" smtClean="0">
                <a:ln>
                  <a:noFill/>
                </a:ln>
                <a:solidFill>
                  <a:schemeClr val="tx1"/>
                </a:solidFill>
                <a:effectLst/>
                <a:ea typeface="Calibri" pitchFamily="34" charset="0"/>
                <a:cs typeface="Times New Roman" pitchFamily="18" charset="0"/>
              </a:rPr>
              <a:t>These</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are polysaccharide components of plant cell walls other than cellulose. They consist of  long chains of a variety of </a:t>
            </a:r>
            <a:r>
              <a:rPr kumimoji="0" lang="en-US" sz="2600" b="0" i="0" u="none" strike="noStrike" cap="none" normalizeH="0" baseline="0" dirty="0" err="1" smtClean="0">
                <a:ln>
                  <a:noFill/>
                </a:ln>
                <a:solidFill>
                  <a:schemeClr val="tx1"/>
                </a:solidFill>
                <a:effectLst/>
                <a:ea typeface="Calibri" pitchFamily="34" charset="0"/>
                <a:cs typeface="Times New Roman" pitchFamily="18" charset="0"/>
              </a:rPr>
              <a:t>pentoses</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ea typeface="Calibri" pitchFamily="34" charset="0"/>
                <a:cs typeface="Times New Roman" pitchFamily="18" charset="0"/>
              </a:rPr>
              <a:t>hexoses</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and their corresponding </a:t>
            </a:r>
            <a:r>
              <a:rPr kumimoji="0" lang="en-US" sz="2600" b="0" i="0" u="none" strike="noStrike" cap="none" normalizeH="0" baseline="0" dirty="0" err="1" smtClean="0">
                <a:ln>
                  <a:noFill/>
                </a:ln>
                <a:solidFill>
                  <a:schemeClr val="tx1"/>
                </a:solidFill>
                <a:effectLst/>
                <a:ea typeface="Calibri" pitchFamily="34" charset="0"/>
                <a:cs typeface="Times New Roman" pitchFamily="18" charset="0"/>
              </a:rPr>
              <a:t>uronic</a:t>
            </a: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acids. Hemicelluloses may be found in fruits, plant stems, and grain hulls.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600" dirty="0" smtClean="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077200" cy="4493538"/>
          </a:xfrm>
          <a:prstGeom prst="rect">
            <a:avLst/>
          </a:prstGeom>
        </p:spPr>
        <p:txBody>
          <a:bodyPr wrap="square">
            <a:spAutoFit/>
          </a:bodyPr>
          <a:lstStyle/>
          <a:p>
            <a:pPr lvl="0" algn="just" eaLnBrk="0" fontAlgn="base" hangingPunct="0">
              <a:spcBef>
                <a:spcPct val="0"/>
              </a:spcBef>
              <a:spcAft>
                <a:spcPct val="0"/>
              </a:spcAft>
              <a:buFontTx/>
              <a:buChar char="•"/>
            </a:pPr>
            <a:r>
              <a:rPr lang="en-US" sz="2600" b="1" dirty="0" smtClean="0">
                <a:ea typeface="Calibri" pitchFamily="34" charset="0"/>
                <a:cs typeface="Times New Roman" pitchFamily="18" charset="0"/>
              </a:rPr>
              <a:t>Mucopolysaccharides</a:t>
            </a:r>
            <a:r>
              <a:rPr lang="en-US" sz="2600" dirty="0" smtClean="0">
                <a:ea typeface="Calibri" pitchFamily="34" charset="0"/>
                <a:cs typeface="Times New Roman" pitchFamily="18" charset="0"/>
              </a:rPr>
              <a:t> are complex polysaccharides </a:t>
            </a:r>
            <a:r>
              <a:rPr lang="en-US" sz="2600" dirty="0" err="1" smtClean="0">
                <a:ea typeface="Calibri" pitchFamily="34" charset="0"/>
                <a:cs typeface="Times New Roman" pitchFamily="18" charset="0"/>
              </a:rPr>
              <a:t>charactirised</a:t>
            </a:r>
            <a:r>
              <a:rPr lang="en-US" sz="2600" dirty="0" smtClean="0">
                <a:ea typeface="Calibri" pitchFamily="34" charset="0"/>
                <a:cs typeface="Times New Roman" pitchFamily="18" charset="0"/>
              </a:rPr>
              <a:t> by their contents of amino sugars and </a:t>
            </a:r>
            <a:r>
              <a:rPr lang="en-US" sz="2600" dirty="0" err="1" smtClean="0">
                <a:ea typeface="Calibri" pitchFamily="34" charset="0"/>
                <a:cs typeface="Times New Roman" pitchFamily="18" charset="0"/>
              </a:rPr>
              <a:t>uronic</a:t>
            </a:r>
            <a:r>
              <a:rPr lang="en-US" sz="2600" dirty="0" smtClean="0">
                <a:ea typeface="Calibri" pitchFamily="34" charset="0"/>
                <a:cs typeface="Times New Roman" pitchFamily="18" charset="0"/>
              </a:rPr>
              <a:t> acid. Examples are </a:t>
            </a:r>
            <a:r>
              <a:rPr lang="en-US" sz="2600" dirty="0" err="1" smtClean="0">
                <a:ea typeface="Calibri" pitchFamily="34" charset="0"/>
                <a:cs typeface="Times New Roman" pitchFamily="18" charset="0"/>
              </a:rPr>
              <a:t>hyaluronic</a:t>
            </a:r>
            <a:r>
              <a:rPr lang="en-US" sz="2600" dirty="0" smtClean="0">
                <a:ea typeface="Calibri" pitchFamily="34" charset="0"/>
                <a:cs typeface="Times New Roman" pitchFamily="18" charset="0"/>
              </a:rPr>
              <a:t> acid, </a:t>
            </a:r>
            <a:r>
              <a:rPr lang="en-US" sz="2600" dirty="0" err="1" smtClean="0">
                <a:ea typeface="Calibri" pitchFamily="34" charset="0"/>
                <a:cs typeface="Times New Roman" pitchFamily="18" charset="0"/>
              </a:rPr>
              <a:t>chondroitin</a:t>
            </a:r>
            <a:r>
              <a:rPr lang="en-US" sz="2600" dirty="0" smtClean="0">
                <a:ea typeface="Calibri" pitchFamily="34" charset="0"/>
                <a:cs typeface="Times New Roman" pitchFamily="18" charset="0"/>
              </a:rPr>
              <a:t> </a:t>
            </a:r>
            <a:r>
              <a:rPr lang="en-US" sz="2600" dirty="0" err="1" smtClean="0">
                <a:ea typeface="Calibri" pitchFamily="34" charset="0"/>
                <a:cs typeface="Times New Roman" pitchFamily="18" charset="0"/>
              </a:rPr>
              <a:t>sulphate</a:t>
            </a:r>
            <a:r>
              <a:rPr lang="en-US" sz="2600" dirty="0" smtClean="0">
                <a:ea typeface="Calibri" pitchFamily="34" charset="0"/>
                <a:cs typeface="Times New Roman" pitchFamily="18" charset="0"/>
              </a:rPr>
              <a:t> and heparin.</a:t>
            </a:r>
            <a:r>
              <a:rPr lang="en-GB" sz="2600" b="1" dirty="0" smtClean="0"/>
              <a:t> </a:t>
            </a:r>
          </a:p>
          <a:p>
            <a:pPr lvl="0" algn="just" eaLnBrk="0" fontAlgn="base" hangingPunct="0">
              <a:spcBef>
                <a:spcPct val="0"/>
              </a:spcBef>
              <a:spcAft>
                <a:spcPct val="0"/>
              </a:spcAft>
              <a:buFontTx/>
              <a:buChar char="•"/>
            </a:pPr>
            <a:endParaRPr lang="en-GB" sz="2600" b="1" dirty="0" smtClean="0"/>
          </a:p>
          <a:p>
            <a:pPr lvl="0" algn="just" eaLnBrk="0" fontAlgn="base" hangingPunct="0">
              <a:spcBef>
                <a:spcPct val="0"/>
              </a:spcBef>
              <a:spcAft>
                <a:spcPct val="0"/>
              </a:spcAft>
              <a:buFontTx/>
              <a:buChar char="•"/>
            </a:pPr>
            <a:r>
              <a:rPr lang="en-GB" sz="2600" b="1" dirty="0" smtClean="0"/>
              <a:t>Pectin</a:t>
            </a:r>
            <a:r>
              <a:rPr lang="en-GB" sz="2600" dirty="0" smtClean="0"/>
              <a:t> is a polysaccharide that acts as a cementing material in the cell walls of all plant tissues. The white portion of the rind of lemons and oranges contains approximately 30% pectin. Pectin is the </a:t>
            </a:r>
            <a:r>
              <a:rPr lang="en-GB" sz="2600" dirty="0" err="1" smtClean="0"/>
              <a:t>methylated</a:t>
            </a:r>
            <a:r>
              <a:rPr lang="en-GB" sz="2600" dirty="0" smtClean="0"/>
              <a:t> ester of </a:t>
            </a:r>
            <a:r>
              <a:rPr lang="en-GB" sz="2600" dirty="0" err="1" smtClean="0"/>
              <a:t>polygalacturonic</a:t>
            </a:r>
            <a:r>
              <a:rPr lang="en-GB" sz="2600" dirty="0" smtClean="0"/>
              <a:t> acid, which consists of chains of 300 to 1000 </a:t>
            </a:r>
            <a:r>
              <a:rPr lang="en-GB" sz="2600" dirty="0" err="1" smtClean="0"/>
              <a:t>galacturonic</a:t>
            </a:r>
            <a:r>
              <a:rPr lang="en-GB" sz="2600" dirty="0" smtClean="0"/>
              <a:t> acid units joined with α-1,4 linkages. </a:t>
            </a:r>
            <a:endParaRPr lang="en-US" sz="2600" dirty="0" smtClean="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0"/>
            <a:ext cx="7772400" cy="1362075"/>
          </a:xfrm>
        </p:spPr>
        <p:txBody>
          <a:bodyPr/>
          <a:lstStyle/>
          <a:p>
            <a:pPr algn="ctr"/>
            <a:r>
              <a:rPr lang="en-US" dirty="0" smtClean="0"/>
              <a:t>Nucleotides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sz="3200" b="1" smtClean="0">
                <a:solidFill>
                  <a:schemeClr val="accent2"/>
                </a:solidFill>
              </a:rPr>
              <a:t/>
            </a:r>
            <a:br>
              <a:rPr lang="en-US" sz="3200" b="1" smtClean="0">
                <a:solidFill>
                  <a:schemeClr val="accent2"/>
                </a:solidFill>
              </a:rPr>
            </a:br>
            <a:r>
              <a:rPr lang="en-US" sz="3200" b="1" smtClean="0">
                <a:solidFill>
                  <a:schemeClr val="accent2"/>
                </a:solidFill>
              </a:rPr>
              <a:t>Nitrogen Bases</a:t>
            </a:r>
            <a:r>
              <a:rPr lang="en-US" sz="3200" b="1" smtClean="0"/>
              <a:t/>
            </a:r>
            <a:br>
              <a:rPr lang="en-US" sz="3200" b="1" smtClean="0"/>
            </a:br>
            <a:endParaRPr lang="en-US" sz="3200" b="1" smtClean="0"/>
          </a:p>
        </p:txBody>
      </p:sp>
      <p:sp>
        <p:nvSpPr>
          <p:cNvPr id="4099" name="Rectangle 3"/>
          <p:cNvSpPr>
            <a:spLocks noGrp="1" noChangeArrowheads="1"/>
          </p:cNvSpPr>
          <p:nvPr>
            <p:ph type="body" idx="1"/>
          </p:nvPr>
        </p:nvSpPr>
        <p:spPr>
          <a:xfrm>
            <a:off x="457200" y="914400"/>
            <a:ext cx="8229600" cy="5638800"/>
          </a:xfrm>
        </p:spPr>
        <p:txBody>
          <a:bodyPr>
            <a:normAutofit lnSpcReduction="10000"/>
          </a:bodyPr>
          <a:lstStyle/>
          <a:p>
            <a:pPr eaLnBrk="1" hangingPunct="1">
              <a:lnSpc>
                <a:spcPct val="90000"/>
              </a:lnSpc>
            </a:pPr>
            <a:r>
              <a:rPr lang="en-US" sz="2400" dirty="0" smtClean="0">
                <a:latin typeface="Times New Roman" pitchFamily="18" charset="0"/>
              </a:rPr>
              <a:t>There are two kinds of nitrogen-containing bases - purines and </a:t>
            </a:r>
            <a:r>
              <a:rPr lang="en-US" sz="2400" dirty="0" err="1" smtClean="0">
                <a:latin typeface="Times New Roman" pitchFamily="18" charset="0"/>
              </a:rPr>
              <a:t>pyrimidines</a:t>
            </a:r>
            <a:r>
              <a:rPr lang="en-US" sz="2400" dirty="0" smtClean="0">
                <a:latin typeface="Times New Roman" pitchFamily="18" charset="0"/>
              </a:rPr>
              <a:t>. </a:t>
            </a:r>
          </a:p>
          <a:p>
            <a:pPr eaLnBrk="1" hangingPunct="1">
              <a:lnSpc>
                <a:spcPct val="90000"/>
              </a:lnSpc>
            </a:pPr>
            <a:endParaRPr lang="en-US" sz="2400" dirty="0" smtClean="0">
              <a:latin typeface="Times New Roman" pitchFamily="18" charset="0"/>
            </a:endParaRPr>
          </a:p>
          <a:p>
            <a:pPr eaLnBrk="1" hangingPunct="1">
              <a:lnSpc>
                <a:spcPct val="90000"/>
              </a:lnSpc>
            </a:pPr>
            <a:r>
              <a:rPr lang="en-US" sz="2400" dirty="0" smtClean="0">
                <a:latin typeface="Times New Roman" pitchFamily="18" charset="0"/>
              </a:rPr>
              <a:t>Purines consist of a six-membered and a five-membered nitrogen-containing ring, fused together. </a:t>
            </a:r>
          </a:p>
          <a:p>
            <a:pPr eaLnBrk="1" hangingPunct="1">
              <a:lnSpc>
                <a:spcPct val="90000"/>
              </a:lnSpc>
            </a:pPr>
            <a:endParaRPr lang="en-US" sz="2400" dirty="0" smtClean="0">
              <a:latin typeface="Times New Roman" pitchFamily="18" charset="0"/>
            </a:endParaRPr>
          </a:p>
          <a:p>
            <a:pPr eaLnBrk="1" hangingPunct="1">
              <a:lnSpc>
                <a:spcPct val="90000"/>
              </a:lnSpc>
            </a:pPr>
            <a:r>
              <a:rPr lang="en-US" sz="2400" dirty="0" err="1" smtClean="0">
                <a:latin typeface="Times New Roman" pitchFamily="18" charset="0"/>
              </a:rPr>
              <a:t>Pyridmidines</a:t>
            </a:r>
            <a:r>
              <a:rPr lang="en-US" sz="2400" dirty="0" smtClean="0">
                <a:latin typeface="Times New Roman" pitchFamily="18" charset="0"/>
              </a:rPr>
              <a:t> have only a six-membered nitrogen-containing ring. </a:t>
            </a:r>
          </a:p>
          <a:p>
            <a:pPr eaLnBrk="1" hangingPunct="1">
              <a:lnSpc>
                <a:spcPct val="90000"/>
              </a:lnSpc>
            </a:pPr>
            <a:r>
              <a:rPr lang="en-US" sz="2400" dirty="0" smtClean="0">
                <a:latin typeface="Times New Roman" pitchFamily="18" charset="0"/>
              </a:rPr>
              <a:t>There are 4 purines and 4 </a:t>
            </a:r>
            <a:r>
              <a:rPr lang="en-US" sz="2400" dirty="0" err="1" smtClean="0">
                <a:latin typeface="Times New Roman" pitchFamily="18" charset="0"/>
              </a:rPr>
              <a:t>pyrimidines</a:t>
            </a:r>
            <a:r>
              <a:rPr lang="en-US" sz="2400" dirty="0" smtClean="0">
                <a:latin typeface="Times New Roman" pitchFamily="18" charset="0"/>
              </a:rPr>
              <a:t> that are of concern to us.</a:t>
            </a:r>
          </a:p>
          <a:p>
            <a:pPr eaLnBrk="1" hangingPunct="1">
              <a:lnSpc>
                <a:spcPct val="90000"/>
              </a:lnSpc>
            </a:pPr>
            <a:endParaRPr lang="en-US" sz="2400" dirty="0" smtClean="0">
              <a:latin typeface="Times New Roman" pitchFamily="18" charset="0"/>
            </a:endParaRPr>
          </a:p>
          <a:p>
            <a:pPr eaLnBrk="1" hangingPunct="1">
              <a:lnSpc>
                <a:spcPct val="90000"/>
              </a:lnSpc>
            </a:pPr>
            <a:r>
              <a:rPr lang="en-US" sz="2400" dirty="0" smtClean="0">
                <a:latin typeface="Times New Roman" pitchFamily="18" charset="0"/>
              </a:rPr>
              <a:t>Adenine and guanine are found in both DNA and RNA. Hypoxanthine and xanthine are not incorporated into the nucleic acids as they are being synthesized but are important intermediates in the synthesis and degradation of the purine nucleotides.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533400"/>
            <a:ext cx="8264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000066"/>
                </a:solidFill>
              </a:rPr>
              <a:t>CONDENSATION AND HYDROLYSIS REACTIONS</a:t>
            </a:r>
          </a:p>
        </p:txBody>
      </p:sp>
      <p:sp>
        <p:nvSpPr>
          <p:cNvPr id="22531" name="Text Box 3"/>
          <p:cNvSpPr txBox="1">
            <a:spLocks noChangeArrowheads="1"/>
          </p:cNvSpPr>
          <p:nvPr/>
        </p:nvSpPr>
        <p:spPr bwMode="auto">
          <a:xfrm>
            <a:off x="838200" y="1371600"/>
            <a:ext cx="2136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u="sng"/>
              <a:t>Condensation</a:t>
            </a:r>
          </a:p>
        </p:txBody>
      </p:sp>
      <p:sp>
        <p:nvSpPr>
          <p:cNvPr id="22532" name="Text Box 4"/>
          <p:cNvSpPr txBox="1">
            <a:spLocks noChangeArrowheads="1"/>
          </p:cNvSpPr>
          <p:nvPr/>
        </p:nvSpPr>
        <p:spPr bwMode="auto">
          <a:xfrm>
            <a:off x="1066800" y="23622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33" name="Text Box 5"/>
          <p:cNvSpPr txBox="1">
            <a:spLocks noChangeArrowheads="1"/>
          </p:cNvSpPr>
          <p:nvPr/>
        </p:nvSpPr>
        <p:spPr bwMode="auto">
          <a:xfrm>
            <a:off x="3048000" y="2438400"/>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a:t>
            </a:r>
          </a:p>
        </p:txBody>
      </p:sp>
      <p:sp>
        <p:nvSpPr>
          <p:cNvPr id="22534" name="Text Box 6"/>
          <p:cNvSpPr txBox="1">
            <a:spLocks noChangeArrowheads="1"/>
          </p:cNvSpPr>
          <p:nvPr/>
        </p:nvSpPr>
        <p:spPr bwMode="auto">
          <a:xfrm>
            <a:off x="3733800" y="23622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35" name="Text Box 7"/>
          <p:cNvSpPr txBox="1">
            <a:spLocks noChangeArrowheads="1"/>
          </p:cNvSpPr>
          <p:nvPr/>
        </p:nvSpPr>
        <p:spPr bwMode="auto">
          <a:xfrm>
            <a:off x="3962400" y="3352800"/>
            <a:ext cx="752475" cy="482600"/>
          </a:xfrm>
          <a:prstGeom prst="rect">
            <a:avLst/>
          </a:prstGeom>
          <a:noFill/>
          <a:ln w="25400">
            <a:solidFill>
              <a:srgbClr val="000099"/>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66"/>
                </a:solidFill>
              </a:rPr>
              <a:t>H</a:t>
            </a:r>
            <a:r>
              <a:rPr lang="en-GB" baseline="-25000">
                <a:solidFill>
                  <a:srgbClr val="000066"/>
                </a:solidFill>
              </a:rPr>
              <a:t>2</a:t>
            </a:r>
            <a:r>
              <a:rPr lang="en-GB">
                <a:solidFill>
                  <a:srgbClr val="000066"/>
                </a:solidFill>
              </a:rPr>
              <a:t>O</a:t>
            </a:r>
          </a:p>
        </p:txBody>
      </p:sp>
      <p:sp>
        <p:nvSpPr>
          <p:cNvPr id="22536" name="Line 8"/>
          <p:cNvSpPr>
            <a:spLocks noChangeShapeType="1"/>
          </p:cNvSpPr>
          <p:nvPr/>
        </p:nvSpPr>
        <p:spPr bwMode="auto">
          <a:xfrm>
            <a:off x="3276600" y="2971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3276600" y="35052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Text Box 10"/>
          <p:cNvSpPr txBox="1">
            <a:spLocks noChangeArrowheads="1"/>
          </p:cNvSpPr>
          <p:nvPr/>
        </p:nvSpPr>
        <p:spPr bwMode="auto">
          <a:xfrm>
            <a:off x="1219200" y="39624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39" name="Line 11"/>
          <p:cNvSpPr>
            <a:spLocks noChangeShapeType="1"/>
          </p:cNvSpPr>
          <p:nvPr/>
        </p:nvSpPr>
        <p:spPr bwMode="auto">
          <a:xfrm>
            <a:off x="2819400" y="4267200"/>
            <a:ext cx="457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 Box 12"/>
          <p:cNvSpPr txBox="1">
            <a:spLocks noChangeArrowheads="1"/>
          </p:cNvSpPr>
          <p:nvPr/>
        </p:nvSpPr>
        <p:spPr bwMode="auto">
          <a:xfrm>
            <a:off x="3276600" y="39624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41" name="Line 13"/>
          <p:cNvSpPr>
            <a:spLocks noChangeShapeType="1"/>
          </p:cNvSpPr>
          <p:nvPr/>
        </p:nvSpPr>
        <p:spPr bwMode="auto">
          <a:xfrm>
            <a:off x="3200400" y="4648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Text Box 14"/>
          <p:cNvSpPr txBox="1">
            <a:spLocks noChangeArrowheads="1"/>
          </p:cNvSpPr>
          <p:nvPr/>
        </p:nvSpPr>
        <p:spPr bwMode="auto">
          <a:xfrm>
            <a:off x="152400" y="53340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43" name="Text Box 15"/>
          <p:cNvSpPr txBox="1">
            <a:spLocks noChangeArrowheads="1"/>
          </p:cNvSpPr>
          <p:nvPr/>
        </p:nvSpPr>
        <p:spPr bwMode="auto">
          <a:xfrm>
            <a:off x="1981200" y="5334000"/>
            <a:ext cx="1600200"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a:t>monomer</a:t>
            </a:r>
          </a:p>
        </p:txBody>
      </p:sp>
      <p:sp>
        <p:nvSpPr>
          <p:cNvPr id="22544" name="Text Box 16"/>
          <p:cNvSpPr txBox="1">
            <a:spLocks noChangeArrowheads="1"/>
          </p:cNvSpPr>
          <p:nvPr/>
        </p:nvSpPr>
        <p:spPr bwMode="auto">
          <a:xfrm>
            <a:off x="3810000" y="53340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45" name="Text Box 17"/>
          <p:cNvSpPr txBox="1">
            <a:spLocks noChangeArrowheads="1"/>
          </p:cNvSpPr>
          <p:nvPr/>
        </p:nvSpPr>
        <p:spPr bwMode="auto">
          <a:xfrm>
            <a:off x="5638800" y="53340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46" name="Text Box 18"/>
          <p:cNvSpPr txBox="1">
            <a:spLocks noChangeArrowheads="1"/>
          </p:cNvSpPr>
          <p:nvPr/>
        </p:nvSpPr>
        <p:spPr bwMode="auto">
          <a:xfrm>
            <a:off x="3413125" y="4613275"/>
            <a:ext cx="614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etc.</a:t>
            </a:r>
          </a:p>
        </p:txBody>
      </p:sp>
      <p:sp>
        <p:nvSpPr>
          <p:cNvPr id="22547" name="Text Box 19"/>
          <p:cNvSpPr txBox="1">
            <a:spLocks noChangeArrowheads="1"/>
          </p:cNvSpPr>
          <p:nvPr/>
        </p:nvSpPr>
        <p:spPr bwMode="auto">
          <a:xfrm>
            <a:off x="7391400" y="53340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2548" name="Line 20"/>
          <p:cNvSpPr>
            <a:spLocks noChangeShapeType="1"/>
          </p:cNvSpPr>
          <p:nvPr/>
        </p:nvSpPr>
        <p:spPr bwMode="auto">
          <a:xfrm>
            <a:off x="5410200" y="56388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21"/>
          <p:cNvSpPr>
            <a:spLocks noChangeShapeType="1"/>
          </p:cNvSpPr>
          <p:nvPr/>
        </p:nvSpPr>
        <p:spPr bwMode="auto">
          <a:xfrm>
            <a:off x="7239000" y="56388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22"/>
          <p:cNvSpPr>
            <a:spLocks noChangeShapeType="1"/>
          </p:cNvSpPr>
          <p:nvPr/>
        </p:nvSpPr>
        <p:spPr bwMode="auto">
          <a:xfrm>
            <a:off x="1752600" y="5562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Line 23"/>
          <p:cNvSpPr>
            <a:spLocks noChangeShapeType="1"/>
          </p:cNvSpPr>
          <p:nvPr/>
        </p:nvSpPr>
        <p:spPr bwMode="auto">
          <a:xfrm>
            <a:off x="1676400" y="56388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p:cNvSpPr>
            <a:spLocks noChangeShapeType="1"/>
          </p:cNvSpPr>
          <p:nvPr/>
        </p:nvSpPr>
        <p:spPr bwMode="auto">
          <a:xfrm>
            <a:off x="3581400" y="56388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6566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382000" cy="838200"/>
          </a:xfrm>
        </p:spPr>
        <p:txBody>
          <a:bodyPr/>
          <a:lstStyle/>
          <a:p>
            <a:pPr eaLnBrk="1" hangingPunct="1"/>
            <a:r>
              <a:rPr lang="en-US" sz="2400" smtClean="0"/>
              <a:t>Purines  </a:t>
            </a:r>
            <a:br>
              <a:rPr lang="en-US" sz="2400" smtClean="0"/>
            </a:br>
            <a:endParaRPr lang="en-US" sz="2400" smtClean="0"/>
          </a:p>
        </p:txBody>
      </p:sp>
      <p:pic>
        <p:nvPicPr>
          <p:cNvPr id="5123" name="Picture 3"/>
          <p:cNvPicPr>
            <a:picLocks noGrp="1" noChangeAspect="1" noChangeArrowheads="1"/>
          </p:cNvPicPr>
          <p:nvPr>
            <p:ph type="body" idx="1"/>
          </p:nvPr>
        </p:nvPicPr>
        <p:blipFill>
          <a:blip r:embed="rId3"/>
          <a:srcRect/>
          <a:stretch>
            <a:fillRect/>
          </a:stretch>
        </p:blipFill>
        <p:spPr>
          <a:xfrm>
            <a:off x="152400" y="762000"/>
            <a:ext cx="8382000" cy="60960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half" idx="1"/>
          </p:nvPr>
        </p:nvSpPr>
        <p:spPr>
          <a:xfrm>
            <a:off x="1447800" y="228600"/>
            <a:ext cx="7391400" cy="1371600"/>
          </a:xfrm>
        </p:spPr>
        <p:txBody>
          <a:bodyPr/>
          <a:lstStyle/>
          <a:p>
            <a:pPr marL="609600" indent="-609600" eaLnBrk="1" hangingPunct="1">
              <a:lnSpc>
                <a:spcPct val="90000"/>
              </a:lnSpc>
              <a:buFontTx/>
              <a:buNone/>
            </a:pPr>
            <a:r>
              <a:rPr lang="en-US" sz="2400" b="1" smtClean="0">
                <a:solidFill>
                  <a:schemeClr val="accent2"/>
                </a:solidFill>
                <a:latin typeface="Tahoma" pitchFamily="34" charset="0"/>
              </a:rPr>
              <a:t>Purines</a:t>
            </a:r>
          </a:p>
          <a:p>
            <a:pPr marL="609600" indent="-609600" eaLnBrk="1" hangingPunct="1">
              <a:lnSpc>
                <a:spcPct val="90000"/>
              </a:lnSpc>
              <a:buFontTx/>
              <a:buAutoNum type="arabicPeriod"/>
            </a:pPr>
            <a:r>
              <a:rPr lang="en-US" sz="2400" b="1" smtClean="0">
                <a:latin typeface="Tahoma" pitchFamily="34" charset="0"/>
              </a:rPr>
              <a:t>Adenine = 6-amino purine</a:t>
            </a:r>
          </a:p>
          <a:p>
            <a:pPr marL="609600" indent="-609600" eaLnBrk="1" hangingPunct="1">
              <a:lnSpc>
                <a:spcPct val="90000"/>
              </a:lnSpc>
              <a:buFontTx/>
              <a:buAutoNum type="arabicPeriod"/>
            </a:pPr>
            <a:r>
              <a:rPr lang="en-US" sz="2400" b="1" smtClean="0">
                <a:latin typeface="Tahoma" pitchFamily="34" charset="0"/>
              </a:rPr>
              <a:t>Guanine = 2-amino-6-oxy purine</a:t>
            </a:r>
            <a:r>
              <a:rPr lang="en-US" sz="2800" b="1" smtClean="0">
                <a:latin typeface="Tahoma" pitchFamily="34" charset="0"/>
              </a:rPr>
              <a:t> </a:t>
            </a:r>
          </a:p>
          <a:p>
            <a:pPr marL="609600" indent="-609600" eaLnBrk="1" hangingPunct="1">
              <a:lnSpc>
                <a:spcPct val="90000"/>
              </a:lnSpc>
            </a:pPr>
            <a:endParaRPr lang="en-US" sz="2800" b="1" smtClean="0">
              <a:latin typeface="Tahoma" pitchFamily="34" charset="0"/>
            </a:endParaRPr>
          </a:p>
        </p:txBody>
      </p:sp>
      <p:pic>
        <p:nvPicPr>
          <p:cNvPr id="6147" name="Picture 7"/>
          <p:cNvPicPr>
            <a:picLocks noGrp="1" noChangeAspect="1" noChangeArrowheads="1"/>
          </p:cNvPicPr>
          <p:nvPr>
            <p:ph sz="half" idx="2"/>
          </p:nvPr>
        </p:nvPicPr>
        <p:blipFill>
          <a:blip r:embed="rId3"/>
          <a:srcRect/>
          <a:stretch>
            <a:fillRect/>
          </a:stretch>
        </p:blipFill>
        <p:spPr>
          <a:xfrm>
            <a:off x="609600" y="1752600"/>
            <a:ext cx="8077200" cy="51054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2800" b="1" smtClean="0"/>
              <a:t>Pyrimidines</a:t>
            </a:r>
            <a:br>
              <a:rPr lang="en-US" sz="2800" b="1" smtClean="0"/>
            </a:br>
            <a:endParaRPr lang="en-US" sz="2800" b="1" smtClean="0"/>
          </a:p>
        </p:txBody>
      </p:sp>
      <p:pic>
        <p:nvPicPr>
          <p:cNvPr id="7171" name="Picture 3"/>
          <p:cNvPicPr>
            <a:picLocks noGrp="1" noChangeAspect="1" noChangeArrowheads="1"/>
          </p:cNvPicPr>
          <p:nvPr>
            <p:ph type="body" idx="1"/>
          </p:nvPr>
        </p:nvPicPr>
        <p:blipFill>
          <a:blip r:embed="rId3"/>
          <a:srcRect/>
          <a:stretch>
            <a:fillRect/>
          </a:stretch>
        </p:blipFill>
        <p:spPr>
          <a:xfrm>
            <a:off x="457200" y="1371600"/>
            <a:ext cx="7848600" cy="4953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457200" y="381000"/>
            <a:ext cx="8534400" cy="1447800"/>
          </a:xfrm>
        </p:spPr>
        <p:txBody>
          <a:bodyPr/>
          <a:lstStyle/>
          <a:p>
            <a:pPr algn="ctr" eaLnBrk="1" hangingPunct="1">
              <a:lnSpc>
                <a:spcPct val="80000"/>
              </a:lnSpc>
              <a:buFontTx/>
              <a:buNone/>
            </a:pPr>
            <a:r>
              <a:rPr lang="en-US" sz="2000" b="1" smtClean="0">
                <a:solidFill>
                  <a:schemeClr val="accent2"/>
                </a:solidFill>
                <a:latin typeface="Tahoma" pitchFamily="34" charset="0"/>
              </a:rPr>
              <a:t>Pyrimidines</a:t>
            </a:r>
          </a:p>
          <a:p>
            <a:pPr eaLnBrk="1" hangingPunct="1">
              <a:lnSpc>
                <a:spcPct val="80000"/>
              </a:lnSpc>
              <a:buFontTx/>
              <a:buAutoNum type="arabicPeriod"/>
            </a:pPr>
            <a:r>
              <a:rPr lang="en-US" sz="2400" b="1" smtClean="0">
                <a:latin typeface="Tahoma" pitchFamily="34" charset="0"/>
              </a:rPr>
              <a:t>Uracil = 2,4-dioxy pyrimidine</a:t>
            </a:r>
          </a:p>
          <a:p>
            <a:pPr eaLnBrk="1" hangingPunct="1">
              <a:lnSpc>
                <a:spcPct val="80000"/>
              </a:lnSpc>
              <a:buFontTx/>
              <a:buAutoNum type="arabicPeriod"/>
            </a:pPr>
            <a:r>
              <a:rPr lang="en-US" sz="2400" b="1" smtClean="0">
                <a:latin typeface="Tahoma" pitchFamily="34" charset="0"/>
              </a:rPr>
              <a:t>Thymine = 2,4-dioxy-5-methyl pyrimidine </a:t>
            </a:r>
          </a:p>
          <a:p>
            <a:pPr eaLnBrk="1" hangingPunct="1">
              <a:lnSpc>
                <a:spcPct val="80000"/>
              </a:lnSpc>
              <a:buFontTx/>
              <a:buAutoNum type="arabicPeriod"/>
            </a:pPr>
            <a:r>
              <a:rPr lang="en-US" sz="2400" b="1" smtClean="0">
                <a:latin typeface="Tahoma" pitchFamily="34" charset="0"/>
              </a:rPr>
              <a:t>Cytosine = 2-oxy-4-amino pyrimidine</a:t>
            </a:r>
            <a:r>
              <a:rPr lang="en-US" sz="1800" b="1" smtClean="0">
                <a:latin typeface="Tahoma" pitchFamily="34" charset="0"/>
              </a:rPr>
              <a:t> </a:t>
            </a:r>
          </a:p>
          <a:p>
            <a:pPr eaLnBrk="1" hangingPunct="1">
              <a:lnSpc>
                <a:spcPct val="80000"/>
              </a:lnSpc>
            </a:pPr>
            <a:endParaRPr lang="en-US" sz="1800" b="1" smtClean="0">
              <a:latin typeface="Tahoma" pitchFamily="34" charset="0"/>
            </a:endParaRPr>
          </a:p>
          <a:p>
            <a:pPr eaLnBrk="1" hangingPunct="1">
              <a:lnSpc>
                <a:spcPct val="80000"/>
              </a:lnSpc>
            </a:pPr>
            <a:endParaRPr lang="en-US" sz="2000" smtClean="0"/>
          </a:p>
        </p:txBody>
      </p:sp>
      <p:pic>
        <p:nvPicPr>
          <p:cNvPr id="8195" name="Picture 4"/>
          <p:cNvPicPr>
            <a:picLocks noGrp="1" noChangeAspect="1" noChangeArrowheads="1"/>
          </p:cNvPicPr>
          <p:nvPr>
            <p:ph sz="quarter" idx="2"/>
          </p:nvPr>
        </p:nvPicPr>
        <p:blipFill>
          <a:blip r:embed="rId3"/>
          <a:srcRect/>
          <a:stretch>
            <a:fillRect/>
          </a:stretch>
        </p:blipFill>
        <p:spPr>
          <a:xfrm>
            <a:off x="304800" y="2133600"/>
            <a:ext cx="5334000" cy="3962400"/>
          </a:xfrm>
        </p:spPr>
      </p:pic>
      <p:pic>
        <p:nvPicPr>
          <p:cNvPr id="8196" name="Picture 7"/>
          <p:cNvPicPr>
            <a:picLocks noGrp="1" noChangeAspect="1" noChangeArrowheads="1"/>
          </p:cNvPicPr>
          <p:nvPr>
            <p:ph sz="quarter" idx="3"/>
          </p:nvPr>
        </p:nvPicPr>
        <p:blipFill>
          <a:blip r:embed="rId4"/>
          <a:srcRect/>
          <a:stretch>
            <a:fillRect/>
          </a:stretch>
        </p:blipFill>
        <p:spPr>
          <a:xfrm>
            <a:off x="5943600" y="2286000"/>
            <a:ext cx="3200400" cy="3101975"/>
          </a:xfrm>
        </p:spPr>
      </p:pic>
      <p:sp>
        <p:nvSpPr>
          <p:cNvPr id="8197" name="Text Box 10"/>
          <p:cNvSpPr txBox="1">
            <a:spLocks noChangeArrowheads="1"/>
          </p:cNvSpPr>
          <p:nvPr/>
        </p:nvSpPr>
        <p:spPr bwMode="auto">
          <a:xfrm>
            <a:off x="6477000" y="5562600"/>
            <a:ext cx="1676400" cy="396875"/>
          </a:xfrm>
          <a:prstGeom prst="rect">
            <a:avLst/>
          </a:prstGeom>
          <a:noFill/>
          <a:ln w="9525">
            <a:noFill/>
            <a:miter lim="800000"/>
            <a:headEnd/>
            <a:tailEnd/>
          </a:ln>
        </p:spPr>
        <p:txBody>
          <a:bodyPr>
            <a:spAutoFit/>
          </a:bodyPr>
          <a:lstStyle/>
          <a:p>
            <a:pPr>
              <a:spcBef>
                <a:spcPct val="50000"/>
              </a:spcBef>
            </a:pPr>
            <a:r>
              <a:rPr lang="en-US" sz="2000" b="1" i="0"/>
              <a:t>URACIL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990600"/>
          </a:xfrm>
        </p:spPr>
        <p:txBody>
          <a:bodyPr/>
          <a:lstStyle/>
          <a:p>
            <a:pPr eaLnBrk="1" hangingPunct="1"/>
            <a:r>
              <a:rPr lang="en-US" smtClean="0"/>
              <a:t>Pentose sugars</a:t>
            </a:r>
          </a:p>
        </p:txBody>
      </p:sp>
      <p:pic>
        <p:nvPicPr>
          <p:cNvPr id="9219" name="Picture 3"/>
          <p:cNvPicPr>
            <a:picLocks noGrp="1" noChangeAspect="1" noChangeArrowheads="1"/>
          </p:cNvPicPr>
          <p:nvPr>
            <p:ph idx="1"/>
          </p:nvPr>
        </p:nvPicPr>
        <p:blipFill>
          <a:blip r:embed="rId3"/>
          <a:srcRect/>
          <a:stretch>
            <a:fillRect/>
          </a:stretch>
        </p:blipFill>
        <p:spPr>
          <a:xfrm>
            <a:off x="0" y="914400"/>
            <a:ext cx="9144000" cy="56388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Grp="1" noChangeAspect="1" noChangeArrowheads="1"/>
          </p:cNvPicPr>
          <p:nvPr>
            <p:ph sz="half" idx="1"/>
          </p:nvPr>
        </p:nvPicPr>
        <p:blipFill>
          <a:blip r:embed="rId3"/>
          <a:srcRect/>
          <a:stretch>
            <a:fillRect/>
          </a:stretch>
        </p:blipFill>
        <p:spPr>
          <a:xfrm>
            <a:off x="457200" y="1981200"/>
            <a:ext cx="4038600" cy="3962400"/>
          </a:xfrm>
        </p:spPr>
      </p:pic>
      <p:pic>
        <p:nvPicPr>
          <p:cNvPr id="10243" name="Picture 8"/>
          <p:cNvPicPr>
            <a:picLocks noGrp="1" noChangeAspect="1" noChangeArrowheads="1"/>
          </p:cNvPicPr>
          <p:nvPr>
            <p:ph sz="half" idx="2"/>
          </p:nvPr>
        </p:nvPicPr>
        <p:blipFill>
          <a:blip r:embed="rId4"/>
          <a:srcRect r="70438" b="75009"/>
          <a:stretch>
            <a:fillRect/>
          </a:stretch>
        </p:blipFill>
        <p:spPr>
          <a:xfrm>
            <a:off x="4648200" y="1752600"/>
            <a:ext cx="4038600" cy="4038600"/>
          </a:xfrm>
        </p:spPr>
      </p:pic>
      <p:sp>
        <p:nvSpPr>
          <p:cNvPr id="10244" name="Text Box 9"/>
          <p:cNvSpPr txBox="1">
            <a:spLocks noChangeArrowheads="1"/>
          </p:cNvSpPr>
          <p:nvPr/>
        </p:nvSpPr>
        <p:spPr bwMode="auto">
          <a:xfrm>
            <a:off x="5334000" y="5943600"/>
            <a:ext cx="3276600" cy="366713"/>
          </a:xfrm>
          <a:prstGeom prst="rect">
            <a:avLst/>
          </a:prstGeom>
          <a:noFill/>
          <a:ln w="9525">
            <a:noFill/>
            <a:miter lim="800000"/>
            <a:headEnd/>
            <a:tailEnd/>
          </a:ln>
        </p:spPr>
        <p:txBody>
          <a:bodyPr>
            <a:spAutoFit/>
          </a:bodyPr>
          <a:lstStyle/>
          <a:p>
            <a:pPr>
              <a:spcBef>
                <a:spcPct val="50000"/>
              </a:spcBef>
            </a:pPr>
            <a:r>
              <a:rPr lang="en-US" b="1" i="0"/>
              <a:t>Phosphoric Acid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762000"/>
          </a:xfrm>
        </p:spPr>
        <p:txBody>
          <a:bodyPr>
            <a:normAutofit fontScale="90000"/>
          </a:bodyPr>
          <a:lstStyle/>
          <a:p>
            <a:pPr eaLnBrk="1" hangingPunct="1"/>
            <a:r>
              <a:rPr lang="en-US" sz="3200" b="1" smtClean="0"/>
              <a:t/>
            </a:r>
            <a:br>
              <a:rPr lang="en-US" sz="3200" b="1" smtClean="0"/>
            </a:br>
            <a:r>
              <a:rPr lang="en-US" sz="3200" b="1" smtClean="0"/>
              <a:t>Nucleosides</a:t>
            </a:r>
            <a:r>
              <a:rPr lang="en-US" sz="2800" b="1" smtClean="0"/>
              <a:t/>
            </a:r>
            <a:br>
              <a:rPr lang="en-US" sz="2800" b="1" smtClean="0"/>
            </a:br>
            <a:endParaRPr lang="en-US" sz="2800" b="1" smtClean="0"/>
          </a:p>
        </p:txBody>
      </p:sp>
      <p:sp>
        <p:nvSpPr>
          <p:cNvPr id="11267" name="Rectangle 3"/>
          <p:cNvSpPr>
            <a:spLocks noGrp="1" noChangeArrowheads="1"/>
          </p:cNvSpPr>
          <p:nvPr>
            <p:ph type="body" idx="1"/>
          </p:nvPr>
        </p:nvSpPr>
        <p:spPr>
          <a:xfrm>
            <a:off x="228600" y="762000"/>
            <a:ext cx="8686800" cy="5867400"/>
          </a:xfrm>
        </p:spPr>
        <p:txBody>
          <a:bodyPr/>
          <a:lstStyle/>
          <a:p>
            <a:pPr eaLnBrk="1" hangingPunct="1">
              <a:lnSpc>
                <a:spcPct val="80000"/>
              </a:lnSpc>
            </a:pPr>
            <a:r>
              <a:rPr lang="en-US" sz="2800" dirty="0" smtClean="0"/>
              <a:t>If a sugar, either </a:t>
            </a:r>
            <a:r>
              <a:rPr lang="en-US" sz="2800" dirty="0" smtClean="0">
                <a:solidFill>
                  <a:schemeClr val="accent2"/>
                </a:solidFill>
              </a:rPr>
              <a:t>ribose or 2-deoxyribose</a:t>
            </a:r>
            <a:r>
              <a:rPr lang="en-US" sz="2800" dirty="0" smtClean="0"/>
              <a:t>, is added to a </a:t>
            </a:r>
            <a:r>
              <a:rPr lang="en-US" sz="2800" dirty="0" smtClean="0">
                <a:solidFill>
                  <a:schemeClr val="accent2"/>
                </a:solidFill>
              </a:rPr>
              <a:t>nitrogen base</a:t>
            </a:r>
            <a:r>
              <a:rPr lang="en-US" sz="2800" dirty="0" smtClean="0"/>
              <a:t>, the resulting compound is called </a:t>
            </a:r>
            <a:r>
              <a:rPr lang="en-US" sz="2800" dirty="0" smtClean="0">
                <a:solidFill>
                  <a:schemeClr val="accent2"/>
                </a:solidFill>
              </a:rPr>
              <a:t>a nucleoside</a:t>
            </a:r>
            <a:r>
              <a:rPr lang="en-US" sz="2800" dirty="0" smtClean="0"/>
              <a:t>. Carbon 1 of the sugar is attached to </a:t>
            </a:r>
            <a:r>
              <a:rPr lang="en-US" sz="2800" dirty="0" smtClean="0">
                <a:solidFill>
                  <a:schemeClr val="accent2"/>
                </a:solidFill>
              </a:rPr>
              <a:t>nitrogen 9</a:t>
            </a:r>
            <a:r>
              <a:rPr lang="en-US" sz="2800" dirty="0" smtClean="0"/>
              <a:t> of a purine base or to </a:t>
            </a:r>
            <a:r>
              <a:rPr lang="en-US" sz="2800" dirty="0" smtClean="0">
                <a:solidFill>
                  <a:schemeClr val="accent2"/>
                </a:solidFill>
              </a:rPr>
              <a:t>nitrogen 1</a:t>
            </a:r>
            <a:r>
              <a:rPr lang="en-US" sz="2800" dirty="0" smtClean="0"/>
              <a:t> of a pyrimidine base. </a:t>
            </a:r>
          </a:p>
          <a:p>
            <a:pPr eaLnBrk="1" hangingPunct="1">
              <a:lnSpc>
                <a:spcPct val="80000"/>
              </a:lnSpc>
            </a:pPr>
            <a:endParaRPr lang="en-US" sz="2800" dirty="0" smtClean="0"/>
          </a:p>
          <a:p>
            <a:pPr eaLnBrk="1" hangingPunct="1">
              <a:lnSpc>
                <a:spcPct val="80000"/>
              </a:lnSpc>
            </a:pPr>
            <a:r>
              <a:rPr lang="en-US" sz="2800" dirty="0" smtClean="0"/>
              <a:t>The names of purine nucleosides end in </a:t>
            </a:r>
            <a:r>
              <a:rPr lang="en-US" sz="2800" dirty="0" smtClean="0">
                <a:solidFill>
                  <a:schemeClr val="accent2"/>
                </a:solidFill>
              </a:rPr>
              <a:t>-</a:t>
            </a:r>
            <a:r>
              <a:rPr lang="en-US" sz="2800" dirty="0" err="1" smtClean="0">
                <a:solidFill>
                  <a:schemeClr val="accent2"/>
                </a:solidFill>
              </a:rPr>
              <a:t>osine</a:t>
            </a:r>
            <a:r>
              <a:rPr lang="en-US" sz="2800" dirty="0" smtClean="0"/>
              <a:t> and the names of pyrimidine nucleosides end in </a:t>
            </a:r>
            <a:r>
              <a:rPr lang="en-US" sz="2800" dirty="0" smtClean="0">
                <a:solidFill>
                  <a:schemeClr val="accent2"/>
                </a:solidFill>
              </a:rPr>
              <a:t>-</a:t>
            </a:r>
            <a:r>
              <a:rPr lang="en-US" sz="2800" dirty="0" err="1" smtClean="0">
                <a:solidFill>
                  <a:schemeClr val="accent2"/>
                </a:solidFill>
              </a:rPr>
              <a:t>idine</a:t>
            </a:r>
            <a:r>
              <a:rPr lang="en-US" sz="2800" dirty="0" smtClean="0"/>
              <a:t>. The convention is to number the ring atoms of the base normally and to use l', etc. to distinguish the ring atoms of the sugar. </a:t>
            </a:r>
          </a:p>
          <a:p>
            <a:pPr eaLnBrk="1" hangingPunct="1">
              <a:lnSpc>
                <a:spcPct val="80000"/>
              </a:lnSpc>
            </a:pPr>
            <a:endParaRPr lang="en-US" sz="2800" dirty="0" smtClean="0"/>
          </a:p>
          <a:p>
            <a:pPr eaLnBrk="1" hangingPunct="1">
              <a:lnSpc>
                <a:spcPct val="80000"/>
              </a:lnSpc>
            </a:pPr>
            <a:r>
              <a:rPr lang="en-US" sz="2800" dirty="0" smtClean="0"/>
              <a:t>Unless otherwise specified, the sugar is assumed to be ribose. To indicate that the sugar is 2'-deoxyribose, a d- is placed before the name.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50" name="Group 14"/>
          <p:cNvGraphicFramePr>
            <a:graphicFrameLocks noGrp="1"/>
          </p:cNvGraphicFramePr>
          <p:nvPr/>
        </p:nvGraphicFramePr>
        <p:xfrm>
          <a:off x="152400" y="914400"/>
          <a:ext cx="8839200" cy="5334000"/>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33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37" name="Text Box 19"/>
          <p:cNvSpPr txBox="1">
            <a:spLocks noChangeArrowheads="1"/>
          </p:cNvSpPr>
          <p:nvPr/>
        </p:nvSpPr>
        <p:spPr bwMode="auto">
          <a:xfrm>
            <a:off x="6400800" y="5638800"/>
            <a:ext cx="2286000" cy="396875"/>
          </a:xfrm>
          <a:prstGeom prst="rect">
            <a:avLst/>
          </a:prstGeom>
          <a:noFill/>
          <a:ln w="9525">
            <a:noFill/>
            <a:miter lim="800000"/>
            <a:headEnd/>
            <a:tailEnd/>
          </a:ln>
        </p:spPr>
        <p:txBody>
          <a:bodyPr>
            <a:spAutoFit/>
          </a:bodyPr>
          <a:lstStyle/>
          <a:p>
            <a:pPr>
              <a:spcBef>
                <a:spcPct val="50000"/>
              </a:spcBef>
            </a:pPr>
            <a:r>
              <a:rPr lang="en-US" sz="2000" b="1" i="0"/>
              <a:t>Deoxyadenosine</a:t>
            </a:r>
          </a:p>
        </p:txBody>
      </p:sp>
      <p:sp>
        <p:nvSpPr>
          <p:cNvPr id="1038" name="Text Box 21"/>
          <p:cNvSpPr txBox="1">
            <a:spLocks noChangeArrowheads="1"/>
          </p:cNvSpPr>
          <p:nvPr/>
        </p:nvSpPr>
        <p:spPr bwMode="auto">
          <a:xfrm>
            <a:off x="3429000" y="5638800"/>
            <a:ext cx="1828800" cy="366713"/>
          </a:xfrm>
          <a:prstGeom prst="rect">
            <a:avLst/>
          </a:prstGeom>
          <a:noFill/>
          <a:ln w="9525">
            <a:noFill/>
            <a:miter lim="800000"/>
            <a:headEnd/>
            <a:tailEnd/>
          </a:ln>
        </p:spPr>
        <p:txBody>
          <a:bodyPr>
            <a:spAutoFit/>
          </a:bodyPr>
          <a:lstStyle/>
          <a:p>
            <a:pPr>
              <a:spcBef>
                <a:spcPct val="50000"/>
              </a:spcBef>
            </a:pPr>
            <a:r>
              <a:rPr lang="en-US" b="1" i="0"/>
              <a:t>Adenosine</a:t>
            </a:r>
          </a:p>
        </p:txBody>
      </p:sp>
      <p:sp>
        <p:nvSpPr>
          <p:cNvPr id="1039" name="Text Box 22"/>
          <p:cNvSpPr txBox="1">
            <a:spLocks noChangeArrowheads="1"/>
          </p:cNvSpPr>
          <p:nvPr/>
        </p:nvSpPr>
        <p:spPr bwMode="auto">
          <a:xfrm>
            <a:off x="838200" y="5715000"/>
            <a:ext cx="1219200" cy="366713"/>
          </a:xfrm>
          <a:prstGeom prst="rect">
            <a:avLst/>
          </a:prstGeom>
          <a:noFill/>
          <a:ln w="9525">
            <a:noFill/>
            <a:miter lim="800000"/>
            <a:headEnd/>
            <a:tailEnd/>
          </a:ln>
        </p:spPr>
        <p:txBody>
          <a:bodyPr>
            <a:spAutoFit/>
          </a:bodyPr>
          <a:lstStyle/>
          <a:p>
            <a:pPr>
              <a:spcBef>
                <a:spcPct val="50000"/>
              </a:spcBef>
            </a:pPr>
            <a:r>
              <a:rPr lang="en-US" b="1" i="0"/>
              <a:t>Adenine</a:t>
            </a:r>
          </a:p>
        </p:txBody>
      </p:sp>
      <p:pic>
        <p:nvPicPr>
          <p:cNvPr id="1040" name="Picture 27" descr="D Adenosine"/>
          <p:cNvPicPr>
            <a:picLocks noChangeAspect="1" noChangeArrowheads="1"/>
          </p:cNvPicPr>
          <p:nvPr/>
        </p:nvPicPr>
        <p:blipFill>
          <a:blip r:embed="rId4"/>
          <a:srcRect/>
          <a:stretch>
            <a:fillRect/>
          </a:stretch>
        </p:blipFill>
        <p:spPr bwMode="auto">
          <a:xfrm>
            <a:off x="6172200" y="1676400"/>
            <a:ext cx="2667000" cy="3886200"/>
          </a:xfrm>
          <a:prstGeom prst="rect">
            <a:avLst/>
          </a:prstGeom>
          <a:noFill/>
          <a:ln w="9525">
            <a:noFill/>
            <a:miter lim="800000"/>
            <a:headEnd/>
            <a:tailEnd/>
          </a:ln>
        </p:spPr>
      </p:pic>
      <p:graphicFrame>
        <p:nvGraphicFramePr>
          <p:cNvPr id="1026" name="Object 28"/>
          <p:cNvGraphicFramePr>
            <a:graphicFrameLocks noChangeAspect="1"/>
          </p:cNvGraphicFramePr>
          <p:nvPr/>
        </p:nvGraphicFramePr>
        <p:xfrm>
          <a:off x="3200400" y="1447800"/>
          <a:ext cx="2667000" cy="4038600"/>
        </p:xfrm>
        <a:graphic>
          <a:graphicData uri="http://schemas.openxmlformats.org/presentationml/2006/ole">
            <mc:AlternateContent xmlns:mc="http://schemas.openxmlformats.org/markup-compatibility/2006">
              <mc:Choice xmlns:v="urn:schemas-microsoft-com:vml" Requires="v">
                <p:oleObj spid="_x0000_s122894" name="Photo Editor Photo" r:id="rId5" imgW="2095793" imgH="2276793" progId="">
                  <p:embed/>
                </p:oleObj>
              </mc:Choice>
              <mc:Fallback>
                <p:oleObj name="Photo Editor Photo" r:id="rId5" imgW="2095793" imgH="2276793" progId="">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447800"/>
                        <a:ext cx="26670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41" name="Picture 29" descr="Adenine"/>
          <p:cNvPicPr>
            <a:picLocks noChangeAspect="1" noChangeArrowheads="1"/>
          </p:cNvPicPr>
          <p:nvPr/>
        </p:nvPicPr>
        <p:blipFill>
          <a:blip r:embed="rId7"/>
          <a:srcRect/>
          <a:stretch>
            <a:fillRect/>
          </a:stretch>
        </p:blipFill>
        <p:spPr bwMode="auto">
          <a:xfrm>
            <a:off x="304800" y="1752600"/>
            <a:ext cx="2667000" cy="3733800"/>
          </a:xfrm>
          <a:prstGeom prst="rect">
            <a:avLst/>
          </a:prstGeom>
          <a:noFill/>
          <a:ln w="9525">
            <a:noFill/>
            <a:miter lim="800000"/>
            <a:headEnd/>
            <a:tailEnd/>
          </a:ln>
        </p:spPr>
      </p:pic>
      <p:sp>
        <p:nvSpPr>
          <p:cNvPr id="1042" name="Text Box 19"/>
          <p:cNvSpPr txBox="1">
            <a:spLocks noChangeArrowheads="1"/>
          </p:cNvSpPr>
          <p:nvPr/>
        </p:nvSpPr>
        <p:spPr bwMode="auto">
          <a:xfrm>
            <a:off x="1676400" y="381000"/>
            <a:ext cx="5943600" cy="579438"/>
          </a:xfrm>
          <a:prstGeom prst="rect">
            <a:avLst/>
          </a:prstGeom>
          <a:noFill/>
          <a:ln w="9525">
            <a:noFill/>
            <a:miter lim="800000"/>
            <a:headEnd/>
            <a:tailEnd/>
          </a:ln>
        </p:spPr>
        <p:txBody>
          <a:bodyPr>
            <a:spAutoFit/>
          </a:bodyPr>
          <a:lstStyle/>
          <a:p>
            <a:pPr algn="ctr">
              <a:spcBef>
                <a:spcPct val="50000"/>
              </a:spcBef>
            </a:pPr>
            <a:r>
              <a:rPr lang="en-GB" sz="3200" b="1"/>
              <a:t>Nucleosides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13" name="Group 45"/>
          <p:cNvGraphicFramePr>
            <a:graphicFrameLocks noGrp="1"/>
          </p:cNvGraphicFramePr>
          <p:nvPr/>
        </p:nvGraphicFramePr>
        <p:xfrm>
          <a:off x="152400" y="0"/>
          <a:ext cx="8839200" cy="6172200"/>
        </p:xfrm>
        <a:graphic>
          <a:graphicData uri="http://schemas.openxmlformats.org/drawingml/2006/table">
            <a:tbl>
              <a:tblPr/>
              <a:tblGrid>
                <a:gridCol w="2819400">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17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300" name="Text Box 30"/>
          <p:cNvSpPr txBox="1">
            <a:spLocks noChangeArrowheads="1"/>
          </p:cNvSpPr>
          <p:nvPr/>
        </p:nvSpPr>
        <p:spPr bwMode="auto">
          <a:xfrm>
            <a:off x="3810000" y="5791200"/>
            <a:ext cx="1905000" cy="366713"/>
          </a:xfrm>
          <a:prstGeom prst="rect">
            <a:avLst/>
          </a:prstGeom>
          <a:noFill/>
          <a:ln w="9525">
            <a:noFill/>
            <a:miter lim="800000"/>
            <a:headEnd/>
            <a:tailEnd/>
          </a:ln>
        </p:spPr>
        <p:txBody>
          <a:bodyPr>
            <a:spAutoFit/>
          </a:bodyPr>
          <a:lstStyle/>
          <a:p>
            <a:pPr>
              <a:spcBef>
                <a:spcPct val="50000"/>
              </a:spcBef>
            </a:pPr>
            <a:endParaRPr lang="en-GB" i="0"/>
          </a:p>
        </p:txBody>
      </p:sp>
      <p:sp>
        <p:nvSpPr>
          <p:cNvPr id="12301" name="Text Box 31"/>
          <p:cNvSpPr txBox="1">
            <a:spLocks noChangeArrowheads="1"/>
          </p:cNvSpPr>
          <p:nvPr/>
        </p:nvSpPr>
        <p:spPr bwMode="auto">
          <a:xfrm>
            <a:off x="6858000" y="5935663"/>
            <a:ext cx="1828800" cy="366712"/>
          </a:xfrm>
          <a:prstGeom prst="rect">
            <a:avLst/>
          </a:prstGeom>
          <a:noFill/>
          <a:ln w="9525">
            <a:noFill/>
            <a:miter lim="800000"/>
            <a:headEnd/>
            <a:tailEnd/>
          </a:ln>
        </p:spPr>
        <p:txBody>
          <a:bodyPr>
            <a:spAutoFit/>
          </a:bodyPr>
          <a:lstStyle/>
          <a:p>
            <a:pPr>
              <a:spcBef>
                <a:spcPct val="50000"/>
              </a:spcBef>
            </a:pPr>
            <a:endParaRPr lang="en-GB" i="0"/>
          </a:p>
        </p:txBody>
      </p:sp>
      <p:sp>
        <p:nvSpPr>
          <p:cNvPr id="12302" name="Text Box 34"/>
          <p:cNvSpPr txBox="1">
            <a:spLocks noChangeArrowheads="1"/>
          </p:cNvSpPr>
          <p:nvPr/>
        </p:nvSpPr>
        <p:spPr bwMode="auto">
          <a:xfrm>
            <a:off x="838200" y="5715000"/>
            <a:ext cx="1219200" cy="396875"/>
          </a:xfrm>
          <a:prstGeom prst="rect">
            <a:avLst/>
          </a:prstGeom>
          <a:noFill/>
          <a:ln w="9525">
            <a:noFill/>
            <a:miter lim="800000"/>
            <a:headEnd/>
            <a:tailEnd/>
          </a:ln>
        </p:spPr>
        <p:txBody>
          <a:bodyPr>
            <a:spAutoFit/>
          </a:bodyPr>
          <a:lstStyle/>
          <a:p>
            <a:pPr>
              <a:spcBef>
                <a:spcPct val="50000"/>
              </a:spcBef>
            </a:pPr>
            <a:r>
              <a:rPr lang="en-US" sz="2000" b="1" i="0"/>
              <a:t>Guanine</a:t>
            </a:r>
          </a:p>
        </p:txBody>
      </p:sp>
      <p:sp>
        <p:nvSpPr>
          <p:cNvPr id="12303" name="Text Box 36"/>
          <p:cNvSpPr txBox="1">
            <a:spLocks noChangeArrowheads="1"/>
          </p:cNvSpPr>
          <p:nvPr/>
        </p:nvSpPr>
        <p:spPr bwMode="auto">
          <a:xfrm>
            <a:off x="3429000" y="5715000"/>
            <a:ext cx="2057400" cy="396875"/>
          </a:xfrm>
          <a:prstGeom prst="rect">
            <a:avLst/>
          </a:prstGeom>
          <a:noFill/>
          <a:ln w="9525">
            <a:noFill/>
            <a:miter lim="800000"/>
            <a:headEnd/>
            <a:tailEnd/>
          </a:ln>
        </p:spPr>
        <p:txBody>
          <a:bodyPr>
            <a:spAutoFit/>
          </a:bodyPr>
          <a:lstStyle/>
          <a:p>
            <a:pPr>
              <a:spcBef>
                <a:spcPct val="50000"/>
              </a:spcBef>
            </a:pPr>
            <a:r>
              <a:rPr lang="en-US" sz="2000" b="1" i="0"/>
              <a:t>Guanosine</a:t>
            </a:r>
          </a:p>
        </p:txBody>
      </p:sp>
      <p:sp>
        <p:nvSpPr>
          <p:cNvPr id="12304" name="Text Box 37"/>
          <p:cNvSpPr txBox="1">
            <a:spLocks noChangeArrowheads="1"/>
          </p:cNvSpPr>
          <p:nvPr/>
        </p:nvSpPr>
        <p:spPr bwMode="auto">
          <a:xfrm>
            <a:off x="6400800" y="5715000"/>
            <a:ext cx="2438400" cy="396875"/>
          </a:xfrm>
          <a:prstGeom prst="rect">
            <a:avLst/>
          </a:prstGeom>
          <a:noFill/>
          <a:ln w="9525">
            <a:noFill/>
            <a:miter lim="800000"/>
            <a:headEnd/>
            <a:tailEnd/>
          </a:ln>
        </p:spPr>
        <p:txBody>
          <a:bodyPr>
            <a:spAutoFit/>
          </a:bodyPr>
          <a:lstStyle/>
          <a:p>
            <a:pPr>
              <a:spcBef>
                <a:spcPct val="50000"/>
              </a:spcBef>
            </a:pPr>
            <a:r>
              <a:rPr lang="en-US" sz="2000" b="1" i="0"/>
              <a:t>Deoxyguanosine</a:t>
            </a:r>
          </a:p>
        </p:txBody>
      </p:sp>
      <p:pic>
        <p:nvPicPr>
          <p:cNvPr id="12305" name="Picture 40" descr="Guanosine"/>
          <p:cNvPicPr>
            <a:picLocks noChangeAspect="1" noChangeArrowheads="1"/>
          </p:cNvPicPr>
          <p:nvPr/>
        </p:nvPicPr>
        <p:blipFill>
          <a:blip r:embed="rId3"/>
          <a:srcRect/>
          <a:stretch>
            <a:fillRect/>
          </a:stretch>
        </p:blipFill>
        <p:spPr bwMode="auto">
          <a:xfrm>
            <a:off x="3124200" y="1828800"/>
            <a:ext cx="2895600" cy="3810000"/>
          </a:xfrm>
          <a:prstGeom prst="rect">
            <a:avLst/>
          </a:prstGeom>
          <a:noFill/>
          <a:ln w="9525">
            <a:noFill/>
            <a:miter lim="800000"/>
            <a:headEnd/>
            <a:tailEnd/>
          </a:ln>
        </p:spPr>
      </p:pic>
      <p:pic>
        <p:nvPicPr>
          <p:cNvPr id="12306" name="Picture 42" descr="d guanosine"/>
          <p:cNvPicPr>
            <a:picLocks noChangeAspect="1" noChangeArrowheads="1"/>
          </p:cNvPicPr>
          <p:nvPr/>
        </p:nvPicPr>
        <p:blipFill>
          <a:blip r:embed="rId4"/>
          <a:srcRect/>
          <a:stretch>
            <a:fillRect/>
          </a:stretch>
        </p:blipFill>
        <p:spPr bwMode="auto">
          <a:xfrm>
            <a:off x="6172200" y="1981200"/>
            <a:ext cx="2743200" cy="3657600"/>
          </a:xfrm>
          <a:prstGeom prst="rect">
            <a:avLst/>
          </a:prstGeom>
          <a:noFill/>
          <a:ln w="9525">
            <a:noFill/>
            <a:miter lim="800000"/>
            <a:headEnd/>
            <a:tailEnd/>
          </a:ln>
        </p:spPr>
      </p:pic>
      <p:pic>
        <p:nvPicPr>
          <p:cNvPr id="12307" name="Picture 43" descr="Guanine"/>
          <p:cNvPicPr>
            <a:picLocks noChangeAspect="1" noChangeArrowheads="1"/>
          </p:cNvPicPr>
          <p:nvPr/>
        </p:nvPicPr>
        <p:blipFill>
          <a:blip r:embed="rId5"/>
          <a:srcRect/>
          <a:stretch>
            <a:fillRect/>
          </a:stretch>
        </p:blipFill>
        <p:spPr bwMode="auto">
          <a:xfrm>
            <a:off x="228600" y="1752600"/>
            <a:ext cx="2590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52" name="Group 40"/>
          <p:cNvGraphicFramePr>
            <a:graphicFrameLocks noGrp="1"/>
          </p:cNvGraphicFramePr>
          <p:nvPr/>
        </p:nvGraphicFramePr>
        <p:xfrm>
          <a:off x="304800" y="457200"/>
          <a:ext cx="8763000" cy="5943600"/>
        </p:xfrm>
        <a:graphic>
          <a:graphicData uri="http://schemas.openxmlformats.org/drawingml/2006/table">
            <a:tbl>
              <a:tblPr/>
              <a:tblGrid>
                <a:gridCol w="2895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94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324" name="Text Box 27"/>
          <p:cNvSpPr txBox="1">
            <a:spLocks noChangeArrowheads="1"/>
          </p:cNvSpPr>
          <p:nvPr/>
        </p:nvSpPr>
        <p:spPr bwMode="auto">
          <a:xfrm>
            <a:off x="990600" y="5486400"/>
            <a:ext cx="1524000" cy="366713"/>
          </a:xfrm>
          <a:prstGeom prst="rect">
            <a:avLst/>
          </a:prstGeom>
          <a:noFill/>
          <a:ln w="9525">
            <a:noFill/>
            <a:miter lim="800000"/>
            <a:headEnd/>
            <a:tailEnd/>
          </a:ln>
        </p:spPr>
        <p:txBody>
          <a:bodyPr>
            <a:spAutoFit/>
          </a:bodyPr>
          <a:lstStyle/>
          <a:p>
            <a:pPr>
              <a:spcBef>
                <a:spcPct val="50000"/>
              </a:spcBef>
            </a:pPr>
            <a:r>
              <a:rPr lang="en-US" b="1" i="0"/>
              <a:t>Thymine</a:t>
            </a:r>
          </a:p>
        </p:txBody>
      </p:sp>
      <p:sp>
        <p:nvSpPr>
          <p:cNvPr id="13325" name="Text Box 28"/>
          <p:cNvSpPr txBox="1">
            <a:spLocks noChangeArrowheads="1"/>
          </p:cNvSpPr>
          <p:nvPr/>
        </p:nvSpPr>
        <p:spPr bwMode="auto">
          <a:xfrm>
            <a:off x="3962400" y="5473700"/>
            <a:ext cx="1371600" cy="366713"/>
          </a:xfrm>
          <a:prstGeom prst="rect">
            <a:avLst/>
          </a:prstGeom>
          <a:noFill/>
          <a:ln w="9525">
            <a:noFill/>
            <a:miter lim="800000"/>
            <a:headEnd/>
            <a:tailEnd/>
          </a:ln>
        </p:spPr>
        <p:txBody>
          <a:bodyPr>
            <a:spAutoFit/>
          </a:bodyPr>
          <a:lstStyle/>
          <a:p>
            <a:pPr>
              <a:spcBef>
                <a:spcPct val="50000"/>
              </a:spcBef>
            </a:pPr>
            <a:r>
              <a:rPr lang="en-US" b="1" i="0"/>
              <a:t>Thymidine</a:t>
            </a:r>
          </a:p>
        </p:txBody>
      </p:sp>
      <p:sp>
        <p:nvSpPr>
          <p:cNvPr id="13326" name="Text Box 29"/>
          <p:cNvSpPr txBox="1">
            <a:spLocks noChangeArrowheads="1"/>
          </p:cNvSpPr>
          <p:nvPr/>
        </p:nvSpPr>
        <p:spPr bwMode="auto">
          <a:xfrm>
            <a:off x="6705600" y="5486400"/>
            <a:ext cx="2057400" cy="366713"/>
          </a:xfrm>
          <a:prstGeom prst="rect">
            <a:avLst/>
          </a:prstGeom>
          <a:noFill/>
          <a:ln w="9525">
            <a:noFill/>
            <a:miter lim="800000"/>
            <a:headEnd/>
            <a:tailEnd/>
          </a:ln>
        </p:spPr>
        <p:txBody>
          <a:bodyPr>
            <a:spAutoFit/>
          </a:bodyPr>
          <a:lstStyle/>
          <a:p>
            <a:pPr>
              <a:spcBef>
                <a:spcPct val="50000"/>
              </a:spcBef>
            </a:pPr>
            <a:r>
              <a:rPr lang="en-US" b="1" i="0"/>
              <a:t>Deoxythymidine</a:t>
            </a:r>
          </a:p>
        </p:txBody>
      </p:sp>
      <p:pic>
        <p:nvPicPr>
          <p:cNvPr id="13327" name="Picture 36"/>
          <p:cNvPicPr>
            <a:picLocks noChangeAspect="1" noChangeArrowheads="1"/>
          </p:cNvPicPr>
          <p:nvPr/>
        </p:nvPicPr>
        <p:blipFill>
          <a:blip r:embed="rId3"/>
          <a:srcRect/>
          <a:stretch>
            <a:fillRect/>
          </a:stretch>
        </p:blipFill>
        <p:spPr bwMode="auto">
          <a:xfrm>
            <a:off x="381000" y="1676400"/>
            <a:ext cx="2667000" cy="3581400"/>
          </a:xfrm>
          <a:prstGeom prst="rect">
            <a:avLst/>
          </a:prstGeom>
          <a:noFill/>
          <a:ln w="9525">
            <a:noFill/>
            <a:miter lim="800000"/>
            <a:headEnd/>
            <a:tailEnd/>
          </a:ln>
        </p:spPr>
      </p:pic>
      <p:pic>
        <p:nvPicPr>
          <p:cNvPr id="13328" name="Picture 37"/>
          <p:cNvPicPr>
            <a:picLocks noChangeAspect="1" noChangeArrowheads="1"/>
          </p:cNvPicPr>
          <p:nvPr/>
        </p:nvPicPr>
        <p:blipFill>
          <a:blip r:embed="rId4"/>
          <a:srcRect/>
          <a:stretch>
            <a:fillRect/>
          </a:stretch>
        </p:blipFill>
        <p:spPr bwMode="auto">
          <a:xfrm>
            <a:off x="3276600" y="1447800"/>
            <a:ext cx="2819400" cy="3810000"/>
          </a:xfrm>
          <a:prstGeom prst="rect">
            <a:avLst/>
          </a:prstGeom>
          <a:noFill/>
          <a:ln w="9525">
            <a:noFill/>
            <a:miter lim="800000"/>
            <a:headEnd/>
            <a:tailEnd/>
          </a:ln>
        </p:spPr>
      </p:pic>
      <p:pic>
        <p:nvPicPr>
          <p:cNvPr id="13329" name="Picture 38"/>
          <p:cNvPicPr>
            <a:picLocks noChangeAspect="1" noChangeArrowheads="1"/>
          </p:cNvPicPr>
          <p:nvPr/>
        </p:nvPicPr>
        <p:blipFill>
          <a:blip r:embed="rId5"/>
          <a:srcRect/>
          <a:stretch>
            <a:fillRect/>
          </a:stretch>
        </p:blipFill>
        <p:spPr bwMode="auto">
          <a:xfrm>
            <a:off x="6477000" y="1524000"/>
            <a:ext cx="2514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98525" y="752475"/>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u="sng"/>
              <a:t>Hydrolysis</a:t>
            </a:r>
          </a:p>
        </p:txBody>
      </p:sp>
      <p:sp>
        <p:nvSpPr>
          <p:cNvPr id="24579" name="Text Box 3"/>
          <p:cNvSpPr txBox="1">
            <a:spLocks noChangeArrowheads="1"/>
          </p:cNvSpPr>
          <p:nvPr/>
        </p:nvSpPr>
        <p:spPr bwMode="auto">
          <a:xfrm>
            <a:off x="1127125" y="1514475"/>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4580" name="Text Box 4"/>
          <p:cNvSpPr txBox="1">
            <a:spLocks noChangeArrowheads="1"/>
          </p:cNvSpPr>
          <p:nvPr/>
        </p:nvSpPr>
        <p:spPr bwMode="auto">
          <a:xfrm>
            <a:off x="3124200" y="15240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4581" name="Line 5"/>
          <p:cNvSpPr>
            <a:spLocks noChangeShapeType="1"/>
          </p:cNvSpPr>
          <p:nvPr/>
        </p:nvSpPr>
        <p:spPr bwMode="auto">
          <a:xfrm>
            <a:off x="2667000" y="1752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2895600" y="20574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Text Box 7"/>
          <p:cNvSpPr txBox="1">
            <a:spLocks noChangeArrowheads="1"/>
          </p:cNvSpPr>
          <p:nvPr/>
        </p:nvSpPr>
        <p:spPr bwMode="auto">
          <a:xfrm>
            <a:off x="1143000" y="31242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4584" name="Text Box 8"/>
          <p:cNvSpPr txBox="1">
            <a:spLocks noChangeArrowheads="1"/>
          </p:cNvSpPr>
          <p:nvPr/>
        </p:nvSpPr>
        <p:spPr bwMode="auto">
          <a:xfrm>
            <a:off x="3124200" y="3124200"/>
            <a:ext cx="1571625" cy="54451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t>monomer</a:t>
            </a:r>
          </a:p>
        </p:txBody>
      </p:sp>
      <p:sp>
        <p:nvSpPr>
          <p:cNvPr id="24585" name="Text Box 9"/>
          <p:cNvSpPr txBox="1">
            <a:spLocks noChangeArrowheads="1"/>
          </p:cNvSpPr>
          <p:nvPr/>
        </p:nvSpPr>
        <p:spPr bwMode="auto">
          <a:xfrm>
            <a:off x="3429000" y="2362200"/>
            <a:ext cx="752475" cy="482600"/>
          </a:xfrm>
          <a:prstGeom prst="rect">
            <a:avLst/>
          </a:prstGeom>
          <a:noFill/>
          <a:ln w="25400">
            <a:solidFill>
              <a:srgbClr val="000099"/>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H</a:t>
            </a:r>
            <a:r>
              <a:rPr lang="en-GB" baseline="-25000"/>
              <a:t>2</a:t>
            </a:r>
            <a:r>
              <a:rPr lang="en-GB"/>
              <a:t>O</a:t>
            </a:r>
          </a:p>
        </p:txBody>
      </p:sp>
      <p:sp>
        <p:nvSpPr>
          <p:cNvPr id="24586" name="Line 10"/>
          <p:cNvSpPr>
            <a:spLocks noChangeShapeType="1"/>
          </p:cNvSpPr>
          <p:nvPr/>
        </p:nvSpPr>
        <p:spPr bwMode="auto">
          <a:xfrm flipH="1" flipV="1">
            <a:off x="2895600" y="2438400"/>
            <a:ext cx="457200" cy="152400"/>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8864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74" name="Group 14"/>
          <p:cNvGraphicFramePr>
            <a:graphicFrameLocks noGrp="1"/>
          </p:cNvGraphicFramePr>
          <p:nvPr/>
        </p:nvGraphicFramePr>
        <p:xfrm>
          <a:off x="152400" y="685800"/>
          <a:ext cx="8991600" cy="5638800"/>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563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348" name="Text Box 18"/>
          <p:cNvSpPr txBox="1">
            <a:spLocks noChangeArrowheads="1"/>
          </p:cNvSpPr>
          <p:nvPr/>
        </p:nvSpPr>
        <p:spPr bwMode="auto">
          <a:xfrm>
            <a:off x="838200" y="5791200"/>
            <a:ext cx="1066800" cy="396875"/>
          </a:xfrm>
          <a:prstGeom prst="rect">
            <a:avLst/>
          </a:prstGeom>
          <a:noFill/>
          <a:ln w="9525">
            <a:noFill/>
            <a:miter lim="800000"/>
            <a:headEnd/>
            <a:tailEnd/>
          </a:ln>
        </p:spPr>
        <p:txBody>
          <a:bodyPr>
            <a:spAutoFit/>
          </a:bodyPr>
          <a:lstStyle/>
          <a:p>
            <a:pPr>
              <a:spcBef>
                <a:spcPct val="50000"/>
              </a:spcBef>
            </a:pPr>
            <a:r>
              <a:rPr lang="en-US" sz="2000" b="1" i="0"/>
              <a:t>Uracil</a:t>
            </a:r>
          </a:p>
        </p:txBody>
      </p:sp>
      <p:sp>
        <p:nvSpPr>
          <p:cNvPr id="14349" name="Text Box 20"/>
          <p:cNvSpPr txBox="1">
            <a:spLocks noChangeArrowheads="1"/>
          </p:cNvSpPr>
          <p:nvPr/>
        </p:nvSpPr>
        <p:spPr bwMode="auto">
          <a:xfrm>
            <a:off x="3505200" y="5715000"/>
            <a:ext cx="1524000" cy="396875"/>
          </a:xfrm>
          <a:prstGeom prst="rect">
            <a:avLst/>
          </a:prstGeom>
          <a:noFill/>
          <a:ln w="9525">
            <a:noFill/>
            <a:miter lim="800000"/>
            <a:headEnd/>
            <a:tailEnd/>
          </a:ln>
        </p:spPr>
        <p:txBody>
          <a:bodyPr>
            <a:spAutoFit/>
          </a:bodyPr>
          <a:lstStyle/>
          <a:p>
            <a:pPr>
              <a:spcBef>
                <a:spcPct val="50000"/>
              </a:spcBef>
            </a:pPr>
            <a:r>
              <a:rPr lang="en-US" sz="2000" b="1" i="0"/>
              <a:t>Uridine</a:t>
            </a:r>
          </a:p>
        </p:txBody>
      </p:sp>
      <p:sp>
        <p:nvSpPr>
          <p:cNvPr id="14350" name="Text Box 21"/>
          <p:cNvSpPr txBox="1">
            <a:spLocks noChangeArrowheads="1"/>
          </p:cNvSpPr>
          <p:nvPr/>
        </p:nvSpPr>
        <p:spPr bwMode="auto">
          <a:xfrm>
            <a:off x="6553200" y="5638800"/>
            <a:ext cx="2057400" cy="396875"/>
          </a:xfrm>
          <a:prstGeom prst="rect">
            <a:avLst/>
          </a:prstGeom>
          <a:noFill/>
          <a:ln w="9525">
            <a:noFill/>
            <a:miter lim="800000"/>
            <a:headEnd/>
            <a:tailEnd/>
          </a:ln>
        </p:spPr>
        <p:txBody>
          <a:bodyPr>
            <a:spAutoFit/>
          </a:bodyPr>
          <a:lstStyle/>
          <a:p>
            <a:pPr>
              <a:spcBef>
                <a:spcPct val="50000"/>
              </a:spcBef>
            </a:pPr>
            <a:r>
              <a:rPr lang="en-US" sz="2000" b="1" i="0"/>
              <a:t>Deoxyuridine</a:t>
            </a:r>
          </a:p>
        </p:txBody>
      </p:sp>
      <p:pic>
        <p:nvPicPr>
          <p:cNvPr id="14351" name="Picture 22"/>
          <p:cNvPicPr>
            <a:picLocks noChangeAspect="1" noChangeArrowheads="1"/>
          </p:cNvPicPr>
          <p:nvPr/>
        </p:nvPicPr>
        <p:blipFill>
          <a:blip r:embed="rId3"/>
          <a:srcRect/>
          <a:stretch>
            <a:fillRect/>
          </a:stretch>
        </p:blipFill>
        <p:spPr bwMode="auto">
          <a:xfrm>
            <a:off x="228600" y="1371600"/>
            <a:ext cx="2438400" cy="4486275"/>
          </a:xfrm>
          <a:prstGeom prst="rect">
            <a:avLst/>
          </a:prstGeom>
          <a:noFill/>
          <a:ln w="9525">
            <a:noFill/>
            <a:miter lim="800000"/>
            <a:headEnd/>
            <a:tailEnd/>
          </a:ln>
        </p:spPr>
      </p:pic>
      <p:pic>
        <p:nvPicPr>
          <p:cNvPr id="14352" name="Picture 23"/>
          <p:cNvPicPr>
            <a:picLocks noChangeAspect="1" noChangeArrowheads="1"/>
          </p:cNvPicPr>
          <p:nvPr/>
        </p:nvPicPr>
        <p:blipFill>
          <a:blip r:embed="rId4"/>
          <a:srcRect/>
          <a:stretch>
            <a:fillRect/>
          </a:stretch>
        </p:blipFill>
        <p:spPr bwMode="auto">
          <a:xfrm>
            <a:off x="3200400" y="1524000"/>
            <a:ext cx="2895600" cy="3810000"/>
          </a:xfrm>
          <a:prstGeom prst="rect">
            <a:avLst/>
          </a:prstGeom>
          <a:noFill/>
          <a:ln w="9525">
            <a:noFill/>
            <a:miter lim="800000"/>
            <a:headEnd/>
            <a:tailEnd/>
          </a:ln>
        </p:spPr>
      </p:pic>
      <p:pic>
        <p:nvPicPr>
          <p:cNvPr id="14353" name="Picture 24"/>
          <p:cNvPicPr>
            <a:picLocks noChangeAspect="1" noChangeArrowheads="1"/>
          </p:cNvPicPr>
          <p:nvPr/>
        </p:nvPicPr>
        <p:blipFill>
          <a:blip r:embed="rId5"/>
          <a:srcRect/>
          <a:stretch>
            <a:fillRect/>
          </a:stretch>
        </p:blipFill>
        <p:spPr bwMode="auto">
          <a:xfrm>
            <a:off x="6248400" y="1447800"/>
            <a:ext cx="2895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09" name="Group 25"/>
          <p:cNvGraphicFramePr>
            <a:graphicFrameLocks noGrp="1"/>
          </p:cNvGraphicFramePr>
          <p:nvPr/>
        </p:nvGraphicFramePr>
        <p:xfrm>
          <a:off x="152400" y="685800"/>
          <a:ext cx="8991600" cy="5486400"/>
        </p:xfrm>
        <a:graphic>
          <a:graphicData uri="http://schemas.openxmlformats.org/drawingml/2006/table">
            <a:tbl>
              <a:tblPr/>
              <a:tblGrid>
                <a:gridCol w="2590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548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372" name="Text Box 18"/>
          <p:cNvSpPr txBox="1">
            <a:spLocks noChangeArrowheads="1"/>
          </p:cNvSpPr>
          <p:nvPr/>
        </p:nvSpPr>
        <p:spPr bwMode="auto">
          <a:xfrm>
            <a:off x="685800" y="5638800"/>
            <a:ext cx="1524000" cy="396875"/>
          </a:xfrm>
          <a:prstGeom prst="rect">
            <a:avLst/>
          </a:prstGeom>
          <a:noFill/>
          <a:ln w="9525">
            <a:noFill/>
            <a:miter lim="800000"/>
            <a:headEnd/>
            <a:tailEnd/>
          </a:ln>
        </p:spPr>
        <p:txBody>
          <a:bodyPr>
            <a:spAutoFit/>
          </a:bodyPr>
          <a:lstStyle/>
          <a:p>
            <a:pPr>
              <a:spcBef>
                <a:spcPct val="50000"/>
              </a:spcBef>
            </a:pPr>
            <a:r>
              <a:rPr lang="en-US" sz="2000" b="1" i="0"/>
              <a:t>Cytosine</a:t>
            </a:r>
          </a:p>
        </p:txBody>
      </p:sp>
      <p:sp>
        <p:nvSpPr>
          <p:cNvPr id="15373" name="Text Box 19"/>
          <p:cNvSpPr txBox="1">
            <a:spLocks noChangeArrowheads="1"/>
          </p:cNvSpPr>
          <p:nvPr/>
        </p:nvSpPr>
        <p:spPr bwMode="auto">
          <a:xfrm>
            <a:off x="3733800" y="5562600"/>
            <a:ext cx="1905000" cy="396875"/>
          </a:xfrm>
          <a:prstGeom prst="rect">
            <a:avLst/>
          </a:prstGeom>
          <a:noFill/>
          <a:ln w="9525">
            <a:noFill/>
            <a:miter lim="800000"/>
            <a:headEnd/>
            <a:tailEnd/>
          </a:ln>
        </p:spPr>
        <p:txBody>
          <a:bodyPr>
            <a:spAutoFit/>
          </a:bodyPr>
          <a:lstStyle/>
          <a:p>
            <a:pPr>
              <a:spcBef>
                <a:spcPct val="50000"/>
              </a:spcBef>
            </a:pPr>
            <a:r>
              <a:rPr lang="en-US" sz="2000" b="1" i="0"/>
              <a:t>Cytidine</a:t>
            </a:r>
          </a:p>
        </p:txBody>
      </p:sp>
      <p:sp>
        <p:nvSpPr>
          <p:cNvPr id="15374" name="Text Box 20"/>
          <p:cNvSpPr txBox="1">
            <a:spLocks noChangeArrowheads="1"/>
          </p:cNvSpPr>
          <p:nvPr/>
        </p:nvSpPr>
        <p:spPr bwMode="auto">
          <a:xfrm>
            <a:off x="6172200" y="5562600"/>
            <a:ext cx="2514600" cy="396875"/>
          </a:xfrm>
          <a:prstGeom prst="rect">
            <a:avLst/>
          </a:prstGeom>
          <a:noFill/>
          <a:ln w="9525">
            <a:noFill/>
            <a:miter lim="800000"/>
            <a:headEnd/>
            <a:tailEnd/>
          </a:ln>
        </p:spPr>
        <p:txBody>
          <a:bodyPr>
            <a:spAutoFit/>
          </a:bodyPr>
          <a:lstStyle/>
          <a:p>
            <a:pPr>
              <a:spcBef>
                <a:spcPct val="50000"/>
              </a:spcBef>
            </a:pPr>
            <a:r>
              <a:rPr lang="en-US" sz="2000" b="1" i="0"/>
              <a:t>Deoxycytidine</a:t>
            </a:r>
          </a:p>
        </p:txBody>
      </p:sp>
      <p:pic>
        <p:nvPicPr>
          <p:cNvPr id="15375" name="Picture 23"/>
          <p:cNvPicPr>
            <a:picLocks noChangeAspect="1" noChangeArrowheads="1"/>
          </p:cNvPicPr>
          <p:nvPr/>
        </p:nvPicPr>
        <p:blipFill>
          <a:blip r:embed="rId3"/>
          <a:srcRect/>
          <a:stretch>
            <a:fillRect/>
          </a:stretch>
        </p:blipFill>
        <p:spPr bwMode="auto">
          <a:xfrm>
            <a:off x="152400" y="2286000"/>
            <a:ext cx="2438400" cy="3200400"/>
          </a:xfrm>
          <a:prstGeom prst="rect">
            <a:avLst/>
          </a:prstGeom>
          <a:noFill/>
          <a:ln w="9525">
            <a:noFill/>
            <a:miter lim="800000"/>
            <a:headEnd/>
            <a:tailEnd/>
          </a:ln>
        </p:spPr>
      </p:pic>
      <p:pic>
        <p:nvPicPr>
          <p:cNvPr id="15376" name="Picture 24"/>
          <p:cNvPicPr>
            <a:picLocks noChangeAspect="1" noChangeArrowheads="1"/>
          </p:cNvPicPr>
          <p:nvPr/>
        </p:nvPicPr>
        <p:blipFill>
          <a:blip r:embed="rId4"/>
          <a:srcRect/>
          <a:stretch>
            <a:fillRect/>
          </a:stretch>
        </p:blipFill>
        <p:spPr bwMode="auto">
          <a:xfrm>
            <a:off x="2819400" y="1981200"/>
            <a:ext cx="3048000" cy="3505200"/>
          </a:xfrm>
          <a:prstGeom prst="rect">
            <a:avLst/>
          </a:prstGeom>
          <a:noFill/>
          <a:ln w="9525">
            <a:noFill/>
            <a:miter lim="800000"/>
            <a:headEnd/>
            <a:tailEnd/>
          </a:ln>
        </p:spPr>
      </p:pic>
      <p:pic>
        <p:nvPicPr>
          <p:cNvPr id="15377" name="Picture 26"/>
          <p:cNvPicPr>
            <a:picLocks noChangeAspect="1" noChangeArrowheads="1"/>
          </p:cNvPicPr>
          <p:nvPr/>
        </p:nvPicPr>
        <p:blipFill>
          <a:blip r:embed="rId5"/>
          <a:srcRect/>
          <a:stretch>
            <a:fillRect/>
          </a:stretch>
        </p:blipFill>
        <p:spPr bwMode="auto">
          <a:xfrm>
            <a:off x="6096000" y="1752600"/>
            <a:ext cx="2895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838200"/>
          </a:xfrm>
        </p:spPr>
        <p:txBody>
          <a:bodyPr/>
          <a:lstStyle/>
          <a:p>
            <a:pPr eaLnBrk="1" hangingPunct="1"/>
            <a:r>
              <a:rPr lang="en-US" sz="3200" b="1" smtClean="0">
                <a:latin typeface="Tahoma" pitchFamily="34" charset="0"/>
              </a:rPr>
              <a:t>Nucleotides</a:t>
            </a:r>
          </a:p>
        </p:txBody>
      </p:sp>
      <p:sp>
        <p:nvSpPr>
          <p:cNvPr id="16387" name="Rectangle 3"/>
          <p:cNvSpPr>
            <a:spLocks noGrp="1" noChangeArrowheads="1"/>
          </p:cNvSpPr>
          <p:nvPr>
            <p:ph type="body" idx="1"/>
          </p:nvPr>
        </p:nvSpPr>
        <p:spPr>
          <a:xfrm>
            <a:off x="0" y="762000"/>
            <a:ext cx="9144000" cy="6096000"/>
          </a:xfrm>
        </p:spPr>
        <p:txBody>
          <a:bodyPr/>
          <a:lstStyle/>
          <a:p>
            <a:pPr eaLnBrk="1" hangingPunct="1">
              <a:lnSpc>
                <a:spcPct val="90000"/>
              </a:lnSpc>
            </a:pPr>
            <a:r>
              <a:rPr lang="en-US" sz="2800" b="1" smtClean="0">
                <a:latin typeface="Times New Roman" pitchFamily="18" charset="0"/>
                <a:cs typeface="Times New Roman" pitchFamily="18" charset="0"/>
              </a:rPr>
              <a:t>A nucleotide is a </a:t>
            </a:r>
            <a:r>
              <a:rPr lang="en-US" sz="2800" b="1" smtClean="0">
                <a:solidFill>
                  <a:srgbClr val="0070C0"/>
                </a:solidFill>
                <a:latin typeface="Times New Roman" pitchFamily="18" charset="0"/>
                <a:cs typeface="Times New Roman" pitchFamily="18" charset="0"/>
              </a:rPr>
              <a:t>chemical</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compound</a:t>
            </a:r>
            <a:r>
              <a:rPr lang="en-US" sz="2800" b="1" smtClean="0">
                <a:latin typeface="Times New Roman" pitchFamily="18" charset="0"/>
                <a:cs typeface="Times New Roman" pitchFamily="18" charset="0"/>
              </a:rPr>
              <a:t> that consists of 3 portions: a nitrogenous base, a </a:t>
            </a:r>
            <a:r>
              <a:rPr lang="en-US" sz="2800" b="1" smtClean="0">
                <a:solidFill>
                  <a:srgbClr val="0070C0"/>
                </a:solidFill>
                <a:latin typeface="Times New Roman" pitchFamily="18" charset="0"/>
                <a:cs typeface="Times New Roman" pitchFamily="18" charset="0"/>
              </a:rPr>
              <a:t>sugar</a:t>
            </a:r>
            <a:r>
              <a:rPr lang="en-US" sz="2800" b="1" smtClean="0">
                <a:latin typeface="Times New Roman" pitchFamily="18" charset="0"/>
                <a:cs typeface="Times New Roman" pitchFamily="18" charset="0"/>
              </a:rPr>
              <a:t>, and one or more </a:t>
            </a:r>
            <a:r>
              <a:rPr lang="en-US" sz="2800" b="1" smtClean="0">
                <a:solidFill>
                  <a:srgbClr val="0070C0"/>
                </a:solidFill>
                <a:latin typeface="Times New Roman" pitchFamily="18" charset="0"/>
                <a:cs typeface="Times New Roman" pitchFamily="18" charset="0"/>
              </a:rPr>
              <a:t>phosphate</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groups</a:t>
            </a:r>
          </a:p>
          <a:p>
            <a:pPr eaLnBrk="1" hangingPunct="1">
              <a:lnSpc>
                <a:spcPct val="90000"/>
              </a:lnSpc>
            </a:pPr>
            <a:endParaRPr lang="en-US" sz="2800" b="1" smtClean="0">
              <a:latin typeface="Times New Roman" pitchFamily="18" charset="0"/>
              <a:cs typeface="Times New Roman" pitchFamily="18" charset="0"/>
            </a:endParaRPr>
          </a:p>
          <a:p>
            <a:pPr eaLnBrk="1" hangingPunct="1">
              <a:lnSpc>
                <a:spcPct val="90000"/>
              </a:lnSpc>
            </a:pPr>
            <a:r>
              <a:rPr lang="en-US" sz="2800" b="1" smtClean="0">
                <a:latin typeface="Times New Roman" pitchFamily="18" charset="0"/>
                <a:cs typeface="Times New Roman" pitchFamily="18" charset="0"/>
              </a:rPr>
              <a:t>In the most common nucleotides the base is a derivative of </a:t>
            </a:r>
            <a:r>
              <a:rPr lang="en-US" sz="2800" b="1" smtClean="0">
                <a:solidFill>
                  <a:srgbClr val="0070C0"/>
                </a:solidFill>
                <a:latin typeface="Times New Roman" pitchFamily="18" charset="0"/>
                <a:cs typeface="Times New Roman" pitchFamily="18" charset="0"/>
              </a:rPr>
              <a:t>purine</a:t>
            </a:r>
            <a:r>
              <a:rPr lang="en-US" sz="2800" b="1" smtClean="0">
                <a:latin typeface="Times New Roman" pitchFamily="18" charset="0"/>
                <a:cs typeface="Times New Roman" pitchFamily="18" charset="0"/>
              </a:rPr>
              <a:t> or </a:t>
            </a:r>
            <a:r>
              <a:rPr lang="en-US" sz="2800" b="1" smtClean="0">
                <a:solidFill>
                  <a:srgbClr val="0070C0"/>
                </a:solidFill>
                <a:latin typeface="Times New Roman" pitchFamily="18" charset="0"/>
                <a:cs typeface="Times New Roman" pitchFamily="18" charset="0"/>
              </a:rPr>
              <a:t>pyrimidine</a:t>
            </a:r>
            <a:r>
              <a:rPr lang="en-US" sz="2800" b="1" smtClean="0">
                <a:latin typeface="Times New Roman" pitchFamily="18" charset="0"/>
                <a:cs typeface="Times New Roman" pitchFamily="18" charset="0"/>
              </a:rPr>
              <a:t>, and the sugar is the </a:t>
            </a:r>
            <a:r>
              <a:rPr lang="en-US" sz="2800" b="1" smtClean="0">
                <a:solidFill>
                  <a:srgbClr val="0070C0"/>
                </a:solidFill>
                <a:latin typeface="Times New Roman" pitchFamily="18" charset="0"/>
                <a:cs typeface="Times New Roman" pitchFamily="18" charset="0"/>
              </a:rPr>
              <a:t>pentose</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deoxyribose</a:t>
            </a:r>
            <a:r>
              <a:rPr lang="en-US" sz="2800" b="1" smtClean="0">
                <a:latin typeface="Times New Roman" pitchFamily="18" charset="0"/>
                <a:cs typeface="Times New Roman" pitchFamily="18" charset="0"/>
              </a:rPr>
              <a:t> or </a:t>
            </a:r>
            <a:r>
              <a:rPr lang="en-US" sz="2800" b="1" smtClean="0">
                <a:solidFill>
                  <a:srgbClr val="0070C0"/>
                </a:solidFill>
                <a:latin typeface="Times New Roman" pitchFamily="18" charset="0"/>
                <a:cs typeface="Times New Roman" pitchFamily="18" charset="0"/>
              </a:rPr>
              <a:t>ribose</a:t>
            </a:r>
            <a:r>
              <a:rPr lang="en-US" sz="2800" b="1" smtClean="0">
                <a:latin typeface="Times New Roman" pitchFamily="18" charset="0"/>
                <a:cs typeface="Times New Roman" pitchFamily="18" charset="0"/>
              </a:rPr>
              <a:t>. </a:t>
            </a:r>
          </a:p>
          <a:p>
            <a:pPr eaLnBrk="1" hangingPunct="1">
              <a:lnSpc>
                <a:spcPct val="90000"/>
              </a:lnSpc>
            </a:pPr>
            <a:endParaRPr lang="en-US" sz="2800" b="1" smtClean="0">
              <a:latin typeface="Times New Roman" pitchFamily="18" charset="0"/>
              <a:cs typeface="Times New Roman" pitchFamily="18" charset="0"/>
            </a:endParaRPr>
          </a:p>
          <a:p>
            <a:pPr eaLnBrk="1" hangingPunct="1">
              <a:lnSpc>
                <a:spcPct val="90000"/>
              </a:lnSpc>
            </a:pPr>
            <a:r>
              <a:rPr lang="en-US" sz="2800" b="1" smtClean="0">
                <a:latin typeface="Times New Roman" pitchFamily="18" charset="0"/>
                <a:cs typeface="Times New Roman" pitchFamily="18" charset="0"/>
              </a:rPr>
              <a:t>Nucleotides are the structural units of </a:t>
            </a:r>
            <a:r>
              <a:rPr lang="en-US" sz="2800" b="1" smtClean="0">
                <a:solidFill>
                  <a:srgbClr val="0070C0"/>
                </a:solidFill>
                <a:latin typeface="Times New Roman" pitchFamily="18" charset="0"/>
                <a:cs typeface="Times New Roman" pitchFamily="18" charset="0"/>
              </a:rPr>
              <a:t>RNA</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DNA</a:t>
            </a:r>
            <a:r>
              <a:rPr lang="en-US" sz="2800" b="1" smtClean="0">
                <a:latin typeface="Times New Roman" pitchFamily="18" charset="0"/>
                <a:cs typeface="Times New Roman" pitchFamily="18" charset="0"/>
              </a:rPr>
              <a:t>, and several cofactors - </a:t>
            </a:r>
            <a:r>
              <a:rPr lang="en-US" sz="2800" b="1" smtClean="0">
                <a:solidFill>
                  <a:srgbClr val="0070C0"/>
                </a:solidFill>
                <a:latin typeface="Times New Roman" pitchFamily="18" charset="0"/>
                <a:cs typeface="Times New Roman" pitchFamily="18" charset="0"/>
              </a:rPr>
              <a:t>CoA</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flavin adenine dinucleotide</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flavin mononucleotide</a:t>
            </a:r>
            <a:r>
              <a:rPr lang="en-US" sz="28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adenosine triphosphate </a:t>
            </a:r>
            <a:r>
              <a:rPr lang="en-US" sz="2800" b="1" smtClean="0">
                <a:latin typeface="Times New Roman" pitchFamily="18" charset="0"/>
                <a:cs typeface="Times New Roman" pitchFamily="18" charset="0"/>
              </a:rPr>
              <a:t>and </a:t>
            </a:r>
            <a:r>
              <a:rPr lang="en-US" sz="2800" b="1" smtClean="0">
                <a:solidFill>
                  <a:srgbClr val="0070C0"/>
                </a:solidFill>
                <a:latin typeface="Times New Roman" pitchFamily="18" charset="0"/>
                <a:cs typeface="Times New Roman" pitchFamily="18" charset="0"/>
              </a:rPr>
              <a:t>nicotinamide adenine dinucleotide phosphate</a:t>
            </a:r>
            <a:r>
              <a:rPr lang="en-US" sz="2800" b="1" smtClean="0">
                <a:latin typeface="Times New Roman" pitchFamily="18" charset="0"/>
                <a:cs typeface="Times New Roman" pitchFamily="18" charset="0"/>
              </a:rPr>
              <a:t>. In the </a:t>
            </a:r>
            <a:r>
              <a:rPr lang="en-US" sz="2800" b="1" smtClean="0">
                <a:solidFill>
                  <a:srgbClr val="0070C0"/>
                </a:solidFill>
                <a:latin typeface="Times New Roman" pitchFamily="18" charset="0"/>
                <a:cs typeface="Times New Roman" pitchFamily="18" charset="0"/>
              </a:rPr>
              <a:t>cell</a:t>
            </a:r>
            <a:r>
              <a:rPr lang="en-US" sz="2800" b="1" smtClean="0">
                <a:latin typeface="Times New Roman" pitchFamily="18" charset="0"/>
                <a:cs typeface="Times New Roman" pitchFamily="18" charset="0"/>
              </a:rPr>
              <a:t> they have important roles in </a:t>
            </a:r>
            <a:r>
              <a:rPr lang="en-US" sz="2800" b="1" smtClean="0">
                <a:solidFill>
                  <a:srgbClr val="0070C0"/>
                </a:solidFill>
                <a:latin typeface="Times New Roman" pitchFamily="18" charset="0"/>
                <a:cs typeface="Times New Roman" pitchFamily="18" charset="0"/>
              </a:rPr>
              <a:t>metabolism</a:t>
            </a:r>
            <a:r>
              <a:rPr lang="en-US" sz="2800" b="1" smtClean="0">
                <a:latin typeface="Times New Roman" pitchFamily="18" charset="0"/>
                <a:cs typeface="Times New Roman" pitchFamily="18" charset="0"/>
              </a:rPr>
              <a:t> and signaling.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457200" y="0"/>
            <a:ext cx="8229600" cy="762000"/>
          </a:xfrm>
        </p:spPr>
        <p:txBody>
          <a:bodyPr/>
          <a:lstStyle/>
          <a:p>
            <a:pPr eaLnBrk="1" hangingPunct="1"/>
            <a:r>
              <a:rPr lang="en-US" sz="3200" b="1" smtClean="0">
                <a:solidFill>
                  <a:schemeClr val="accent2"/>
                </a:solidFill>
                <a:latin typeface="Tahoma" pitchFamily="34" charset="0"/>
              </a:rPr>
              <a:t>Components of Nucleotides</a:t>
            </a:r>
          </a:p>
        </p:txBody>
      </p:sp>
      <p:sp>
        <p:nvSpPr>
          <p:cNvPr id="17411" name="Rectangle 9"/>
          <p:cNvSpPr>
            <a:spLocks noGrp="1" noChangeArrowheads="1"/>
          </p:cNvSpPr>
          <p:nvPr>
            <p:ph type="body" idx="1"/>
          </p:nvPr>
        </p:nvSpPr>
        <p:spPr>
          <a:xfrm>
            <a:off x="0" y="762000"/>
            <a:ext cx="9144000" cy="6096000"/>
          </a:xfrm>
        </p:spPr>
        <p:txBody>
          <a:bodyPr/>
          <a:lstStyle/>
          <a:p>
            <a:pPr eaLnBrk="1" hangingPunct="1"/>
            <a:r>
              <a:rPr lang="en-US" sz="2800" b="1" smtClean="0">
                <a:solidFill>
                  <a:schemeClr val="accent2"/>
                </a:solidFill>
                <a:latin typeface="Times New Roman" pitchFamily="18" charset="0"/>
                <a:cs typeface="Times New Roman" pitchFamily="18" charset="0"/>
              </a:rPr>
              <a:t>Nitrogenous bases: T</a:t>
            </a:r>
            <a:r>
              <a:rPr lang="en-US" sz="2800" b="1" smtClean="0">
                <a:latin typeface="Times New Roman" pitchFamily="18" charset="0"/>
                <a:cs typeface="Times New Roman" pitchFamily="18" charset="0"/>
              </a:rPr>
              <a:t>here are two kinds of nitrogen-containing bases - </a:t>
            </a:r>
            <a:r>
              <a:rPr lang="en-US" sz="2800" b="1" smtClean="0">
                <a:solidFill>
                  <a:schemeClr val="accent2"/>
                </a:solidFill>
                <a:latin typeface="Times New Roman" pitchFamily="18" charset="0"/>
                <a:cs typeface="Times New Roman" pitchFamily="18" charset="0"/>
              </a:rPr>
              <a:t>purines</a:t>
            </a:r>
            <a:r>
              <a:rPr lang="en-US" sz="2800" b="1" smtClean="0">
                <a:latin typeface="Times New Roman" pitchFamily="18" charset="0"/>
                <a:cs typeface="Times New Roman" pitchFamily="18" charset="0"/>
              </a:rPr>
              <a:t> and </a:t>
            </a:r>
            <a:r>
              <a:rPr lang="en-US" sz="2800" b="1" smtClean="0">
                <a:solidFill>
                  <a:schemeClr val="accent2"/>
                </a:solidFill>
                <a:latin typeface="Times New Roman" pitchFamily="18" charset="0"/>
                <a:cs typeface="Times New Roman" pitchFamily="18" charset="0"/>
              </a:rPr>
              <a:t>pyrimidines</a:t>
            </a:r>
            <a:r>
              <a:rPr lang="en-US" sz="2800" b="1" smtClean="0">
                <a:latin typeface="Times New Roman" pitchFamily="18" charset="0"/>
                <a:cs typeface="Times New Roman" pitchFamily="18" charset="0"/>
              </a:rPr>
              <a:t>. </a:t>
            </a:r>
          </a:p>
          <a:p>
            <a:pPr eaLnBrk="1" hangingPunct="1"/>
            <a:endParaRPr lang="en-US" sz="2800" b="1" smtClean="0">
              <a:latin typeface="Times New Roman" pitchFamily="18" charset="0"/>
              <a:cs typeface="Times New Roman" pitchFamily="18" charset="0"/>
            </a:endParaRPr>
          </a:p>
          <a:p>
            <a:pPr eaLnBrk="1" hangingPunct="1"/>
            <a:r>
              <a:rPr lang="en-US" sz="2800" b="1" smtClean="0">
                <a:latin typeface="Times New Roman" pitchFamily="18" charset="0"/>
                <a:cs typeface="Times New Roman" pitchFamily="18" charset="0"/>
              </a:rPr>
              <a:t>Purines consist of a six-membered and a five-membered nitrogen-containing ring, fused together. </a:t>
            </a:r>
          </a:p>
          <a:p>
            <a:pPr eaLnBrk="1" hangingPunct="1"/>
            <a:endParaRPr lang="en-US" sz="2800" b="1" smtClean="0">
              <a:latin typeface="Times New Roman" pitchFamily="18" charset="0"/>
              <a:cs typeface="Times New Roman" pitchFamily="18" charset="0"/>
            </a:endParaRPr>
          </a:p>
          <a:p>
            <a:pPr eaLnBrk="1" hangingPunct="1"/>
            <a:r>
              <a:rPr lang="en-US" sz="2800" b="1" smtClean="0">
                <a:latin typeface="Times New Roman" pitchFamily="18" charset="0"/>
                <a:cs typeface="Times New Roman" pitchFamily="18" charset="0"/>
              </a:rPr>
              <a:t>Pyridmidines have only a six-membered nitrogen-containing ring. </a:t>
            </a:r>
          </a:p>
          <a:p>
            <a:pPr eaLnBrk="1" hangingPunct="1"/>
            <a:endParaRPr lang="en-US" sz="2800" b="1" smtClean="0">
              <a:latin typeface="Times New Roman" pitchFamily="18" charset="0"/>
              <a:cs typeface="Times New Roman" pitchFamily="18" charset="0"/>
            </a:endParaRPr>
          </a:p>
          <a:p>
            <a:pPr eaLnBrk="1" hangingPunct="1"/>
            <a:r>
              <a:rPr lang="en-US" sz="2800" b="1" smtClean="0">
                <a:latin typeface="Times New Roman" pitchFamily="18" charset="0"/>
                <a:cs typeface="Times New Roman" pitchFamily="18" charset="0"/>
              </a:rPr>
              <a:t>There are 4 purines and 4 pyrimidines that are of concern to us</a:t>
            </a:r>
            <a:r>
              <a:rPr lang="en-US" sz="28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idx="1"/>
          </p:nvPr>
        </p:nvPicPr>
        <p:blipFill>
          <a:blip r:embed="rId3"/>
          <a:srcRect r="50000" b="2325"/>
          <a:stretch>
            <a:fillRect/>
          </a:stretch>
        </p:blipFill>
        <p:spPr>
          <a:xfrm>
            <a:off x="1371600" y="533400"/>
            <a:ext cx="6361113" cy="6324600"/>
          </a:xfrm>
        </p:spPr>
      </p:pic>
      <p:sp>
        <p:nvSpPr>
          <p:cNvPr id="18435" name="Rectangle 5"/>
          <p:cNvSpPr>
            <a:spLocks noGrp="1" noChangeArrowheads="1"/>
          </p:cNvSpPr>
          <p:nvPr>
            <p:ph type="title"/>
          </p:nvPr>
        </p:nvSpPr>
        <p:spPr>
          <a:xfrm>
            <a:off x="457200" y="274638"/>
            <a:ext cx="8229600" cy="106362"/>
          </a:xfrm>
        </p:spPr>
        <p:txBody>
          <a:bodyPr>
            <a:normAutofit fontScale="90000"/>
          </a:bodyPr>
          <a:lstStyle/>
          <a:p>
            <a:pPr eaLnBrk="1" hangingPunct="1"/>
            <a:r>
              <a:rPr lang="en-GB" sz="3200" b="1" smtClean="0">
                <a:latin typeface="Times New Roman" pitchFamily="18" charset="0"/>
              </a:rPr>
              <a:t>Nucleotides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idx="1"/>
          </p:nvPr>
        </p:nvPicPr>
        <p:blipFill>
          <a:blip r:embed="rId3"/>
          <a:srcRect/>
          <a:stretch>
            <a:fillRect/>
          </a:stretch>
        </p:blipFill>
        <p:spPr>
          <a:xfrm>
            <a:off x="611188" y="1600200"/>
            <a:ext cx="7920037" cy="4525963"/>
          </a:xfrm>
        </p:spPr>
      </p:pic>
      <p:sp>
        <p:nvSpPr>
          <p:cNvPr id="19459" name="Text Box 7"/>
          <p:cNvSpPr txBox="1">
            <a:spLocks noChangeArrowheads="1"/>
          </p:cNvSpPr>
          <p:nvPr/>
        </p:nvSpPr>
        <p:spPr bwMode="auto">
          <a:xfrm>
            <a:off x="1524000" y="5257800"/>
            <a:ext cx="3048000" cy="366713"/>
          </a:xfrm>
          <a:prstGeom prst="rect">
            <a:avLst/>
          </a:prstGeom>
          <a:noFill/>
          <a:ln w="9525">
            <a:noFill/>
            <a:miter lim="800000"/>
            <a:headEnd/>
            <a:tailEnd/>
          </a:ln>
        </p:spPr>
        <p:txBody>
          <a:bodyPr>
            <a:spAutoFit/>
          </a:bodyPr>
          <a:lstStyle/>
          <a:p>
            <a:pPr>
              <a:spcBef>
                <a:spcPct val="50000"/>
              </a:spcBef>
            </a:pPr>
            <a:r>
              <a:rPr lang="en-US" b="1" i="0"/>
              <a:t>Adenosine Triphosphate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DNAsynthesis5eL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0"/>
            <a:ext cx="8229600" cy="6629400"/>
          </a:xfrm>
        </p:spPr>
      </p:pic>
    </p:spTree>
    <p:extLst>
      <p:ext uri="{BB962C8B-B14F-4D97-AF65-F5344CB8AC3E}">
        <p14:creationId xmlns:p14="http://schemas.microsoft.com/office/powerpoint/2010/main" val="38273116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srcRect/>
          <a:stretch>
            <a:fillRect/>
          </a:stretch>
        </p:blipFill>
        <p:spPr bwMode="auto">
          <a:xfrm>
            <a:off x="2743200" y="0"/>
            <a:ext cx="5410200" cy="6096000"/>
          </a:xfrm>
          <a:prstGeom prst="rect">
            <a:avLst/>
          </a:prstGeom>
          <a:noFill/>
          <a:ln w="9525">
            <a:noFill/>
            <a:miter lim="800000"/>
            <a:headEnd/>
            <a:tailEnd/>
          </a:ln>
        </p:spPr>
      </p:pic>
      <p:sp>
        <p:nvSpPr>
          <p:cNvPr id="20483" name="Text Box 5"/>
          <p:cNvSpPr txBox="1">
            <a:spLocks noChangeArrowheads="1"/>
          </p:cNvSpPr>
          <p:nvPr/>
        </p:nvSpPr>
        <p:spPr bwMode="auto">
          <a:xfrm>
            <a:off x="0" y="2895600"/>
            <a:ext cx="2590800" cy="366713"/>
          </a:xfrm>
          <a:prstGeom prst="rect">
            <a:avLst/>
          </a:prstGeom>
          <a:noFill/>
          <a:ln w="9525">
            <a:noFill/>
            <a:miter lim="800000"/>
            <a:headEnd/>
            <a:tailEnd/>
          </a:ln>
        </p:spPr>
        <p:txBody>
          <a:bodyPr>
            <a:spAutoFit/>
          </a:bodyPr>
          <a:lstStyle/>
          <a:p>
            <a:pPr>
              <a:spcBef>
                <a:spcPct val="50000"/>
              </a:spcBef>
            </a:pPr>
            <a:r>
              <a:rPr lang="en-US" b="1" i="0"/>
              <a:t>Phosphodiester bond</a:t>
            </a:r>
          </a:p>
        </p:txBody>
      </p:sp>
      <p:sp>
        <p:nvSpPr>
          <p:cNvPr id="20484" name="Line 6"/>
          <p:cNvSpPr>
            <a:spLocks noChangeShapeType="1"/>
          </p:cNvSpPr>
          <p:nvPr/>
        </p:nvSpPr>
        <p:spPr bwMode="auto">
          <a:xfrm>
            <a:off x="2590800" y="3124200"/>
            <a:ext cx="6096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Untitle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947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533400" y="609600"/>
            <a:ext cx="2057400" cy="485775"/>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solidFill>
                  <a:srgbClr val="000066"/>
                </a:solidFill>
              </a:rPr>
              <a:t>Amino acid 1</a:t>
            </a:r>
          </a:p>
        </p:txBody>
      </p:sp>
      <p:sp>
        <p:nvSpPr>
          <p:cNvPr id="26628" name="Text Box 4"/>
          <p:cNvSpPr txBox="1">
            <a:spLocks noChangeArrowheads="1"/>
          </p:cNvSpPr>
          <p:nvPr/>
        </p:nvSpPr>
        <p:spPr bwMode="auto">
          <a:xfrm>
            <a:off x="3124200" y="609600"/>
            <a:ext cx="1870075" cy="485775"/>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3300"/>
                </a:solidFill>
              </a:rPr>
              <a:t>Amino acid 2</a:t>
            </a:r>
          </a:p>
        </p:txBody>
      </p:sp>
      <p:sp>
        <p:nvSpPr>
          <p:cNvPr id="26629" name="Line 5"/>
          <p:cNvSpPr>
            <a:spLocks noChangeShapeType="1"/>
          </p:cNvSpPr>
          <p:nvPr/>
        </p:nvSpPr>
        <p:spPr bwMode="auto">
          <a:xfrm flipH="1">
            <a:off x="1447800" y="1143000"/>
            <a:ext cx="609600" cy="38100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6"/>
          <p:cNvSpPr>
            <a:spLocks noChangeShapeType="1"/>
          </p:cNvSpPr>
          <p:nvPr/>
        </p:nvSpPr>
        <p:spPr bwMode="auto">
          <a:xfrm>
            <a:off x="3276600" y="1143000"/>
            <a:ext cx="457200" cy="30480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4047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43000" y="762000"/>
            <a:ext cx="746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99"/>
                </a:solidFill>
              </a:rPr>
              <a:t>IDENTIFYING MONOMERS OF MACROMOLECULES</a:t>
            </a:r>
          </a:p>
        </p:txBody>
      </p:sp>
      <p:sp>
        <p:nvSpPr>
          <p:cNvPr id="27651" name="Text Box 3"/>
          <p:cNvSpPr txBox="1">
            <a:spLocks noChangeArrowheads="1"/>
          </p:cNvSpPr>
          <p:nvPr/>
        </p:nvSpPr>
        <p:spPr bwMode="auto">
          <a:xfrm>
            <a:off x="1127125" y="1870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27652" name="Picture 4" descr="E:\Untitle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267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E:\Joy Perkins 27-01-200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495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457200" y="4724400"/>
            <a:ext cx="2187575" cy="485775"/>
          </a:xfrm>
          <a:prstGeom prst="rect">
            <a:avLst/>
          </a:prstGeom>
          <a:noFill/>
          <a:ln w="2857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993300"/>
                </a:solidFill>
              </a:rPr>
              <a:t>Amino group</a:t>
            </a:r>
          </a:p>
        </p:txBody>
      </p:sp>
      <p:sp>
        <p:nvSpPr>
          <p:cNvPr id="27655" name="Line 7"/>
          <p:cNvSpPr>
            <a:spLocks noChangeShapeType="1"/>
          </p:cNvSpPr>
          <p:nvPr/>
        </p:nvSpPr>
        <p:spPr bwMode="auto">
          <a:xfrm flipH="1" flipV="1">
            <a:off x="1447800" y="2971800"/>
            <a:ext cx="152400" cy="1752600"/>
          </a:xfrm>
          <a:prstGeom prst="line">
            <a:avLst/>
          </a:prstGeom>
          <a:noFill/>
          <a:ln w="254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8"/>
          <p:cNvSpPr>
            <a:spLocks noChangeShapeType="1"/>
          </p:cNvSpPr>
          <p:nvPr/>
        </p:nvSpPr>
        <p:spPr bwMode="auto">
          <a:xfrm flipH="1">
            <a:off x="3581400" y="2057400"/>
            <a:ext cx="1219200" cy="609600"/>
          </a:xfrm>
          <a:prstGeom prst="line">
            <a:avLst/>
          </a:prstGeom>
          <a:noFill/>
          <a:ln w="254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Text Box 9"/>
          <p:cNvSpPr txBox="1">
            <a:spLocks noChangeArrowheads="1"/>
          </p:cNvSpPr>
          <p:nvPr/>
        </p:nvSpPr>
        <p:spPr bwMode="auto">
          <a:xfrm>
            <a:off x="5089525" y="1565275"/>
            <a:ext cx="2133600" cy="485775"/>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66"/>
                </a:solidFill>
              </a:rPr>
              <a:t>Carboxyl group</a:t>
            </a:r>
          </a:p>
        </p:txBody>
      </p:sp>
    </p:spTree>
    <p:extLst>
      <p:ext uri="{BB962C8B-B14F-4D97-AF65-F5344CB8AC3E}">
        <p14:creationId xmlns:p14="http://schemas.microsoft.com/office/powerpoint/2010/main" val="1654524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30561</TotalTime>
  <Words>2633</Words>
  <Application>Microsoft Office PowerPoint</Application>
  <PresentationFormat>On-screen Show (4:3)</PresentationFormat>
  <Paragraphs>384</Paragraphs>
  <Slides>77</Slides>
  <Notes>59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89" baseType="lpstr">
      <vt:lpstr>Arial</vt:lpstr>
      <vt:lpstr>Bookman Old Style</vt:lpstr>
      <vt:lpstr>Calibri</vt:lpstr>
      <vt:lpstr>Helvetica</vt:lpstr>
      <vt:lpstr>Symbol</vt:lpstr>
      <vt:lpstr>Tahoma</vt:lpstr>
      <vt:lpstr>Times New Roman</vt:lpstr>
      <vt:lpstr>Wingdings</vt:lpstr>
      <vt:lpstr>Office Theme</vt:lpstr>
      <vt:lpstr>Picture</vt:lpstr>
      <vt:lpstr>Microsoft Word Picture</vt:lpstr>
      <vt:lpstr>Photo Editor Photo</vt:lpstr>
      <vt:lpstr>INTRODUCTION TO BIOMOLECULES  by   Dr. C. Nyamwange</vt:lpstr>
      <vt:lpstr>Biomolecules</vt:lpstr>
      <vt:lpstr>Carbon is the central element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Monosaccharides</vt:lpstr>
      <vt:lpstr>PowerPoint Presentation</vt:lpstr>
      <vt:lpstr>D vs L Designation</vt:lpstr>
      <vt:lpstr>Sugar Nomenclature</vt:lpstr>
      <vt:lpstr>PowerPoint Presentation</vt:lpstr>
      <vt:lpstr>PowerPoint Presentation</vt:lpstr>
      <vt:lpstr>PowerPoint Presentation</vt:lpstr>
      <vt:lpstr>Hemiacetal &amp; hemiketal formation</vt:lpstr>
      <vt:lpstr>PowerPoint Presentation</vt:lpstr>
      <vt:lpstr>PowerPoint Presentation</vt:lpstr>
      <vt:lpstr>PowerPoint Presentation</vt:lpstr>
      <vt:lpstr>Sugar derivatives</vt:lpstr>
      <vt:lpstr>Sugar derivatives cont’d</vt:lpstr>
      <vt:lpstr>PowerPoint Presentation</vt:lpstr>
      <vt:lpstr>PowerPoint Presentation</vt:lpstr>
      <vt:lpstr>Physical properties of Carbohydrates</vt:lpstr>
      <vt:lpstr>PowerPoint Presentation</vt:lpstr>
      <vt:lpstr>Cyanohydrin reaction</vt:lpstr>
      <vt:lpstr>Furfural formation </vt:lpstr>
      <vt:lpstr>Glycoside formation:  Monosaccharides react with alcohols to form acetals called glycosides  </vt:lpstr>
      <vt:lpstr>Osazone formation</vt:lpstr>
      <vt:lpstr>Formation of saccharic acids: Saccharic acid, also called glucaric acid, is a chemical compound with the formula C6H10O8. It is derived by oxidizing a sugar such as glucose with nitric acid resulting in both C1 and C6 being oxidized to carboxylic groups </vt:lpstr>
      <vt:lpstr>Formation of sorbitol</vt:lpstr>
      <vt:lpstr>Glycosidic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Chitin (C8H13O5N)n is a long-chain polymer of a N-acetylglucosamine, found in many places throughout the natural world. It is the main component of the cell walls of fungi and the exoskeletons of arthropods.  Chitin's properties as a flexible and strong material make it favorable as surgical thread. Its biodegradibility means it wears away with time as the wound heals </vt:lpstr>
      <vt:lpstr>PowerPoint Presentation</vt:lpstr>
      <vt:lpstr>PowerPoint Presentation</vt:lpstr>
      <vt:lpstr>PowerPoint Presentation</vt:lpstr>
      <vt:lpstr>Nucleotides</vt:lpstr>
      <vt:lpstr> Nitrogen Bases </vt:lpstr>
      <vt:lpstr>Purines   </vt:lpstr>
      <vt:lpstr>PowerPoint Presentation</vt:lpstr>
      <vt:lpstr>Pyrimidines </vt:lpstr>
      <vt:lpstr>PowerPoint Presentation</vt:lpstr>
      <vt:lpstr>Pentose sugars</vt:lpstr>
      <vt:lpstr>PowerPoint Presentation</vt:lpstr>
      <vt:lpstr> Nucleosides </vt:lpstr>
      <vt:lpstr>PowerPoint Presentation</vt:lpstr>
      <vt:lpstr>PowerPoint Presentation</vt:lpstr>
      <vt:lpstr>PowerPoint Presentation</vt:lpstr>
      <vt:lpstr>PowerPoint Presentation</vt:lpstr>
      <vt:lpstr>PowerPoint Presentation</vt:lpstr>
      <vt:lpstr>Nucleotides</vt:lpstr>
      <vt:lpstr>Components of Nucleotides</vt:lpstr>
      <vt:lpstr>Nucleotides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Nyamwange</dc:creator>
  <cp:lastModifiedBy>hp</cp:lastModifiedBy>
  <cp:revision>36</cp:revision>
  <dcterms:created xsi:type="dcterms:W3CDTF">2013-06-06T06:07:35Z</dcterms:created>
  <dcterms:modified xsi:type="dcterms:W3CDTF">2021-02-25T19:45:35Z</dcterms:modified>
</cp:coreProperties>
</file>